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Copying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(Worst Case)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6775" y="1860600"/>
            <a:ext cx="89328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array is copied (for no good reason) before recursively searching 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search an n-element array with binary search: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comparison, determine which half to examine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 copy half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search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-element array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768100" y="4769700"/>
            <a:ext cx="3071100" cy="79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78375" y="3822300"/>
            <a:ext cx="5112000" cy="268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bool binarySearch (int[] A, int x)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if (A.length == 0) return false;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int mid = A.length / 2;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if (A[mid] == x)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true;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else if A[mid] &gt; x)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binarySearch(copy(A, 0, mid-1), x);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else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binarySearch(copy(A, mid+1, A.length-1), x)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Theorem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8600" y="762000"/>
            <a:ext cx="8839199" cy="634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T(n)  =  a T(n/b) +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for constants a &gt; 0, b &gt; 1, d ≥ 0, then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      if d &gt;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    if d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if d  &lt;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Copying binary search: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T(n/2) + O(n)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1,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2 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2,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 log 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4 T(n/2)  +  O(n)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4,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=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Karatsuba Multiplication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Let x and y be n-bit integers.   </a:t>
            </a:r>
          </a:p>
          <a:p>
            <a:pPr indent="-6985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Split x and y into first n/2 bits (x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,y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) and last n/2 bits (x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,y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 = 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  = 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 =  (x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 ∙ (y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      = 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  =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Return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∙ 2</a:t>
            </a:r>
            <a:r>
              <a:rPr baseline="30000" lang="en-US" sz="2400">
                <a:solidFill>
                  <a:srgbClr val="FFFFFF"/>
                </a:solidFill>
              </a:rPr>
              <a:t>n</a:t>
            </a:r>
            <a:r>
              <a:rPr lang="en-US" sz="2400">
                <a:solidFill>
                  <a:srgbClr val="FFFFFF"/>
                </a:solidFill>
              </a:rPr>
              <a:t>  +  (P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) ∙ 2</a:t>
            </a:r>
            <a:r>
              <a:rPr baseline="30000" lang="en-US" sz="2400">
                <a:solidFill>
                  <a:srgbClr val="FFFFFF"/>
                </a:solidFill>
              </a:rPr>
              <a:t>n/2</a:t>
            </a:r>
            <a:r>
              <a:rPr lang="en-US" sz="2400">
                <a:solidFill>
                  <a:srgbClr val="FFFFFF"/>
                </a:solidFill>
              </a:rPr>
              <a:t>  + 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aseline="-25000" lang="en-US" sz="1000">
                <a:solidFill>
                  <a:srgbClr val="FFFFFF"/>
                </a:solidFill>
              </a:rPr>
              <a:t>         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T(n)  =  3 T(n/2) +  O(n)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 = 3, b = 2,  d = 1,  log</a:t>
            </a:r>
            <a:r>
              <a:rPr baseline="-25000" lang="en-US" sz="2400">
                <a:solidFill>
                  <a:srgbClr val="FFFFFF"/>
                </a:solidFill>
              </a:rPr>
              <a:t>b</a:t>
            </a:r>
            <a:r>
              <a:rPr lang="en-US" sz="2400">
                <a:solidFill>
                  <a:srgbClr val="FFFFFF"/>
                </a:solidFill>
              </a:rPr>
              <a:t>a = log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3 &gt; 1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T(n)  is  O(n</a:t>
            </a:r>
            <a:r>
              <a:rPr baseline="30000" lang="en-US" sz="2400">
                <a:solidFill>
                  <a:srgbClr val="FFFFFF"/>
                </a:solidFill>
              </a:rPr>
              <a:t>log_2</a:t>
            </a:r>
            <a:r>
              <a:rPr baseline="-25000" lang="en-US" sz="2400">
                <a:solidFill>
                  <a:srgbClr val="FFFFFF"/>
                </a:solidFill>
              </a:rPr>
              <a:t> </a:t>
            </a:r>
            <a:r>
              <a:rPr baseline="30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)  which is  O(n</a:t>
            </a:r>
            <a:r>
              <a:rPr baseline="30000" lang="en-US" sz="2400">
                <a:solidFill>
                  <a:srgbClr val="FFFFFF"/>
                </a:solidFill>
              </a:rPr>
              <a:t>1.59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Copying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Recurrence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95" name="Shape 95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245075" y="1636175"/>
              <a:ext cx="4119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97" name="Shape 97"/>
            <p:cNvCxnSpPr/>
            <p:nvPr/>
          </p:nvCxnSpPr>
          <p:spPr>
            <a:xfrm>
              <a:off x="4554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98" name="Shape 98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99" name="Shape 99"/>
          <p:cNvGrpSpPr/>
          <p:nvPr/>
        </p:nvGrpSpPr>
        <p:grpSpPr>
          <a:xfrm>
            <a:off x="4325425" y="2466725"/>
            <a:ext cx="2068200" cy="304800"/>
            <a:chOff x="4325425" y="2466725"/>
            <a:chExt cx="2068200" cy="304800"/>
          </a:xfrm>
        </p:grpSpPr>
        <p:sp>
          <p:nvSpPr>
            <p:cNvPr id="100" name="Shape 100"/>
            <p:cNvSpPr/>
            <p:nvPr/>
          </p:nvSpPr>
          <p:spPr>
            <a:xfrm>
              <a:off x="4325425" y="2466725"/>
              <a:ext cx="20682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01" name="Shape 101"/>
            <p:cNvCxnSpPr/>
            <p:nvPr/>
          </p:nvCxnSpPr>
          <p:spPr>
            <a:xfrm>
              <a:off x="5700586" y="2619125"/>
              <a:ext cx="577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02" name="Shape 102"/>
            <p:cNvCxnSpPr/>
            <p:nvPr/>
          </p:nvCxnSpPr>
          <p:spPr>
            <a:xfrm rot="10800000">
              <a:off x="4429960" y="2619125"/>
              <a:ext cx="566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103" name="Shape 103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001000" y="1043225"/>
            <a:ext cx="10338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n/8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28350" y="4149800"/>
            <a:ext cx="6417900" cy="23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n/2 + n/4 + n/8 + … &lt;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opying binary search is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The top level alone is O(n)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5316025" y="3276600"/>
            <a:ext cx="1033800" cy="304800"/>
            <a:chOff x="5316025" y="3276600"/>
            <a:chExt cx="1033800" cy="304800"/>
          </a:xfrm>
        </p:grpSpPr>
        <p:sp>
          <p:nvSpPr>
            <p:cNvPr id="107" name="Shape 107"/>
            <p:cNvSpPr/>
            <p:nvPr/>
          </p:nvSpPr>
          <p:spPr>
            <a:xfrm>
              <a:off x="5316025" y="3276600"/>
              <a:ext cx="10338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6049544" y="3429000"/>
              <a:ext cx="2502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>
              <a:off x="5349048" y="3429000"/>
              <a:ext cx="256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90500" y="1860595"/>
            <a:ext cx="8839200" cy="17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recursively multiply two n-bit integers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Split numbers in half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multiply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pairs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-bit integers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Add/bit-shift the products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686500" y="4627250"/>
            <a:ext cx="3152700" cy="84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09600" y="3835975"/>
            <a:ext cx="4269600" cy="2939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bint mult (int x, int y)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int n = bitsIn(x);   // Assume y same length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if (n &lt;= 1) return x*y;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bint xL = leftHalfOf(x);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bint xR = rightHalfOf(x);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bint yL = leftHalfOf(y);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bint yR = rightHalfOf(y);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return mult(xL,yL) &lt;&lt; n +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(mult(xL,yR) + mult(xR,yL) &lt;&lt; n/2 +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mult(xR,yR)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 Recurrence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304800" y="1143000"/>
            <a:ext cx="8610600" cy="831000"/>
            <a:chOff x="304800" y="1143000"/>
            <a:chExt cx="8610600" cy="831000"/>
          </a:xfrm>
        </p:grpSpPr>
        <p:sp>
          <p:nvSpPr>
            <p:cNvPr id="125" name="Shape 125"/>
            <p:cNvSpPr txBox="1"/>
            <p:nvPr/>
          </p:nvSpPr>
          <p:spPr>
            <a:xfrm>
              <a:off x="304800" y="1143000"/>
              <a:ext cx="8610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5650" y="1636175"/>
              <a:ext cx="33375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127" name="Shape 127"/>
            <p:cNvCxnSpPr/>
            <p:nvPr/>
          </p:nvCxnSpPr>
          <p:spPr>
            <a:xfrm>
              <a:off x="4554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28" name="Shape 128"/>
            <p:cNvCxnSpPr/>
            <p:nvPr/>
          </p:nvCxnSpPr>
          <p:spPr>
            <a:xfrm rot="10800000">
              <a:off x="3030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29" name="Shape 129"/>
          <p:cNvGrpSpPr/>
          <p:nvPr/>
        </p:nvGrpSpPr>
        <p:grpSpPr>
          <a:xfrm>
            <a:off x="864075" y="2466725"/>
            <a:ext cx="6782400" cy="312450"/>
            <a:chOff x="864075" y="2466725"/>
            <a:chExt cx="6782400" cy="312450"/>
          </a:xfrm>
        </p:grpSpPr>
        <p:sp>
          <p:nvSpPr>
            <p:cNvPr id="130" name="Shape 130"/>
            <p:cNvSpPr/>
            <p:nvPr/>
          </p:nvSpPr>
          <p:spPr>
            <a:xfrm>
              <a:off x="4277800" y="246672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5392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2" name="Shape 132"/>
            <p:cNvCxnSpPr/>
            <p:nvPr/>
          </p:nvCxnSpPr>
          <p:spPr>
            <a:xfrm rot="10800000">
              <a:off x="4401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864075" y="2466725"/>
              <a:ext cx="1650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4" name="Shape 134"/>
            <p:cNvCxnSpPr/>
            <p:nvPr/>
          </p:nvCxnSpPr>
          <p:spPr>
            <a:xfrm>
              <a:off x="1963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x="972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6" name="Shape 136"/>
            <p:cNvSpPr/>
            <p:nvPr/>
          </p:nvSpPr>
          <p:spPr>
            <a:xfrm>
              <a:off x="5969475" y="2466725"/>
              <a:ext cx="16770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7" name="Shape 137"/>
            <p:cNvCxnSpPr/>
            <p:nvPr/>
          </p:nvCxnSpPr>
          <p:spPr>
            <a:xfrm>
              <a:off x="7144827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>
              <a:off x="6154238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2565649" y="247437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>
              <a:off x="3639626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2725238" y="2626777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142" name="Shape 142"/>
          <p:cNvSpPr txBox="1"/>
          <p:nvPr/>
        </p:nvSpPr>
        <p:spPr>
          <a:xfrm>
            <a:off x="123710" y="1038245"/>
            <a:ext cx="6705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01000" y="1043216"/>
            <a:ext cx="8244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 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228350" y="3981650"/>
            <a:ext cx="6417900" cy="278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n</a:t>
            </a:r>
            <a:r>
              <a:rPr baseline="30000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work  =  n (1 + 2 + 4 + … + 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=  n (2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ecursive multiplication is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Base cases alone are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864076" y="3048000"/>
            <a:ext cx="6755923" cy="720480"/>
            <a:chOff x="864076" y="3048000"/>
            <a:chExt cx="6755923" cy="720480"/>
          </a:xfrm>
        </p:grpSpPr>
        <p:sp>
          <p:nvSpPr>
            <p:cNvPr id="146" name="Shape 146"/>
            <p:cNvSpPr/>
            <p:nvPr/>
          </p:nvSpPr>
          <p:spPr>
            <a:xfrm>
              <a:off x="864076" y="3073056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47" name="Shape 147"/>
            <p:cNvCxnSpPr/>
            <p:nvPr/>
          </p:nvCxnSpPr>
          <p:spPr>
            <a:xfrm>
              <a:off x="1422637" y="3225456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889237" y="3225456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49" name="Shape 149"/>
            <p:cNvSpPr/>
            <p:nvPr/>
          </p:nvSpPr>
          <p:spPr>
            <a:xfrm>
              <a:off x="1727438" y="306975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2285999" y="322215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1" name="Shape 151"/>
            <p:cNvCxnSpPr/>
            <p:nvPr/>
          </p:nvCxnSpPr>
          <p:spPr>
            <a:xfrm rot="10800000">
              <a:off x="1752599" y="322215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2565638" y="3060527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3124199" y="321292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2590799" y="3212927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5" name="Shape 155"/>
            <p:cNvSpPr/>
            <p:nvPr/>
          </p:nvSpPr>
          <p:spPr>
            <a:xfrm>
              <a:off x="3403837" y="30572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6" name="Shape 156"/>
            <p:cNvCxnSpPr/>
            <p:nvPr/>
          </p:nvCxnSpPr>
          <p:spPr>
            <a:xfrm>
              <a:off x="3972998" y="320474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3428998" y="32096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4252637" y="3060527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9" name="Shape 159"/>
            <p:cNvCxnSpPr/>
            <p:nvPr/>
          </p:nvCxnSpPr>
          <p:spPr>
            <a:xfrm>
              <a:off x="4811198" y="321292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0" name="Shape 160"/>
            <p:cNvCxnSpPr/>
            <p:nvPr/>
          </p:nvCxnSpPr>
          <p:spPr>
            <a:xfrm rot="10800000">
              <a:off x="4277798" y="3212927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5106114" y="30480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5664676" y="32004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3" name="Shape 163"/>
            <p:cNvCxnSpPr/>
            <p:nvPr/>
          </p:nvCxnSpPr>
          <p:spPr>
            <a:xfrm rot="10800000">
              <a:off x="5131276" y="32004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5969476" y="30480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6528037" y="32004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6" name="Shape 166"/>
            <p:cNvCxnSpPr/>
            <p:nvPr/>
          </p:nvCxnSpPr>
          <p:spPr>
            <a:xfrm rot="10800000">
              <a:off x="5994637" y="32004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6832838" y="304957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7391399" y="32019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6857998" y="320197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864076" y="346368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1422637" y="361608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2" name="Shape 172"/>
            <p:cNvCxnSpPr/>
            <p:nvPr/>
          </p:nvCxnSpPr>
          <p:spPr>
            <a:xfrm rot="10800000">
              <a:off x="889237" y="361608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27438" y="3460375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2285999" y="3612775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1752599" y="3612775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6" name="Shape 176"/>
            <p:cNvSpPr/>
            <p:nvPr/>
          </p:nvSpPr>
          <p:spPr>
            <a:xfrm>
              <a:off x="2565638" y="345115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3124199" y="360355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>
              <a:off x="2590799" y="360355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3403837" y="3447846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3972998" y="35953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3428998" y="3600246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4252637" y="345115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4811198" y="360355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4" name="Shape 184"/>
            <p:cNvCxnSpPr/>
            <p:nvPr/>
          </p:nvCxnSpPr>
          <p:spPr>
            <a:xfrm rot="10800000">
              <a:off x="4277798" y="360355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5106114" y="34386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5664676" y="3591023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5131276" y="35910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5969476" y="34386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6528037" y="3591023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>
              <a:off x="5994637" y="35910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6832838" y="3440194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7391399" y="3592594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93" name="Shape 193"/>
            <p:cNvCxnSpPr/>
            <p:nvPr/>
          </p:nvCxnSpPr>
          <p:spPr>
            <a:xfrm rot="10800000">
              <a:off x="6857998" y="3592594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90500" y="1860596"/>
            <a:ext cx="88392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mergesort an n-element array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Split the array into two halves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sort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-element integers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Merge the two halves into a sorted whole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5626125" y="4648025"/>
            <a:ext cx="3168600" cy="79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lvl="6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67725" y="4099700"/>
            <a:ext cx="3168600" cy="223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void msort (int A, int lo, int hi)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if (hi &lt;= lo) return;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int mid = (lo+hi) / 2;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int[] left = msort(A, lo, mid-1);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int[] right = msort(A, mid, hi);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merge(left, right);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Recurrence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209" name="Shape 209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565650" y="1636175"/>
              <a:ext cx="3327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>
              <a:off x="43254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2565650" y="2466725"/>
            <a:ext cx="3327549" cy="312450"/>
            <a:chOff x="2565650" y="2466725"/>
            <a:chExt cx="3327549" cy="312450"/>
          </a:xfrm>
        </p:grpSpPr>
        <p:sp>
          <p:nvSpPr>
            <p:cNvPr id="214" name="Shape 214"/>
            <p:cNvSpPr/>
            <p:nvPr/>
          </p:nvSpPr>
          <p:spPr>
            <a:xfrm>
              <a:off x="4267800" y="246672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5392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6" name="Shape 216"/>
            <p:cNvCxnSpPr/>
            <p:nvPr/>
          </p:nvCxnSpPr>
          <p:spPr>
            <a:xfrm rot="10800000">
              <a:off x="4401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2565650" y="247437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218" name="Shape 218"/>
            <p:cNvCxnSpPr/>
            <p:nvPr/>
          </p:nvCxnSpPr>
          <p:spPr>
            <a:xfrm>
              <a:off x="3563426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9" name="Shape 219"/>
            <p:cNvCxnSpPr/>
            <p:nvPr/>
          </p:nvCxnSpPr>
          <p:spPr>
            <a:xfrm rot="10800000">
              <a:off x="2725227" y="2626777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20" name="Shape 220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8001000" y="1043216"/>
            <a:ext cx="824265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228350" y="3930124"/>
            <a:ext cx="6417900" cy="269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 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  =  n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is O(n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Each level contributes equally to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complexity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2565638" y="3264072"/>
            <a:ext cx="3327638" cy="317327"/>
            <a:chOff x="2565638" y="3264072"/>
            <a:chExt cx="3327638" cy="317327"/>
          </a:xfrm>
        </p:grpSpPr>
        <p:sp>
          <p:nvSpPr>
            <p:cNvPr id="224" name="Shape 224"/>
            <p:cNvSpPr/>
            <p:nvPr/>
          </p:nvSpPr>
          <p:spPr>
            <a:xfrm>
              <a:off x="2565638" y="32766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25" name="Shape 225"/>
            <p:cNvCxnSpPr/>
            <p:nvPr/>
          </p:nvCxnSpPr>
          <p:spPr>
            <a:xfrm>
              <a:off x="3124199" y="34290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>
              <a:off x="2590799" y="34290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3403837" y="3273294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3972998" y="3420819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3428998" y="3425694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30" name="Shape 230"/>
            <p:cNvSpPr/>
            <p:nvPr/>
          </p:nvSpPr>
          <p:spPr>
            <a:xfrm>
              <a:off x="4252637" y="32766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31" name="Shape 231"/>
            <p:cNvCxnSpPr/>
            <p:nvPr/>
          </p:nvCxnSpPr>
          <p:spPr>
            <a:xfrm>
              <a:off x="4811198" y="34290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2" name="Shape 232"/>
            <p:cNvCxnSpPr/>
            <p:nvPr/>
          </p:nvCxnSpPr>
          <p:spPr>
            <a:xfrm rot="10800000">
              <a:off x="4277798" y="34290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33" name="Shape 233"/>
            <p:cNvSpPr/>
            <p:nvPr/>
          </p:nvSpPr>
          <p:spPr>
            <a:xfrm>
              <a:off x="5106114" y="3264072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5664676" y="34164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5" name="Shape 235"/>
            <p:cNvCxnSpPr/>
            <p:nvPr/>
          </p:nvCxnSpPr>
          <p:spPr>
            <a:xfrm rot="10800000">
              <a:off x="5131276" y="341647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90500" y="1860590"/>
            <a:ext cx="8839199" cy="301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solve problem of size 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 up the recursions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solve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problems of size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n/b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Combine the recursive solutions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n/b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 Recurrence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249" name="Shape 249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877626" y="1636178"/>
              <a:ext cx="2590800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251" name="Shape 251"/>
            <p:cNvCxnSpPr/>
            <p:nvPr/>
          </p:nvCxnSpPr>
          <p:spPr>
            <a:xfrm>
              <a:off x="43254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52" name="Shape 252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53" name="Shape 253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8001000" y="1043216"/>
            <a:ext cx="1098378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(n/b)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(n/b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(n/b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965175" y="4006217"/>
            <a:ext cx="6934200" cy="2433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a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n 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2369389" y="2286000"/>
            <a:ext cx="3490821" cy="523219"/>
            <a:chOff x="2369389" y="2286000"/>
            <a:chExt cx="3490821" cy="523219"/>
          </a:xfrm>
        </p:grpSpPr>
        <p:sp>
          <p:nvSpPr>
            <p:cNvPr id="257" name="Shape 257"/>
            <p:cNvSpPr/>
            <p:nvPr/>
          </p:nvSpPr>
          <p:spPr>
            <a:xfrm>
              <a:off x="4495800" y="2466726"/>
              <a:ext cx="1364411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5403010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59" name="Shape 259"/>
            <p:cNvCxnSpPr/>
            <p:nvPr/>
          </p:nvCxnSpPr>
          <p:spPr>
            <a:xfrm rot="10800000">
              <a:off x="4564810" y="2619126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60" name="Shape 260"/>
            <p:cNvSpPr/>
            <p:nvPr/>
          </p:nvSpPr>
          <p:spPr>
            <a:xfrm>
              <a:off x="2369389" y="2474377"/>
              <a:ext cx="1364411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</a:p>
          </p:txBody>
        </p:sp>
        <p:cxnSp>
          <p:nvCxnSpPr>
            <p:cNvPr id="261" name="Shape 261"/>
            <p:cNvCxnSpPr/>
            <p:nvPr/>
          </p:nvCxnSpPr>
          <p:spPr>
            <a:xfrm>
              <a:off x="3276600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62" name="Shape 262"/>
            <p:cNvCxnSpPr/>
            <p:nvPr/>
          </p:nvCxnSpPr>
          <p:spPr>
            <a:xfrm rot="10800000">
              <a:off x="2438399" y="2626777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63" name="Shape 263"/>
            <p:cNvSpPr txBox="1"/>
            <p:nvPr/>
          </p:nvSpPr>
          <p:spPr>
            <a:xfrm>
              <a:off x="3810000" y="2286000"/>
              <a:ext cx="622285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895600" y="3068499"/>
            <a:ext cx="2387362" cy="525411"/>
            <a:chOff x="2895600" y="3068499"/>
            <a:chExt cx="2387362" cy="525411"/>
          </a:xfrm>
        </p:grpSpPr>
        <p:sp>
          <p:nvSpPr>
            <p:cNvPr id="265" name="Shape 265"/>
            <p:cNvSpPr/>
            <p:nvPr/>
          </p:nvSpPr>
          <p:spPr>
            <a:xfrm>
              <a:off x="2895600" y="328911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  <a:r>
                <a:rPr baseline="30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810000" y="3068499"/>
              <a:ext cx="622285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95800" y="3286919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  <a:r>
                <a:rPr baseline="30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 Recurrence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752600" y="3893539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81000" y="1219200"/>
            <a:ext cx="8001000" cy="58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work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+ 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1: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&lt;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sum of the geometric series converges to a constant, and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dominates n 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logba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term in the geometric series is 1, and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the same as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&gt;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algebra is slightly more involved and I’m not showing it here.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