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80" r:id="rId2"/>
    <p:sldId id="382" r:id="rId3"/>
    <p:sldId id="383" r:id="rId4"/>
    <p:sldId id="384" r:id="rId5"/>
    <p:sldId id="385" r:id="rId6"/>
    <p:sldId id="386" r:id="rId7"/>
    <p:sldId id="379" r:id="rId8"/>
    <p:sldId id="387" r:id="rId9"/>
    <p:sldId id="388" r:id="rId10"/>
    <p:sldId id="389" r:id="rId11"/>
    <p:sldId id="390" r:id="rId12"/>
    <p:sldId id="39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achary" initials="z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7F00"/>
    <a:srgbClr val="B3BA5E"/>
    <a:srgbClr val="00FF64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282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9CBD6-C385-476F-8E2F-C85AB591803F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43BE6-9BFD-47B2-8B1C-C742F63EE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56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8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05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0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0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0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9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97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89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3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4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1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3A061-DC83-45B6-B199-FCCCB683D7BD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493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805" y="3048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Method </a:t>
            </a:r>
            <a:r>
              <a:rPr lang="en-US" dirty="0" err="1" smtClean="0"/>
              <a:t>Satisfiability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0105" y="1219200"/>
            <a:ext cx="87630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Method </a:t>
            </a:r>
            <a:r>
              <a:rPr lang="en-US" dirty="0" err="1" smtClean="0"/>
              <a:t>Satisfiability</a:t>
            </a:r>
            <a:r>
              <a:rPr lang="en-US" dirty="0" smtClean="0"/>
              <a:t> (MS)</a:t>
            </a:r>
          </a:p>
          <a:p>
            <a:endParaRPr lang="en-US" sz="10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Takes as input a method f(x) that produces a Boolean result, </a:t>
            </a:r>
            <a:r>
              <a:rPr lang="en-US" i="1" dirty="0" smtClean="0"/>
              <a:t>where f is guaranteed to run in polynomial time</a:t>
            </a:r>
            <a:r>
              <a:rPr lang="en-US" dirty="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Returns a value v such that f(v) returns true (or reports that no such v exists).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Examples: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sz="1000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isEven</a:t>
            </a:r>
            <a:r>
              <a:rPr lang="en-US" dirty="0" smtClean="0"/>
              <a:t> (</a:t>
            </a:r>
            <a:r>
              <a:rPr lang="en-US" dirty="0" err="1" smtClean="0"/>
              <a:t>int</a:t>
            </a:r>
            <a:r>
              <a:rPr lang="en-US" dirty="0" smtClean="0"/>
              <a:t> n) {</a:t>
            </a:r>
            <a:br>
              <a:rPr lang="en-US" dirty="0" smtClean="0"/>
            </a:br>
            <a:r>
              <a:rPr lang="en-US" dirty="0" smtClean="0"/>
              <a:t>    return n%2 == 0;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n-US" dirty="0"/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sumsToZero</a:t>
            </a:r>
            <a:r>
              <a:rPr lang="en-US" dirty="0" smtClean="0"/>
              <a:t> (</a:t>
            </a:r>
            <a:r>
              <a:rPr lang="en-US" dirty="0" err="1" smtClean="0"/>
              <a:t>int</a:t>
            </a:r>
            <a:r>
              <a:rPr lang="en-US" dirty="0" smtClean="0"/>
              <a:t>[] A)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sum = 0;</a:t>
            </a:r>
            <a:br>
              <a:rPr lang="en-US" dirty="0" smtClean="0"/>
            </a:br>
            <a:r>
              <a:rPr lang="en-US" dirty="0" smtClean="0"/>
              <a:t>    for (</a:t>
            </a:r>
            <a:r>
              <a:rPr lang="en-US" dirty="0" err="1" smtClean="0"/>
              <a:t>int</a:t>
            </a:r>
            <a:r>
              <a:rPr lang="en-US" dirty="0" smtClean="0"/>
              <a:t> n: A) {</a:t>
            </a:r>
            <a:br>
              <a:rPr lang="en-US" dirty="0" smtClean="0"/>
            </a:br>
            <a:r>
              <a:rPr lang="en-US" dirty="0" smtClean="0"/>
              <a:t>        sum += n;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>    return sum == 0;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sz="1000" dirty="0"/>
          </a:p>
          <a:p>
            <a:pPr marL="742950" lvl="1" indent="-285750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204534" y="3429000"/>
            <a:ext cx="29863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MS(</a:t>
            </a:r>
            <a:r>
              <a:rPr lang="en-US" dirty="0" err="1" smtClean="0"/>
              <a:t>isEven</a:t>
            </a:r>
            <a:r>
              <a:rPr lang="en-US" dirty="0" smtClean="0"/>
              <a:t>) might return</a:t>
            </a:r>
          </a:p>
          <a:p>
            <a:r>
              <a:rPr lang="en-US" dirty="0" smtClean="0"/>
              <a:t>      2 or 4 or 8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MS(</a:t>
            </a:r>
            <a:r>
              <a:rPr lang="en-US" dirty="0" err="1" smtClean="0"/>
              <a:t>sumsToZero</a:t>
            </a:r>
            <a:r>
              <a:rPr lang="en-US" dirty="0" smtClean="0"/>
              <a:t>) might return</a:t>
            </a:r>
          </a:p>
          <a:p>
            <a:r>
              <a:rPr lang="en-US" dirty="0"/>
              <a:t> </a:t>
            </a:r>
            <a:r>
              <a:rPr lang="en-US" dirty="0" smtClean="0"/>
              <a:t>      [0]  or  [1, 2, 5, -8]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44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805" y="6096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Circuit </a:t>
            </a:r>
            <a:r>
              <a:rPr lang="en-US" dirty="0" err="1" smtClean="0"/>
              <a:t>Satisfiability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0105" y="1676400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 we could just do away with the state and use wires.  Now we just have a huge combinatorial circuit.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07093" y="3107569"/>
            <a:ext cx="47244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ALU, Decoder, FPU, RAM Controller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4064493" y="2504627"/>
            <a:ext cx="484632" cy="52120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4064493" y="3669792"/>
            <a:ext cx="484632" cy="52120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007093" y="5469769"/>
            <a:ext cx="47244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ALU, Decoder, FPU, RAM Controller</a:t>
            </a:r>
          </a:p>
        </p:txBody>
      </p:sp>
      <p:sp>
        <p:nvSpPr>
          <p:cNvPr id="30" name="Down Arrow 29"/>
          <p:cNvSpPr/>
          <p:nvPr/>
        </p:nvSpPr>
        <p:spPr>
          <a:xfrm>
            <a:off x="4064493" y="4866827"/>
            <a:ext cx="484632" cy="52120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981200" y="4257227"/>
            <a:ext cx="47244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ALU, Decoder, FPU, RAM Controller</a:t>
            </a:r>
          </a:p>
        </p:txBody>
      </p:sp>
      <p:sp>
        <p:nvSpPr>
          <p:cNvPr id="19" name="Down Arrow 18"/>
          <p:cNvSpPr/>
          <p:nvPr/>
        </p:nvSpPr>
        <p:spPr>
          <a:xfrm>
            <a:off x="4066313" y="6072519"/>
            <a:ext cx="484632" cy="52120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6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805" y="6096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Circuit </a:t>
            </a:r>
            <a:r>
              <a:rPr lang="en-US" dirty="0" err="1" smtClean="0"/>
              <a:t>Satisfiability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0105" y="1676400"/>
            <a:ext cx="8763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Proceed as follows:</a:t>
            </a:r>
          </a:p>
          <a:p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Build a </a:t>
            </a:r>
            <a:r>
              <a:rPr lang="en-US" dirty="0" smtClean="0"/>
              <a:t>combinatorial circuit that computes a verification algorithm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At </a:t>
            </a:r>
            <a:r>
              <a:rPr lang="en-US" dirty="0" smtClean="0"/>
              <a:t>the top, put a instance onto the appropriate memory inputs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Leave the memory inputs corresponding to the proposed solution unbound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Ask:  Is there a way to set the proposed solution inputs so that, at the bottom of the circuit, the </a:t>
            </a:r>
            <a:r>
              <a:rPr lang="en-US" dirty="0" smtClean="0"/>
              <a:t>output </a:t>
            </a:r>
            <a:r>
              <a:rPr lang="en-US" dirty="0" smtClean="0"/>
              <a:t>corresponding to the verification output can be made to be true?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A circuit </a:t>
            </a:r>
            <a:r>
              <a:rPr lang="en-US" dirty="0" err="1" smtClean="0"/>
              <a:t>satisfiability</a:t>
            </a:r>
            <a:r>
              <a:rPr lang="en-US" dirty="0" smtClean="0"/>
              <a:t> algorithm would be able to answer the question, solving the original problem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Lots of detail is omitted,  but Circuit </a:t>
            </a:r>
            <a:r>
              <a:rPr lang="en-US" dirty="0" err="1" smtClean="0"/>
              <a:t>Satisfiability</a:t>
            </a:r>
            <a:r>
              <a:rPr lang="en-US" dirty="0" smtClean="0"/>
              <a:t> is NP-complete!</a:t>
            </a:r>
          </a:p>
        </p:txBody>
      </p:sp>
    </p:spTree>
    <p:extLst>
      <p:ext uri="{BB962C8B-B14F-4D97-AF65-F5344CB8AC3E}">
        <p14:creationId xmlns:p14="http://schemas.microsoft.com/office/powerpoint/2010/main" val="160345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805" y="3810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Unsolvable Problems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0105" y="1736493"/>
            <a:ext cx="87630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problems (not belonging to NP) are known to be so hard that no algorithm can ever be found to solve them.</a:t>
            </a:r>
          </a:p>
          <a:p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Finding roots of Diophantine equations (polynomial equations over the integers) in many variables:</a:t>
            </a:r>
          </a:p>
          <a:p>
            <a:pPr lvl="2"/>
            <a:endParaRPr lang="en-US" sz="1000" dirty="0" smtClean="0"/>
          </a:p>
          <a:p>
            <a:pPr algn="ctr"/>
            <a:r>
              <a:rPr lang="en-US" dirty="0" smtClean="0"/>
              <a:t>x</a:t>
            </a:r>
            <a:r>
              <a:rPr lang="en-US" baseline="30000" dirty="0" smtClean="0"/>
              <a:t>3</a:t>
            </a:r>
            <a:r>
              <a:rPr lang="en-US" dirty="0" smtClean="0"/>
              <a:t>yz + 2y</a:t>
            </a:r>
            <a:r>
              <a:rPr lang="en-US" baseline="30000" dirty="0" smtClean="0"/>
              <a:t>4</a:t>
            </a:r>
            <a:r>
              <a:rPr lang="en-US" dirty="0" smtClean="0"/>
              <a:t>z</a:t>
            </a:r>
            <a:r>
              <a:rPr lang="en-US" baseline="30000" dirty="0" smtClean="0"/>
              <a:t>2</a:t>
            </a:r>
            <a:r>
              <a:rPr lang="en-US" dirty="0" smtClean="0"/>
              <a:t> – 7xy</a:t>
            </a:r>
            <a:r>
              <a:rPr lang="en-US" baseline="30000" dirty="0" smtClean="0"/>
              <a:t>5</a:t>
            </a:r>
            <a:r>
              <a:rPr lang="en-US" dirty="0" smtClean="0"/>
              <a:t>z  =  6</a:t>
            </a:r>
          </a:p>
          <a:p>
            <a:pPr lvl="2"/>
            <a:endParaRPr lang="en-US" sz="1000" dirty="0" smtClean="0"/>
          </a:p>
          <a:p>
            <a:r>
              <a:rPr lang="en-US" dirty="0" smtClean="0"/>
              <a:t>      	(Why isn’t this problem a member of NP?)</a:t>
            </a:r>
          </a:p>
          <a:p>
            <a:pPr lvl="1"/>
            <a:endParaRPr lang="en-US" sz="24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The Halting Problem: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  <a:p>
            <a:pPr lvl="2"/>
            <a:r>
              <a:rPr lang="en-US" dirty="0" smtClean="0"/>
              <a:t>Given a program and its inputs, determine whether or not it terminates 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(If we could solve the Halting Problem, we would have an algorithm for solving Diophantine equations.)</a:t>
            </a:r>
          </a:p>
        </p:txBody>
      </p:sp>
    </p:spTree>
    <p:extLst>
      <p:ext uri="{BB962C8B-B14F-4D97-AF65-F5344CB8AC3E}">
        <p14:creationId xmlns:p14="http://schemas.microsoft.com/office/powerpoint/2010/main" val="278808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805" y="3048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Method </a:t>
            </a:r>
            <a:r>
              <a:rPr lang="en-US" dirty="0" err="1" smtClean="0"/>
              <a:t>Satisfiability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0105" y="1219200"/>
            <a:ext cx="8763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If you were asked to implement Method </a:t>
            </a:r>
            <a:r>
              <a:rPr lang="en-US" dirty="0" err="1" smtClean="0"/>
              <a:t>Satisfiability</a:t>
            </a:r>
            <a:r>
              <a:rPr lang="en-US" dirty="0" smtClean="0"/>
              <a:t>, how would you go about it?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Is Method </a:t>
            </a:r>
            <a:r>
              <a:rPr lang="en-US" dirty="0" err="1" smtClean="0"/>
              <a:t>Satisfiability</a:t>
            </a:r>
            <a:r>
              <a:rPr lang="en-US" dirty="0" smtClean="0"/>
              <a:t> a member of NP?</a:t>
            </a:r>
            <a:br>
              <a:rPr lang="en-US" dirty="0" smtClean="0"/>
            </a:b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In other words, is there a polynomial-time verification algorithm for Method </a:t>
            </a:r>
            <a:r>
              <a:rPr lang="en-US" dirty="0" err="1" smtClean="0"/>
              <a:t>Satisfiabilty</a:t>
            </a:r>
            <a:r>
              <a:rPr lang="en-US" dirty="0" smtClean="0"/>
              <a:t>?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Yes.  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Suppose someone said, “MS(</a:t>
            </a:r>
            <a:r>
              <a:rPr lang="en-US" dirty="0" err="1" smtClean="0"/>
              <a:t>isEven</a:t>
            </a:r>
            <a:r>
              <a:rPr lang="en-US" dirty="0" smtClean="0"/>
              <a:t>) could return 8.”  What could you do to verify that statement?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Simply run </a:t>
            </a:r>
            <a:r>
              <a:rPr lang="en-US" dirty="0" err="1" smtClean="0"/>
              <a:t>isEven</a:t>
            </a:r>
            <a:r>
              <a:rPr lang="en-US" dirty="0" smtClean="0"/>
              <a:t>(8) and see if it returns true.  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Suppose someone said, “MS(</a:t>
            </a:r>
            <a:r>
              <a:rPr lang="en-US" dirty="0" err="1" smtClean="0"/>
              <a:t>sumsToZero</a:t>
            </a:r>
            <a:r>
              <a:rPr lang="en-US" dirty="0" smtClean="0"/>
              <a:t>) could return [1, 4, -5].”  What could you do to verify that statement?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Simply run </a:t>
            </a:r>
            <a:r>
              <a:rPr lang="en-US" dirty="0" err="1" smtClean="0"/>
              <a:t>sumsToZero</a:t>
            </a:r>
            <a:r>
              <a:rPr lang="en-US" dirty="0" smtClean="0"/>
              <a:t>([1, 4, -5]) and see if it returns true.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204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805" y="3048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Method </a:t>
            </a:r>
            <a:r>
              <a:rPr lang="en-US" dirty="0" err="1" smtClean="0"/>
              <a:t>Satisfiability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295400"/>
            <a:ext cx="8324295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Is Method </a:t>
            </a:r>
            <a:r>
              <a:rPr lang="en-US" dirty="0" err="1" smtClean="0"/>
              <a:t>Satisfiability</a:t>
            </a:r>
            <a:r>
              <a:rPr lang="en-US" dirty="0" smtClean="0"/>
              <a:t> NP-complete?</a:t>
            </a:r>
            <a:br>
              <a:rPr lang="en-US" dirty="0" smtClean="0"/>
            </a:b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 other words, does every other problem from NP reduce in polynomial time to Method </a:t>
            </a:r>
            <a:r>
              <a:rPr lang="en-US" dirty="0" err="1" smtClean="0"/>
              <a:t>Satisfiability</a:t>
            </a:r>
            <a:r>
              <a:rPr lang="en-US" dirty="0" smtClean="0"/>
              <a:t>?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Let V</a:t>
            </a:r>
            <a:r>
              <a:rPr lang="en-US" baseline="-25000" dirty="0" smtClean="0"/>
              <a:t>SS</a:t>
            </a:r>
            <a:r>
              <a:rPr lang="en-US" dirty="0" smtClean="0"/>
              <a:t> be the verification algorithm for the subset-sum problem.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0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V</a:t>
            </a:r>
            <a:r>
              <a:rPr lang="en-US" baseline="-25000" dirty="0" smtClean="0"/>
              <a:t>SS</a:t>
            </a:r>
            <a:r>
              <a:rPr lang="en-US" dirty="0" smtClean="0"/>
              <a:t>( </a:t>
            </a:r>
            <a:r>
              <a:rPr lang="en-US" dirty="0" smtClean="0">
                <a:solidFill>
                  <a:srgbClr val="FFFF00"/>
                </a:solidFill>
              </a:rPr>
              <a:t>[{1, 2, 5, 9}, 8]</a:t>
            </a:r>
            <a:r>
              <a:rPr lang="en-US" dirty="0" smtClean="0"/>
              <a:t>,  </a:t>
            </a:r>
            <a:r>
              <a:rPr lang="en-US" dirty="0" smtClean="0">
                <a:solidFill>
                  <a:srgbClr val="FF0000"/>
                </a:solidFill>
              </a:rPr>
              <a:t>{1, 2, 5} </a:t>
            </a:r>
            <a:r>
              <a:rPr lang="en-US" dirty="0" smtClean="0"/>
              <a:t>)  =  true</a:t>
            </a:r>
            <a:br>
              <a:rPr lang="en-US" dirty="0" smtClean="0"/>
            </a:br>
            <a:endParaRPr lang="en-US" sz="10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V</a:t>
            </a:r>
            <a:r>
              <a:rPr lang="en-US" baseline="-25000" dirty="0"/>
              <a:t>SS</a:t>
            </a:r>
            <a:r>
              <a:rPr lang="en-US" dirty="0" smtClean="0"/>
              <a:t>( </a:t>
            </a:r>
            <a:r>
              <a:rPr lang="en-US" dirty="0" smtClean="0">
                <a:solidFill>
                  <a:srgbClr val="FFFF00"/>
                </a:solidFill>
              </a:rPr>
              <a:t>[{</a:t>
            </a:r>
            <a:r>
              <a:rPr lang="en-US" dirty="0">
                <a:solidFill>
                  <a:srgbClr val="FFFF00"/>
                </a:solidFill>
              </a:rPr>
              <a:t>1, 2, 5, 9}, </a:t>
            </a:r>
            <a:r>
              <a:rPr lang="en-US" dirty="0" smtClean="0">
                <a:solidFill>
                  <a:srgbClr val="FFFF00"/>
                </a:solidFill>
              </a:rPr>
              <a:t>4]</a:t>
            </a:r>
            <a:r>
              <a:rPr lang="en-US" dirty="0" smtClean="0"/>
              <a:t>,  </a:t>
            </a:r>
            <a:r>
              <a:rPr lang="en-US" dirty="0" smtClean="0">
                <a:solidFill>
                  <a:srgbClr val="FF0000"/>
                </a:solidFill>
              </a:rPr>
              <a:t>{1, 9} </a:t>
            </a:r>
            <a:r>
              <a:rPr lang="en-US" dirty="0" smtClean="0"/>
              <a:t>)  </a:t>
            </a:r>
            <a:r>
              <a:rPr lang="en-US" dirty="0"/>
              <a:t>=  </a:t>
            </a:r>
            <a:r>
              <a:rPr lang="en-US" dirty="0" smtClean="0"/>
              <a:t>false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Let V</a:t>
            </a:r>
            <a:r>
              <a:rPr lang="en-US" baseline="-25000" dirty="0" smtClean="0"/>
              <a:t>3SAT</a:t>
            </a:r>
            <a:r>
              <a:rPr lang="en-US" dirty="0" smtClean="0"/>
              <a:t> be the verification algorithm for 3SAT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0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V</a:t>
            </a:r>
            <a:r>
              <a:rPr lang="en-US" baseline="-25000" dirty="0" smtClean="0"/>
              <a:t>3SAT</a:t>
            </a:r>
            <a:r>
              <a:rPr lang="en-US" dirty="0" smtClean="0"/>
              <a:t>( </a:t>
            </a:r>
            <a:r>
              <a:rPr lang="en-US" dirty="0" smtClean="0">
                <a:solidFill>
                  <a:srgbClr val="FFFF00"/>
                </a:solidFill>
              </a:rPr>
              <a:t>“(!</a:t>
            </a:r>
            <a:r>
              <a:rPr lang="en-US" dirty="0" err="1" smtClean="0">
                <a:solidFill>
                  <a:srgbClr val="FFFF00"/>
                </a:solidFill>
              </a:rPr>
              <a:t>x+y</a:t>
            </a:r>
            <a:r>
              <a:rPr lang="en-US" dirty="0" smtClean="0">
                <a:solidFill>
                  <a:srgbClr val="FFFF00"/>
                </a:solidFill>
              </a:rPr>
              <a:t>)(x)”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{x=false, y=true} </a:t>
            </a:r>
            <a:r>
              <a:rPr lang="en-US" dirty="0" smtClean="0"/>
              <a:t>)  =  false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sz="10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V</a:t>
            </a:r>
            <a:r>
              <a:rPr lang="en-US" baseline="-25000" dirty="0"/>
              <a:t>3SAT</a:t>
            </a:r>
            <a:r>
              <a:rPr lang="en-US" dirty="0"/>
              <a:t>( </a:t>
            </a:r>
            <a:r>
              <a:rPr lang="en-US" dirty="0" smtClean="0">
                <a:solidFill>
                  <a:srgbClr val="FFFF00"/>
                </a:solidFill>
              </a:rPr>
              <a:t>“(!</a:t>
            </a:r>
            <a:r>
              <a:rPr lang="en-US" dirty="0" err="1" smtClean="0">
                <a:solidFill>
                  <a:srgbClr val="FFFF00"/>
                </a:solidFill>
              </a:rPr>
              <a:t>x+y</a:t>
            </a:r>
            <a:r>
              <a:rPr lang="en-US" dirty="0" smtClean="0">
                <a:solidFill>
                  <a:srgbClr val="FFFF00"/>
                </a:solidFill>
              </a:rPr>
              <a:t>)” </a:t>
            </a:r>
            <a:r>
              <a:rPr lang="en-US" dirty="0" smtClean="0"/>
              <a:t>, </a:t>
            </a:r>
            <a:r>
              <a:rPr lang="en-US" dirty="0">
                <a:solidFill>
                  <a:srgbClr val="FF0000"/>
                </a:solidFill>
              </a:rPr>
              <a:t>{x=false, y=true</a:t>
            </a:r>
            <a:r>
              <a:rPr lang="en-US" dirty="0" smtClean="0">
                <a:solidFill>
                  <a:srgbClr val="FF0000"/>
                </a:solidFill>
              </a:rPr>
              <a:t>} </a:t>
            </a:r>
            <a:r>
              <a:rPr lang="en-US" dirty="0"/>
              <a:t>)  =  true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666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805" y="3048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Method </a:t>
            </a:r>
            <a:r>
              <a:rPr lang="en-US" dirty="0" err="1" smtClean="0"/>
              <a:t>Satisfiability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295400"/>
            <a:ext cx="832429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How would you describe this method?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000" dirty="0"/>
          </a:p>
          <a:p>
            <a:pPr lvl="1"/>
            <a:r>
              <a:rPr lang="en-US" dirty="0" smtClean="0"/>
              <a:t>f</a:t>
            </a:r>
            <a:r>
              <a:rPr lang="en-US" baseline="-25000" dirty="0" smtClean="0"/>
              <a:t>1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FF0000"/>
                </a:solidFill>
              </a:rPr>
              <a:t>v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return  V</a:t>
            </a:r>
            <a:r>
              <a:rPr lang="en-US" baseline="-25000" dirty="0" smtClean="0"/>
              <a:t>SS</a:t>
            </a:r>
            <a:r>
              <a:rPr lang="en-US" dirty="0"/>
              <a:t>( </a:t>
            </a:r>
            <a:r>
              <a:rPr lang="en-US" dirty="0">
                <a:solidFill>
                  <a:srgbClr val="FFFF00"/>
                </a:solidFill>
              </a:rPr>
              <a:t>[{1, 2, 5, 9}, 8]</a:t>
            </a:r>
            <a:r>
              <a:rPr lang="en-US" dirty="0"/>
              <a:t>,  </a:t>
            </a:r>
            <a:r>
              <a:rPr lang="en-US" dirty="0">
                <a:solidFill>
                  <a:srgbClr val="FF0000"/>
                </a:solidFill>
              </a:rPr>
              <a:t>v</a:t>
            </a:r>
            <a:r>
              <a:rPr lang="en-US" dirty="0" smtClean="0"/>
              <a:t>) </a:t>
            </a:r>
          </a:p>
          <a:p>
            <a:pPr lvl="1"/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It is a Boolean-valued function that tells you whether or not v is a solution to the subset-sum instance that is highlighted in yellow.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For example, f</a:t>
            </a:r>
            <a:r>
              <a:rPr lang="en-US" baseline="-25000" dirty="0" smtClean="0"/>
              <a:t>1</a:t>
            </a:r>
            <a:r>
              <a:rPr lang="en-US" dirty="0" smtClean="0"/>
              <a:t>({1,2,5}) would return true</a:t>
            </a:r>
            <a:br>
              <a:rPr lang="en-US" dirty="0" smtClean="0"/>
            </a:b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How would you describe this method?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lvl="1"/>
            <a:r>
              <a:rPr lang="en-US" dirty="0" smtClean="0"/>
              <a:t>f</a:t>
            </a:r>
            <a:r>
              <a:rPr lang="en-US" baseline="-25000" dirty="0" smtClean="0"/>
              <a:t>2</a:t>
            </a:r>
            <a:r>
              <a:rPr lang="en-US" dirty="0" smtClean="0"/>
              <a:t> (</a:t>
            </a:r>
            <a:r>
              <a:rPr lang="en-US" dirty="0">
                <a:solidFill>
                  <a:srgbClr val="FF0000"/>
                </a:solidFill>
              </a:rPr>
              <a:t>v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return </a:t>
            </a:r>
            <a:r>
              <a:rPr lang="en-US" dirty="0"/>
              <a:t>V</a:t>
            </a:r>
            <a:r>
              <a:rPr lang="en-US" baseline="-25000" dirty="0"/>
              <a:t>3SAT</a:t>
            </a:r>
            <a:r>
              <a:rPr lang="en-US" dirty="0"/>
              <a:t>( </a:t>
            </a:r>
            <a:r>
              <a:rPr lang="en-US" dirty="0">
                <a:solidFill>
                  <a:srgbClr val="FFFF00"/>
                </a:solidFill>
              </a:rPr>
              <a:t>“(!</a:t>
            </a:r>
            <a:r>
              <a:rPr lang="en-US" dirty="0" err="1">
                <a:solidFill>
                  <a:srgbClr val="FFFF00"/>
                </a:solidFill>
              </a:rPr>
              <a:t>x+y</a:t>
            </a:r>
            <a:r>
              <a:rPr lang="en-US" dirty="0">
                <a:solidFill>
                  <a:srgbClr val="FFFF00"/>
                </a:solidFill>
              </a:rPr>
              <a:t>)(x)”</a:t>
            </a:r>
            <a:r>
              <a:rPr lang="en-US" dirty="0"/>
              <a:t>,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v</a:t>
            </a:r>
            <a:r>
              <a:rPr lang="en-US" dirty="0" smtClean="0"/>
              <a:t>) </a:t>
            </a:r>
          </a:p>
          <a:p>
            <a:pPr lvl="1"/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It is a Boolean-valued function that tells you whether or not v is a solution to the 3SAT instance that is highlighted in yellow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For example, f2(</a:t>
            </a:r>
            <a:r>
              <a:rPr lang="en-US" dirty="0">
                <a:solidFill>
                  <a:srgbClr val="FF0000"/>
                </a:solidFill>
              </a:rPr>
              <a:t>{x=false, y=true} </a:t>
            </a:r>
            <a:r>
              <a:rPr lang="en-US" dirty="0" smtClean="0"/>
              <a:t>) would return false</a:t>
            </a:r>
          </a:p>
        </p:txBody>
      </p:sp>
    </p:spTree>
    <p:extLst>
      <p:ext uri="{BB962C8B-B14F-4D97-AF65-F5344CB8AC3E}">
        <p14:creationId xmlns:p14="http://schemas.microsoft.com/office/powerpoint/2010/main" val="84537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805" y="3048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Method </a:t>
            </a:r>
            <a:r>
              <a:rPr lang="en-US" dirty="0" err="1" smtClean="0"/>
              <a:t>Satisfiability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295400"/>
            <a:ext cx="8324295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Let MS be an algorithm for the Method </a:t>
            </a:r>
            <a:r>
              <a:rPr lang="en-US" dirty="0" err="1" smtClean="0"/>
              <a:t>Satisfiability</a:t>
            </a:r>
            <a:r>
              <a:rPr lang="en-US" dirty="0" smtClean="0"/>
              <a:t> problem and let f</a:t>
            </a:r>
            <a:r>
              <a:rPr lang="en-US" baseline="-25000" dirty="0" smtClean="0"/>
              <a:t>1</a:t>
            </a:r>
            <a:r>
              <a:rPr lang="en-US" dirty="0" smtClean="0"/>
              <a:t> be as before: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000" dirty="0"/>
          </a:p>
          <a:p>
            <a:pPr lvl="1"/>
            <a:r>
              <a:rPr lang="en-US" dirty="0" smtClean="0"/>
              <a:t>f</a:t>
            </a:r>
            <a:r>
              <a:rPr lang="en-US" baseline="-25000" dirty="0" smtClean="0"/>
              <a:t>1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FF0000"/>
                </a:solidFill>
              </a:rPr>
              <a:t>v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return  V</a:t>
            </a:r>
            <a:r>
              <a:rPr lang="en-US" baseline="-25000" dirty="0" smtClean="0"/>
              <a:t>SS</a:t>
            </a:r>
            <a:r>
              <a:rPr lang="en-US" dirty="0"/>
              <a:t>( </a:t>
            </a:r>
            <a:r>
              <a:rPr lang="en-US" dirty="0">
                <a:solidFill>
                  <a:srgbClr val="FFFF00"/>
                </a:solidFill>
              </a:rPr>
              <a:t>[{1, 2, 5, 9}, 8]</a:t>
            </a:r>
            <a:r>
              <a:rPr lang="en-US" dirty="0"/>
              <a:t>,  </a:t>
            </a:r>
            <a:r>
              <a:rPr lang="en-US" dirty="0">
                <a:solidFill>
                  <a:srgbClr val="FF0000"/>
                </a:solidFill>
              </a:rPr>
              <a:t>v</a:t>
            </a:r>
            <a:r>
              <a:rPr lang="en-US" dirty="0" smtClean="0"/>
              <a:t>) </a:t>
            </a:r>
          </a:p>
          <a:p>
            <a:pPr lvl="1"/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What would be returned by  MS(f</a:t>
            </a:r>
            <a:r>
              <a:rPr lang="en-US" baseline="-25000" dirty="0" smtClean="0"/>
              <a:t>1</a:t>
            </a:r>
            <a:r>
              <a:rPr lang="en-US" dirty="0" smtClean="0"/>
              <a:t>) ?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 solution to the subset-sum instance [{1, 2, 5, 9}, 8]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Now let f</a:t>
            </a:r>
            <a:r>
              <a:rPr lang="en-US" baseline="-25000" dirty="0" smtClean="0"/>
              <a:t>2</a:t>
            </a:r>
            <a:r>
              <a:rPr lang="en-US" dirty="0" smtClean="0"/>
              <a:t> be as before: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000" i="1" dirty="0"/>
          </a:p>
          <a:p>
            <a:pPr lvl="1"/>
            <a:r>
              <a:rPr lang="en-US" dirty="0"/>
              <a:t>f</a:t>
            </a:r>
            <a:r>
              <a:rPr lang="en-US" baseline="-25000" dirty="0"/>
              <a:t>2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v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return V</a:t>
            </a:r>
            <a:r>
              <a:rPr lang="en-US" baseline="-25000" dirty="0"/>
              <a:t>3SAT</a:t>
            </a:r>
            <a:r>
              <a:rPr lang="en-US" dirty="0"/>
              <a:t>( </a:t>
            </a:r>
            <a:r>
              <a:rPr lang="en-US" dirty="0">
                <a:solidFill>
                  <a:srgbClr val="FFFF00"/>
                </a:solidFill>
              </a:rPr>
              <a:t>“(!x</a:t>
            </a:r>
            <a:r>
              <a:rPr lang="en-US" dirty="0" smtClean="0">
                <a:solidFill>
                  <a:srgbClr val="FFFF00"/>
                </a:solidFill>
              </a:rPr>
              <a:t>+!y</a:t>
            </a:r>
            <a:r>
              <a:rPr lang="en-US" dirty="0">
                <a:solidFill>
                  <a:srgbClr val="FFFF00"/>
                </a:solidFill>
              </a:rPr>
              <a:t>)(x</a:t>
            </a:r>
            <a:r>
              <a:rPr lang="en-US" dirty="0" smtClean="0">
                <a:solidFill>
                  <a:srgbClr val="FFFF00"/>
                </a:solidFill>
              </a:rPr>
              <a:t>)(y)”</a:t>
            </a:r>
            <a:r>
              <a:rPr lang="en-US" dirty="0" smtClean="0"/>
              <a:t>,  </a:t>
            </a:r>
            <a:r>
              <a:rPr lang="en-US" dirty="0">
                <a:solidFill>
                  <a:srgbClr val="FF0000"/>
                </a:solidFill>
              </a:rPr>
              <a:t>v</a:t>
            </a:r>
            <a:r>
              <a:rPr lang="en-US" dirty="0"/>
              <a:t>) </a:t>
            </a:r>
            <a:endParaRPr lang="en-US" dirty="0" smtClean="0"/>
          </a:p>
          <a:p>
            <a:pPr lvl="1"/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What would be returned by MS(f</a:t>
            </a:r>
            <a:r>
              <a:rPr lang="en-US" baseline="-25000" dirty="0" smtClean="0"/>
              <a:t>2</a:t>
            </a:r>
            <a:r>
              <a:rPr lang="en-US" dirty="0" smtClean="0"/>
              <a:t>)?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 report that there is no solution to the 3SAT instance “(!</a:t>
            </a:r>
            <a:r>
              <a:rPr lang="en-US" err="1" smtClean="0"/>
              <a:t>x</a:t>
            </a:r>
            <a:r>
              <a:rPr lang="en-US" smtClean="0"/>
              <a:t>+!y</a:t>
            </a:r>
            <a:r>
              <a:rPr lang="en-US" dirty="0" smtClean="0"/>
              <a:t>)(</a:t>
            </a:r>
            <a:r>
              <a:rPr lang="en-US" smtClean="0"/>
              <a:t>x)(y)”.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983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805" y="3048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Method </a:t>
            </a:r>
            <a:r>
              <a:rPr lang="en-US" dirty="0" err="1" smtClean="0"/>
              <a:t>Satisfiability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295400"/>
            <a:ext cx="8324295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We now have a way to reduce any problem from NP to the Method </a:t>
            </a:r>
            <a:r>
              <a:rPr lang="en-US" dirty="0" err="1" smtClean="0"/>
              <a:t>Satisfiability</a:t>
            </a:r>
            <a:r>
              <a:rPr lang="en-US" dirty="0" smtClean="0"/>
              <a:t> problem: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Let X  be the problem and let I be the input to X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Let V</a:t>
            </a:r>
            <a:r>
              <a:rPr lang="en-US" baseline="-25000" dirty="0" smtClean="0"/>
              <a:t>X</a:t>
            </a:r>
            <a:r>
              <a:rPr lang="en-US" dirty="0" smtClean="0"/>
              <a:t> be the polynomial-time verification algorithm for X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Construct the method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000" dirty="0"/>
          </a:p>
          <a:p>
            <a:pPr lvl="2"/>
            <a:r>
              <a:rPr lang="en-US" dirty="0" smtClean="0"/>
              <a:t>f (</a:t>
            </a:r>
            <a:r>
              <a:rPr lang="en-US" dirty="0" smtClean="0">
                <a:solidFill>
                  <a:srgbClr val="FF0000"/>
                </a:solidFill>
              </a:rPr>
              <a:t>v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return  V</a:t>
            </a:r>
            <a:r>
              <a:rPr lang="en-US" baseline="-25000" dirty="0"/>
              <a:t>X</a:t>
            </a:r>
            <a:r>
              <a:rPr lang="en-US" dirty="0" smtClean="0"/>
              <a:t>( </a:t>
            </a:r>
            <a:r>
              <a:rPr lang="en-US" dirty="0" smtClean="0">
                <a:solidFill>
                  <a:srgbClr val="FFFF00"/>
                </a:solidFill>
              </a:rPr>
              <a:t>I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v</a:t>
            </a:r>
            <a:r>
              <a:rPr lang="en-US" dirty="0" smtClean="0"/>
              <a:t>) </a:t>
            </a:r>
          </a:p>
          <a:p>
            <a:pPr lvl="2"/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Run MS(f) </a:t>
            </a:r>
          </a:p>
          <a:p>
            <a:pPr lvl="1"/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Method </a:t>
            </a:r>
            <a:r>
              <a:rPr lang="en-US" dirty="0" err="1" smtClean="0"/>
              <a:t>Satisfiability</a:t>
            </a:r>
            <a:r>
              <a:rPr lang="en-US" dirty="0" smtClean="0"/>
              <a:t> problem is NP-complete!</a:t>
            </a:r>
          </a:p>
          <a:p>
            <a:pPr lvl="1"/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It is 1970 and you’ve just identified the first NP-complete problem.  Can you think of a way to reduce Method </a:t>
            </a:r>
            <a:r>
              <a:rPr lang="en-US" dirty="0" err="1" smtClean="0"/>
              <a:t>Satisfiability</a:t>
            </a:r>
            <a:r>
              <a:rPr lang="en-US" dirty="0" smtClean="0"/>
              <a:t> to other potential NP-complete problems such as subset-sum, 3SAT, and the Traveling Salesman Problem?</a:t>
            </a:r>
          </a:p>
        </p:txBody>
      </p:sp>
    </p:spTree>
    <p:extLst>
      <p:ext uri="{BB962C8B-B14F-4D97-AF65-F5344CB8AC3E}">
        <p14:creationId xmlns:p14="http://schemas.microsoft.com/office/powerpoint/2010/main" val="160338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805" y="6096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Circuit </a:t>
            </a:r>
            <a:r>
              <a:rPr lang="en-US" dirty="0" err="1" smtClean="0"/>
              <a:t>Satisfiability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0105" y="1676400"/>
            <a:ext cx="87630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Circuit </a:t>
            </a:r>
            <a:r>
              <a:rPr lang="en-US" dirty="0" err="1" smtClean="0"/>
              <a:t>Satisfiability</a:t>
            </a:r>
            <a:endParaRPr lang="en-US" dirty="0" smtClean="0"/>
          </a:p>
          <a:p>
            <a:endParaRPr lang="en-US" sz="10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Given a combinatorial circuit (a DAG of logic gates) with a single output bit, find a way to assign truth values to its inputs such that its output is true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This is equivalent to SAT (and to 3SAT)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We can prove this problem is NP-complete in a manner similar to the proof for Method </a:t>
            </a:r>
            <a:r>
              <a:rPr lang="en-US" dirty="0" err="1" smtClean="0"/>
              <a:t>Satisfiability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158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805" y="6096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Circuit </a:t>
            </a:r>
            <a:r>
              <a:rPr lang="en-US" dirty="0" err="1" smtClean="0"/>
              <a:t>Satisfiability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0105" y="1676400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model a simple computer like this: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0" y="3048000"/>
            <a:ext cx="21336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Memory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57600" y="3048000"/>
            <a:ext cx="10668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Registers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24400" y="3048000"/>
            <a:ext cx="7620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86400" y="3048000"/>
            <a:ext cx="7620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70921" y="3078163"/>
            <a:ext cx="66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24000" y="4343400"/>
            <a:ext cx="4724400" cy="1143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ALU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Instruction Decoder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Floating-Point Unit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RAM Controller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70921" y="4590753"/>
            <a:ext cx="1512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Combinatorial</a:t>
            </a:r>
            <a:br>
              <a:rPr lang="en-US" dirty="0" smtClean="0"/>
            </a:br>
            <a:r>
              <a:rPr lang="en-US" dirty="0" smtClean="0"/>
              <a:t>Circuitry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3706368" y="3657600"/>
            <a:ext cx="484632" cy="52120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3655322" y="2457443"/>
            <a:ext cx="484632" cy="52120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57200" y="2362200"/>
            <a:ext cx="3557726" cy="2269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7200" y="5791200"/>
            <a:ext cx="3557726" cy="2269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40368" y="2362200"/>
            <a:ext cx="245431" cy="36559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769495" y="5581344"/>
            <a:ext cx="245431" cy="2609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43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9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7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1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7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8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9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2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3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7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0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1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4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5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0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1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4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5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2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3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805" y="6096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Circuit </a:t>
            </a:r>
            <a:r>
              <a:rPr lang="en-US" dirty="0" err="1" smtClean="0"/>
              <a:t>Satisfiability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0105" y="1676400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 if we wanted to spend a lot on hardware, we could do this: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2209800"/>
            <a:ext cx="21336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Memory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14800" y="2209800"/>
            <a:ext cx="10668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Registers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81600" y="2209800"/>
            <a:ext cx="7620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43600" y="2209800"/>
            <a:ext cx="7620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81200" y="3422342"/>
            <a:ext cx="47244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ALU, Decoder, FPU, RAM Controller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4038600" y="2819400"/>
            <a:ext cx="484632" cy="52120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4038600" y="3974592"/>
            <a:ext cx="484632" cy="52120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981200" y="4572000"/>
            <a:ext cx="21336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Memory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114800" y="4572000"/>
            <a:ext cx="10668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Registers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181600" y="4572000"/>
            <a:ext cx="7620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943600" y="4572000"/>
            <a:ext cx="7620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981200" y="5784542"/>
            <a:ext cx="47244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ALU, Decoder, FPU, RAM Controller</a:t>
            </a:r>
          </a:p>
        </p:txBody>
      </p:sp>
      <p:sp>
        <p:nvSpPr>
          <p:cNvPr id="30" name="Down Arrow 29"/>
          <p:cNvSpPr/>
          <p:nvPr/>
        </p:nvSpPr>
        <p:spPr>
          <a:xfrm>
            <a:off x="4038600" y="5181600"/>
            <a:ext cx="484632" cy="52120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8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7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17618</TotalTime>
  <Words>546</Words>
  <Application>Microsoft Office PowerPoint</Application>
  <PresentationFormat>On-screen Show (4:3)</PresentationFormat>
  <Paragraphs>172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Method Satisfiability</vt:lpstr>
      <vt:lpstr>Method Satisfiability</vt:lpstr>
      <vt:lpstr>Method Satisfiability</vt:lpstr>
      <vt:lpstr>Method Satisfiability</vt:lpstr>
      <vt:lpstr>Method Satisfiability</vt:lpstr>
      <vt:lpstr>Method Satisfiability</vt:lpstr>
      <vt:lpstr>Circuit Satisfiability</vt:lpstr>
      <vt:lpstr>Circuit Satisfiability</vt:lpstr>
      <vt:lpstr>Circuit Satisfiability</vt:lpstr>
      <vt:lpstr>Circuit Satisfiability</vt:lpstr>
      <vt:lpstr>Circuit Satisfiability</vt:lpstr>
      <vt:lpstr>Unsolvable Problems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</dc:creator>
  <cp:lastModifiedBy>zachary</cp:lastModifiedBy>
  <cp:revision>678</cp:revision>
  <dcterms:created xsi:type="dcterms:W3CDTF">2012-01-06T20:07:23Z</dcterms:created>
  <dcterms:modified xsi:type="dcterms:W3CDTF">2017-04-18T18:56:31Z</dcterms:modified>
</cp:coreProperties>
</file>