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2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20" y="-251620"/>
            <a:ext cx="4525959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2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5" y="2171704"/>
            <a:ext cx="5851529" cy="2057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3" y="190506"/>
            <a:ext cx="5851529" cy="60197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2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213042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371600" y="3886200"/>
            <a:ext cx="6400799" cy="175260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2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0" y="4406894"/>
            <a:ext cx="7772400" cy="13620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1" i="0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0" y="2906713"/>
            <a:ext cx="7772400" cy="15001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2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2" cy="4525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196" y="1600200"/>
            <a:ext cx="4038602" cy="4525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2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3" cy="639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2"/>
            <a:ext cx="4040183" cy="39512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3" y="1535112"/>
            <a:ext cx="4041776" cy="639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3" y="2174872"/>
            <a:ext cx="4041776" cy="39512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2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2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2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47"/>
            <a:ext cx="3008310" cy="11620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1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46" y="273047"/>
            <a:ext cx="5111752" cy="58531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095"/>
            <a:ext cx="3008310" cy="4691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2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1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5"/>
            <a:ext cx="5486399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2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F497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2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533400" y="76200"/>
            <a:ext cx="8229600" cy="71596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Mergesort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57900" y="838200"/>
            <a:ext cx="3019800" cy="31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Sort 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mergesort  (A)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mergesort(A, 0, A.length-1)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 Sort A[lo .. hi]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mergesort (A, lo, hi)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if (hi-lo &gt;= 1)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mid = (lo+hi)/2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mergesort(A, lo, mid)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mergesort(A, mid+1, hi)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merge(A, lo, mid, hi)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" name="Shape 86"/>
          <p:cNvGrpSpPr/>
          <p:nvPr/>
        </p:nvGrpSpPr>
        <p:grpSpPr>
          <a:xfrm>
            <a:off x="3728078" y="1580258"/>
            <a:ext cx="3657600" cy="457200"/>
            <a:chOff x="3810000" y="1600200"/>
            <a:chExt cx="3657600" cy="457200"/>
          </a:xfrm>
        </p:grpSpPr>
        <p:sp>
          <p:nvSpPr>
            <p:cNvPr id="87" name="Shape 87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89" name="Shape 89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90" name="Shape 90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91" name="Shape 91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94" name="Shape 94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95" name="Shape 95"/>
          <p:cNvGrpSpPr/>
          <p:nvPr/>
        </p:nvGrpSpPr>
        <p:grpSpPr>
          <a:xfrm>
            <a:off x="3728078" y="1580258"/>
            <a:ext cx="3657600" cy="457200"/>
            <a:chOff x="3810000" y="1600200"/>
            <a:chExt cx="3657600" cy="457200"/>
          </a:xfrm>
        </p:grpSpPr>
        <p:sp>
          <p:nvSpPr>
            <p:cNvPr id="96" name="Shape 96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97" name="Shape 97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98" name="Shape 98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101" name="Shape 101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102" name="Shape 102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103" name="Shape 103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104" name="Shape 104"/>
          <p:cNvGrpSpPr/>
          <p:nvPr/>
        </p:nvGrpSpPr>
        <p:grpSpPr>
          <a:xfrm>
            <a:off x="3728078" y="1580258"/>
            <a:ext cx="3657600" cy="457200"/>
            <a:chOff x="3810000" y="1600200"/>
            <a:chExt cx="3657600" cy="457200"/>
          </a:xfrm>
        </p:grpSpPr>
        <p:sp>
          <p:nvSpPr>
            <p:cNvPr id="105" name="Shape 105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107" name="Shape 107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113" name="Shape 113"/>
          <p:cNvGrpSpPr/>
          <p:nvPr/>
        </p:nvGrpSpPr>
        <p:grpSpPr>
          <a:xfrm>
            <a:off x="3728078" y="1580258"/>
            <a:ext cx="3657600" cy="457200"/>
            <a:chOff x="3810000" y="1600200"/>
            <a:chExt cx="3657600" cy="457200"/>
          </a:xfrm>
        </p:grpSpPr>
        <p:sp>
          <p:nvSpPr>
            <p:cNvPr id="114" name="Shape 114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117" name="Shape 117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119" name="Shape 119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120" name="Shape 120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122" name="Shape 122"/>
          <p:cNvGrpSpPr/>
          <p:nvPr/>
        </p:nvGrpSpPr>
        <p:grpSpPr>
          <a:xfrm>
            <a:off x="3728078" y="2460387"/>
            <a:ext cx="3657600" cy="457200"/>
            <a:chOff x="3810000" y="1600200"/>
            <a:chExt cx="3657600" cy="457200"/>
          </a:xfrm>
        </p:grpSpPr>
        <p:sp>
          <p:nvSpPr>
            <p:cNvPr id="123" name="Shape 123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Shape 131"/>
          <p:cNvGrpSpPr/>
          <p:nvPr/>
        </p:nvGrpSpPr>
        <p:grpSpPr>
          <a:xfrm>
            <a:off x="3728078" y="2460387"/>
            <a:ext cx="3657600" cy="457200"/>
            <a:chOff x="3810000" y="1600200"/>
            <a:chExt cx="3657600" cy="457200"/>
          </a:xfrm>
        </p:grpSpPr>
        <p:sp>
          <p:nvSpPr>
            <p:cNvPr id="132" name="Shape 132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138" name="Shape 138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Shape 140"/>
          <p:cNvGrpSpPr/>
          <p:nvPr/>
        </p:nvGrpSpPr>
        <p:grpSpPr>
          <a:xfrm>
            <a:off x="3728078" y="1580258"/>
            <a:ext cx="3657600" cy="457200"/>
            <a:chOff x="3810000" y="1600200"/>
            <a:chExt cx="3657600" cy="457200"/>
          </a:xfrm>
        </p:grpSpPr>
        <p:sp>
          <p:nvSpPr>
            <p:cNvPr id="141" name="Shape 141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143" name="Shape 143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144" name="Shape 144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146" name="Shape 146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149" name="Shape 149"/>
          <p:cNvGrpSpPr/>
          <p:nvPr/>
        </p:nvGrpSpPr>
        <p:grpSpPr>
          <a:xfrm>
            <a:off x="3728078" y="2460387"/>
            <a:ext cx="3657600" cy="457200"/>
            <a:chOff x="3810000" y="1600200"/>
            <a:chExt cx="3657600" cy="457200"/>
          </a:xfrm>
        </p:grpSpPr>
        <p:sp>
          <p:nvSpPr>
            <p:cNvPr id="150" name="Shape 150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Shape 158"/>
          <p:cNvGrpSpPr/>
          <p:nvPr/>
        </p:nvGrpSpPr>
        <p:grpSpPr>
          <a:xfrm>
            <a:off x="3728078" y="1580258"/>
            <a:ext cx="3657600" cy="457200"/>
            <a:chOff x="3810000" y="1600200"/>
            <a:chExt cx="3657600" cy="457200"/>
          </a:xfrm>
        </p:grpSpPr>
        <p:sp>
          <p:nvSpPr>
            <p:cNvPr id="159" name="Shape 159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161" name="Shape 161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162" name="Shape 162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167" name="Shape 167"/>
          <p:cNvGrpSpPr/>
          <p:nvPr/>
        </p:nvGrpSpPr>
        <p:grpSpPr>
          <a:xfrm>
            <a:off x="3728078" y="2460387"/>
            <a:ext cx="3657600" cy="457200"/>
            <a:chOff x="3810000" y="1600200"/>
            <a:chExt cx="3657600" cy="457200"/>
          </a:xfrm>
        </p:grpSpPr>
        <p:sp>
          <p:nvSpPr>
            <p:cNvPr id="168" name="Shape 168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171" name="Shape 171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3728078" y="1580258"/>
            <a:ext cx="3657600" cy="457200"/>
            <a:chOff x="3810000" y="1600200"/>
            <a:chExt cx="3657600" cy="457200"/>
          </a:xfrm>
        </p:grpSpPr>
        <p:sp>
          <p:nvSpPr>
            <p:cNvPr id="177" name="Shape 177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183" name="Shape 183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185" name="Shape 185"/>
          <p:cNvGrpSpPr/>
          <p:nvPr/>
        </p:nvGrpSpPr>
        <p:grpSpPr>
          <a:xfrm>
            <a:off x="3728078" y="2460387"/>
            <a:ext cx="3657600" cy="457200"/>
            <a:chOff x="3810000" y="1600200"/>
            <a:chExt cx="3657600" cy="457200"/>
          </a:xfrm>
        </p:grpSpPr>
        <p:sp>
          <p:nvSpPr>
            <p:cNvPr id="186" name="Shape 186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Shape 194"/>
          <p:cNvGrpSpPr/>
          <p:nvPr/>
        </p:nvGrpSpPr>
        <p:grpSpPr>
          <a:xfrm>
            <a:off x="3728078" y="1580258"/>
            <a:ext cx="3657600" cy="457200"/>
            <a:chOff x="3810000" y="1600200"/>
            <a:chExt cx="3657600" cy="457200"/>
          </a:xfrm>
        </p:grpSpPr>
        <p:sp>
          <p:nvSpPr>
            <p:cNvPr id="195" name="Shape 195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197" name="Shape 197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198" name="Shape 198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203" name="Shape 203"/>
          <p:cNvGrpSpPr/>
          <p:nvPr/>
        </p:nvGrpSpPr>
        <p:grpSpPr>
          <a:xfrm>
            <a:off x="3728078" y="2460387"/>
            <a:ext cx="3657600" cy="457200"/>
            <a:chOff x="3810000" y="1600200"/>
            <a:chExt cx="3657600" cy="457200"/>
          </a:xfrm>
        </p:grpSpPr>
        <p:sp>
          <p:nvSpPr>
            <p:cNvPr id="204" name="Shape 204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grpSp>
        <p:nvGrpSpPr>
          <p:cNvPr id="212" name="Shape 212"/>
          <p:cNvGrpSpPr/>
          <p:nvPr/>
        </p:nvGrpSpPr>
        <p:grpSpPr>
          <a:xfrm>
            <a:off x="3728078" y="1580258"/>
            <a:ext cx="3657600" cy="457200"/>
            <a:chOff x="3810000" y="1600200"/>
            <a:chExt cx="3657600" cy="457200"/>
          </a:xfrm>
        </p:grpSpPr>
        <p:sp>
          <p:nvSpPr>
            <p:cNvPr id="213" name="Shape 213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220" name="Shape 220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221" name="Shape 221"/>
          <p:cNvGrpSpPr/>
          <p:nvPr/>
        </p:nvGrpSpPr>
        <p:grpSpPr>
          <a:xfrm>
            <a:off x="3728078" y="2460387"/>
            <a:ext cx="3657600" cy="457200"/>
            <a:chOff x="3810000" y="1600200"/>
            <a:chExt cx="3657600" cy="457200"/>
          </a:xfrm>
        </p:grpSpPr>
        <p:sp>
          <p:nvSpPr>
            <p:cNvPr id="222" name="Shape 222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grpSp>
        <p:nvGrpSpPr>
          <p:cNvPr id="230" name="Shape 230"/>
          <p:cNvGrpSpPr/>
          <p:nvPr/>
        </p:nvGrpSpPr>
        <p:grpSpPr>
          <a:xfrm>
            <a:off x="3728078" y="1580258"/>
            <a:ext cx="3657600" cy="457200"/>
            <a:chOff x="3810000" y="1600200"/>
            <a:chExt cx="3657600" cy="457200"/>
          </a:xfrm>
        </p:grpSpPr>
        <p:sp>
          <p:nvSpPr>
            <p:cNvPr id="231" name="Shape 231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235" name="Shape 235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238" name="Shape 238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239" name="Shape 239"/>
          <p:cNvGrpSpPr/>
          <p:nvPr/>
        </p:nvGrpSpPr>
        <p:grpSpPr>
          <a:xfrm>
            <a:off x="3728078" y="1580258"/>
            <a:ext cx="3657600" cy="457200"/>
            <a:chOff x="3810000" y="1600200"/>
            <a:chExt cx="3657600" cy="457200"/>
          </a:xfrm>
        </p:grpSpPr>
        <p:sp>
          <p:nvSpPr>
            <p:cNvPr id="240" name="Shape 240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41" name="Shape 241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245" name="Shape 245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246" name="Shape 246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247" name="Shape 247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3728078" y="1580258"/>
            <a:ext cx="3657600" cy="457200"/>
            <a:chOff x="3810000" y="1600200"/>
            <a:chExt cx="3657600" cy="457200"/>
          </a:xfrm>
        </p:grpSpPr>
        <p:sp>
          <p:nvSpPr>
            <p:cNvPr id="249" name="Shape 249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grpSp>
        <p:nvGrpSpPr>
          <p:cNvPr id="257" name="Shape 257"/>
          <p:cNvGrpSpPr/>
          <p:nvPr/>
        </p:nvGrpSpPr>
        <p:grpSpPr>
          <a:xfrm>
            <a:off x="3728078" y="1580258"/>
            <a:ext cx="3657600" cy="457200"/>
            <a:chOff x="3810000" y="1600200"/>
            <a:chExt cx="3657600" cy="457200"/>
          </a:xfrm>
        </p:grpSpPr>
        <p:sp>
          <p:nvSpPr>
            <p:cNvPr id="258" name="Shape 258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259" name="Shape 259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60" name="Shape 260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261" name="Shape 261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263" name="Shape 263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264" name="Shape 264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265" name="Shape 265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sp>
        <p:nvSpPr>
          <p:cNvPr id="266" name="Shape 266"/>
          <p:cNvSpPr txBox="1"/>
          <p:nvPr/>
        </p:nvSpPr>
        <p:spPr>
          <a:xfrm>
            <a:off x="3728078" y="3553598"/>
            <a:ext cx="2428870" cy="286232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case: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T(n) = 2T(n/2) + O(n)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O(n log 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In fact, Θ(n log n)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case: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T(n) = 2T(n/2) + O(n/2)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= 2T(n/2) + O(n)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O(n log 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In fact, Θ(n log n)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6532521" y="4938592"/>
            <a:ext cx="2217274" cy="147732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Improved best case: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T(n) = 2T(n/2) + O(1)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O(n)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In fact, Θ(n)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357900" y="4250975"/>
            <a:ext cx="3102900" cy="24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 Sort A[lo .. hi]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mergesort (A, lo, hi)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if (hi-lo &gt; = 1)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mid = (lo+hi)/2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mergesort(A, lo, mid)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mergesort(A, mid+1, hi)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if (A[mid] &gt; A[mid+1])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    merge(A, lo, mid, hi)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title"/>
          </p:nvPr>
        </p:nvSpPr>
        <p:spPr>
          <a:xfrm>
            <a:off x="496039" y="-76200"/>
            <a:ext cx="8229600" cy="71596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Comparison Sort Lower Bound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153140" y="685800"/>
            <a:ext cx="8915400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lower bound can we now put on all comparison-based sorting algorithms?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Ω(log n!)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But what is log n!  ?</a:t>
            </a:r>
          </a:p>
          <a:p>
            <a:pPr indent="0" lvl="2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log n! = </a:t>
            </a:r>
          </a:p>
          <a:p>
            <a:pPr indent="0" lvl="2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log(1 ∙ 2 ∙ … ∙ n) =</a:t>
            </a:r>
          </a:p>
          <a:p>
            <a:pPr indent="0" lvl="2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log 1 + log 2 + … + log n ≤</a:t>
            </a:r>
          </a:p>
          <a:p>
            <a:pPr indent="0" lvl="2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log n + log n + … + log n =       (n terms in sum)</a:t>
            </a:r>
          </a:p>
          <a:p>
            <a:pPr indent="0" lvl="2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n log n</a:t>
            </a:r>
          </a:p>
          <a:p>
            <a:pPr indent="0" lvl="2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</a:p>
          <a:p>
            <a:pPr indent="0" lvl="2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log n! = </a:t>
            </a:r>
          </a:p>
          <a:p>
            <a:pPr indent="0" lvl="2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log 1 + log 2 + … + log n ≥</a:t>
            </a:r>
          </a:p>
          <a:p>
            <a:pPr indent="0" lvl="2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log n/2 + … + log n/2 =             (n/2 terms in sum)</a:t>
            </a:r>
          </a:p>
          <a:p>
            <a:pPr indent="0" lvl="2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n/2 log n/2 =</a:t>
            </a:r>
          </a:p>
          <a:p>
            <a:pPr indent="0" lvl="2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n/2 log n  -  n/2 log 2</a:t>
            </a:r>
          </a:p>
          <a:p>
            <a:pPr indent="-342900" lvl="1" marL="34290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So, log n! is both O(n log n) and Ω(n log n), and thus is Θ(n log n)</a:t>
            </a:r>
            <a:b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1" marL="3429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lower bound can we now put on all comparison-based sorting algorithms?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Ω</a:t>
            </a: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(n log n)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533400" y="76200"/>
            <a:ext cx="8229600" cy="71596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Tail Recursion Optimization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357900" y="838200"/>
            <a:ext cx="83919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a method returns immediately after a recursive call, it is tail recursive.  A tail recursive call can be mechanically converted into a loop, eliminating  the stack frame overhead inherent in recursion.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457200" y="2224443"/>
            <a:ext cx="2466600" cy="273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 gcd (int a, int b)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if (</a:t>
            </a:r>
            <a:r>
              <a:rPr lang="en-US" sz="1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b == 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return a;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else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return gcd(b, a%b);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6154051" y="2224443"/>
            <a:ext cx="2532600" cy="273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Iterative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 gcd (int a, int b)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while (</a:t>
            </a:r>
            <a:r>
              <a:rPr lang="en-US" sz="1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b != 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int mod = a % b;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       a =  b;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       b = mod;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return a;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545660" y="5486400"/>
            <a:ext cx="8391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can’t apply this optimization to mergesort (merge happens after recursion),  but we can apply it to quicksort (recursion happens after partition). 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3298000" y="4629450"/>
            <a:ext cx="20508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00"/>
                </a:solidFill>
              </a:rPr>
              <a:t>Base case follows loop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3298000" y="1885750"/>
            <a:ext cx="2050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0FF00"/>
                </a:solidFill>
              </a:rPr>
              <a:t>Loop runs while base case condition is false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3298000" y="2571550"/>
            <a:ext cx="22050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</a:rPr>
              <a:t>Body of loop is same as body of recursive case, up to the recursive call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298000" y="3485950"/>
            <a:ext cx="22050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accent6"/>
                </a:solidFill>
              </a:rPr>
              <a:t>Loop ends with assignment of actual parameters to formal parameters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533400" y="762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Quicksort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06225" y="762000"/>
            <a:ext cx="3429900" cy="29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Sort 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quicksort  (A)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quicksort(A, 0, A.length-1)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 Sort A[lo .. hi]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quicksort (A, lo, hi)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if (hi-lo &gt; = 1)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pivot = partition(A, lo, hi)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quicksort(A, lo, pivot-1)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quicksort(A, pivot+1, hi)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/>
        </p:nvSpPr>
        <p:spPr>
          <a:xfrm>
            <a:off x="3847880" y="2820184"/>
            <a:ext cx="2677200" cy="3139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case: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T(n) = T(n-1) + T(0) + O(n)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= T(n-1) + O(n)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Θ(n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case: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T(n) = 2T(n/2) + O(n)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O(n log 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In fact, Θ(n log n)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6770675" y="2819400"/>
            <a:ext cx="2212800" cy="398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Space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case: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Θ(n)  [stack frames]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case: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Θ(log n)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/>
        </p:nvSpPr>
        <p:spPr>
          <a:xfrm>
            <a:off x="106225" y="3840850"/>
            <a:ext cx="3496200" cy="2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 With tail recursion optimization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quicksort (A, lo, hi)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hi-lo &gt;= 1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pivot = partition(A, lo, hi)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    quicksort(A, lo, pivot-1)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lo =  pivot+1</a:t>
            </a:r>
          </a:p>
        </p:txBody>
      </p:sp>
      <p:grpSp>
        <p:nvGrpSpPr>
          <p:cNvPr id="291" name="Shape 291"/>
          <p:cNvGrpSpPr/>
          <p:nvPr/>
        </p:nvGrpSpPr>
        <p:grpSpPr>
          <a:xfrm>
            <a:off x="4063856" y="1323109"/>
            <a:ext cx="3657600" cy="457200"/>
            <a:chOff x="3810000" y="1600200"/>
            <a:chExt cx="3657600" cy="457200"/>
          </a:xfrm>
        </p:grpSpPr>
        <p:sp>
          <p:nvSpPr>
            <p:cNvPr id="292" name="Shape 292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293" name="Shape 293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294" name="Shape 294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297" name="Shape 297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299" name="Shape 299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300" name="Shape 300"/>
          <p:cNvGrpSpPr/>
          <p:nvPr/>
        </p:nvGrpSpPr>
        <p:grpSpPr>
          <a:xfrm>
            <a:off x="4063856" y="1323109"/>
            <a:ext cx="3657600" cy="457200"/>
            <a:chOff x="3810000" y="1600200"/>
            <a:chExt cx="3657600" cy="457200"/>
          </a:xfrm>
        </p:grpSpPr>
        <p:sp>
          <p:nvSpPr>
            <p:cNvPr id="301" name="Shape 301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03" name="Shape 303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04" name="Shape 304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305" name="Shape 305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309" name="Shape 309"/>
          <p:cNvGrpSpPr/>
          <p:nvPr/>
        </p:nvGrpSpPr>
        <p:grpSpPr>
          <a:xfrm>
            <a:off x="4063856" y="1323109"/>
            <a:ext cx="3657600" cy="457200"/>
            <a:chOff x="3810000" y="1600200"/>
            <a:chExt cx="3657600" cy="457200"/>
          </a:xfrm>
        </p:grpSpPr>
        <p:sp>
          <p:nvSpPr>
            <p:cNvPr id="310" name="Shape 310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12" name="Shape 312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13" name="Shape 313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314" name="Shape 314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315" name="Shape 315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rgbClr val="00B05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316" name="Shape 316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17" name="Shape 317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4063856" y="1323109"/>
            <a:ext cx="3657600" cy="457200"/>
            <a:chOff x="3810000" y="1600200"/>
            <a:chExt cx="3657600" cy="457200"/>
          </a:xfrm>
        </p:grpSpPr>
        <p:sp>
          <p:nvSpPr>
            <p:cNvPr id="319" name="Shape 319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320" name="Shape 320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21" name="Shape 321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22" name="Shape 322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323" name="Shape 323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324" name="Shape 324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325" name="Shape 325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rgbClr val="00B05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327" name="Shape 327"/>
          <p:cNvGrpSpPr/>
          <p:nvPr/>
        </p:nvGrpSpPr>
        <p:grpSpPr>
          <a:xfrm>
            <a:off x="4063856" y="1323109"/>
            <a:ext cx="3657600" cy="457200"/>
            <a:chOff x="3810000" y="1600200"/>
            <a:chExt cx="3657600" cy="457200"/>
          </a:xfrm>
        </p:grpSpPr>
        <p:sp>
          <p:nvSpPr>
            <p:cNvPr id="328" name="Shape 328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30" name="Shape 330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332" name="Shape 332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333" name="Shape 333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334" name="Shape 334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rgbClr val="00B05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336" name="Shape 336"/>
          <p:cNvGrpSpPr/>
          <p:nvPr/>
        </p:nvGrpSpPr>
        <p:grpSpPr>
          <a:xfrm>
            <a:off x="4063856" y="1323109"/>
            <a:ext cx="3657600" cy="457200"/>
            <a:chOff x="3810000" y="1600200"/>
            <a:chExt cx="3657600" cy="457200"/>
          </a:xfrm>
        </p:grpSpPr>
        <p:sp>
          <p:nvSpPr>
            <p:cNvPr id="337" name="Shape 337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38" name="Shape 338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40" name="Shape 340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343" name="Shape 343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rgbClr val="00B05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344" name="Shape 344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345" name="Shape 345"/>
          <p:cNvGrpSpPr/>
          <p:nvPr/>
        </p:nvGrpSpPr>
        <p:grpSpPr>
          <a:xfrm>
            <a:off x="4063856" y="1323109"/>
            <a:ext cx="3657600" cy="457200"/>
            <a:chOff x="3810000" y="1600200"/>
            <a:chExt cx="3657600" cy="457200"/>
          </a:xfrm>
        </p:grpSpPr>
        <p:sp>
          <p:nvSpPr>
            <p:cNvPr id="346" name="Shape 346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47" name="Shape 347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48" name="Shape 348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49" name="Shape 349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350" name="Shape 350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351" name="Shape 351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352" name="Shape 352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rgbClr val="00B05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353" name="Shape 353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4063856" y="1323109"/>
            <a:ext cx="3657600" cy="457200"/>
            <a:chOff x="3810000" y="1600200"/>
            <a:chExt cx="3657600" cy="457200"/>
          </a:xfrm>
        </p:grpSpPr>
        <p:sp>
          <p:nvSpPr>
            <p:cNvPr id="355" name="Shape 355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56" name="Shape 356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361" name="Shape 361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rgbClr val="00B05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4063856" y="1323109"/>
            <a:ext cx="3657600" cy="457200"/>
            <a:chOff x="3810000" y="1600200"/>
            <a:chExt cx="3657600" cy="457200"/>
          </a:xfrm>
        </p:grpSpPr>
        <p:sp>
          <p:nvSpPr>
            <p:cNvPr id="364" name="Shape 364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66" name="Shape 366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67" name="Shape 367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368" name="Shape 368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369" name="Shape 369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370" name="Shape 370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rgbClr val="00B05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4063856" y="1323109"/>
            <a:ext cx="3657600" cy="457200"/>
            <a:chOff x="3810000" y="1600200"/>
            <a:chExt cx="3657600" cy="457200"/>
          </a:xfrm>
        </p:grpSpPr>
        <p:sp>
          <p:nvSpPr>
            <p:cNvPr id="373" name="Shape 373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76" name="Shape 376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377" name="Shape 377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378" name="Shape 378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379" name="Shape 379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381" name="Shape 381"/>
          <p:cNvGrpSpPr/>
          <p:nvPr/>
        </p:nvGrpSpPr>
        <p:grpSpPr>
          <a:xfrm>
            <a:off x="4063856" y="1323109"/>
            <a:ext cx="3657600" cy="457200"/>
            <a:chOff x="3810000" y="1600200"/>
            <a:chExt cx="3657600" cy="457200"/>
          </a:xfrm>
        </p:grpSpPr>
        <p:sp>
          <p:nvSpPr>
            <p:cNvPr id="382" name="Shape 382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83" name="Shape 383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84" name="Shape 384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rgbClr val="00B05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85" name="Shape 385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386" name="Shape 386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387" name="Shape 387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389" name="Shape 389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390" name="Shape 390"/>
          <p:cNvGrpSpPr/>
          <p:nvPr/>
        </p:nvGrpSpPr>
        <p:grpSpPr>
          <a:xfrm>
            <a:off x="4063856" y="1323109"/>
            <a:ext cx="3657600" cy="457200"/>
            <a:chOff x="3810000" y="1600200"/>
            <a:chExt cx="3657600" cy="457200"/>
          </a:xfrm>
        </p:grpSpPr>
        <p:sp>
          <p:nvSpPr>
            <p:cNvPr id="391" name="Shape 391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92" name="Shape 392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93" name="Shape 393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rgbClr val="00B05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94" name="Shape 394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395" name="Shape 395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396" name="Shape 396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397" name="Shape 397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398" name="Shape 398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399" name="Shape 399"/>
          <p:cNvGrpSpPr/>
          <p:nvPr/>
        </p:nvGrpSpPr>
        <p:grpSpPr>
          <a:xfrm>
            <a:off x="4063856" y="1323109"/>
            <a:ext cx="3657600" cy="457200"/>
            <a:chOff x="3810000" y="1600200"/>
            <a:chExt cx="3657600" cy="457200"/>
          </a:xfrm>
        </p:grpSpPr>
        <p:sp>
          <p:nvSpPr>
            <p:cNvPr id="400" name="Shape 400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401" name="Shape 401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402" name="Shape 402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403" name="Shape 403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404" name="Shape 404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405" name="Shape 405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406" name="Shape 406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408" name="Shape 408"/>
          <p:cNvGrpSpPr/>
          <p:nvPr/>
        </p:nvGrpSpPr>
        <p:grpSpPr>
          <a:xfrm>
            <a:off x="4063856" y="1323109"/>
            <a:ext cx="3657600" cy="457200"/>
            <a:chOff x="3810000" y="1600200"/>
            <a:chExt cx="3657600" cy="457200"/>
          </a:xfrm>
        </p:grpSpPr>
        <p:sp>
          <p:nvSpPr>
            <p:cNvPr id="409" name="Shape 409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412" name="Shape 412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413" name="Shape 413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414" name="Shape 414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415" name="Shape 415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416" name="Shape 416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417" name="Shape 417"/>
          <p:cNvGrpSpPr/>
          <p:nvPr/>
        </p:nvGrpSpPr>
        <p:grpSpPr>
          <a:xfrm>
            <a:off x="4063856" y="1323109"/>
            <a:ext cx="3657600" cy="457200"/>
            <a:chOff x="3810000" y="1600200"/>
            <a:chExt cx="3657600" cy="457200"/>
          </a:xfrm>
        </p:grpSpPr>
        <p:sp>
          <p:nvSpPr>
            <p:cNvPr id="418" name="Shape 418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420" name="Shape 420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422" name="Shape 422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423" name="Shape 423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424" name="Shape 424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425" name="Shape 425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533400" y="762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Quicksort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06225" y="762000"/>
            <a:ext cx="3429900" cy="29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Sort 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quicksort  (A)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quicksort(A, 0, A.length-1`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 Sort A[lo .. hi]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quicksort (A, lo, hi)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if (hi-lo &gt; = 1)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pivot = partition(A, lo, hi)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quicksort(A, lo, pivot-1)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quicksort(A, pivot+1, hi)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 txBox="1"/>
          <p:nvPr/>
        </p:nvSpPr>
        <p:spPr>
          <a:xfrm>
            <a:off x="3847880" y="2820184"/>
            <a:ext cx="2677200" cy="3139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case: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T(n) = T(n-1) + T(0) + O(n)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= T(n-1) + O(n)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Θ(n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case: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T(n) = 2T(n/2) + O(n)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O(n log 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In fact, Θ(n log n)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6770675" y="2819400"/>
            <a:ext cx="2212800" cy="398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Space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case: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Θ(n)  [stack frames]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case: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Θ(log n)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 txBox="1"/>
          <p:nvPr/>
        </p:nvSpPr>
        <p:spPr>
          <a:xfrm>
            <a:off x="106225" y="3840850"/>
            <a:ext cx="3496200" cy="2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 With tail recursion optimization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quicksort (A, lo, hi)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(hi-lo &gt;= 1)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pivot = partition(A, lo, hi)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if (pivot-lo &gt; hi-pivot)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    quicksort(A, pivot+1, hi)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    hi = pivot-1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else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   quicksort(A, lo, pivot-1)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   lo = pivot+1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6770525" y="5019275"/>
            <a:ext cx="22128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Revised worst case: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Θ(log n)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Revised best case: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Θ(1)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574197" y="-6926"/>
            <a:ext cx="8229600" cy="71596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Selection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586508" y="838200"/>
            <a:ext cx="8217289" cy="1631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Problem:  Given an array A of length n, find the element that would be at A[i] if A were sorted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One approach:  Sort A, return A[i].  Cost (primarily of sorting) is O(n log n).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Approach based on quicksort: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899005" y="2631465"/>
            <a:ext cx="3977793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Selects from A, where 0 ≤ i &lt; A.length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quickselect(A, 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return quickselect(A, 0, A.length-1, i)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Selects from A[lo … hi]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quickselect (A, lo, hi, 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if (lo == hi)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return A[i]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 = partition(A, lo, hi)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if (p == 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return A[i]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else if (p &gt; i)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return quickselect(A, lo, p-1, 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else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return quickselect(A, p+1, hi, i)</a:t>
            </a:r>
          </a:p>
        </p:txBody>
      </p:sp>
      <p:grpSp>
        <p:nvGrpSpPr>
          <p:cNvPr id="443" name="Shape 443"/>
          <p:cNvGrpSpPr/>
          <p:nvPr/>
        </p:nvGrpSpPr>
        <p:grpSpPr>
          <a:xfrm>
            <a:off x="5029200" y="3962400"/>
            <a:ext cx="3657600" cy="457200"/>
            <a:chOff x="3810000" y="1600200"/>
            <a:chExt cx="3657600" cy="457200"/>
          </a:xfrm>
        </p:grpSpPr>
        <p:sp>
          <p:nvSpPr>
            <p:cNvPr id="444" name="Shape 444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445" name="Shape 445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446" name="Shape 446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447" name="Shape 447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448" name="Shape 448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449" name="Shape 449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450" name="Shape 450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451" name="Shape 451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452" name="Shape 452"/>
          <p:cNvGrpSpPr/>
          <p:nvPr/>
        </p:nvGrpSpPr>
        <p:grpSpPr>
          <a:xfrm>
            <a:off x="5029200" y="3962400"/>
            <a:ext cx="3657600" cy="457200"/>
            <a:chOff x="3810000" y="1600200"/>
            <a:chExt cx="3657600" cy="457200"/>
          </a:xfrm>
        </p:grpSpPr>
        <p:sp>
          <p:nvSpPr>
            <p:cNvPr id="453" name="Shape 453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454" name="Shape 454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455" name="Shape 455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456" name="Shape 456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457" name="Shape 457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458" name="Shape 458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459" name="Shape 459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460" name="Shape 460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461" name="Shape 461"/>
          <p:cNvGrpSpPr/>
          <p:nvPr/>
        </p:nvGrpSpPr>
        <p:grpSpPr>
          <a:xfrm>
            <a:off x="5029200" y="3962400"/>
            <a:ext cx="3657600" cy="457200"/>
            <a:chOff x="3810000" y="1600200"/>
            <a:chExt cx="3657600" cy="457200"/>
          </a:xfrm>
        </p:grpSpPr>
        <p:sp>
          <p:nvSpPr>
            <p:cNvPr id="462" name="Shape 462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467" name="Shape 467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468" name="Shape 468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470" name="Shape 470"/>
          <p:cNvGrpSpPr/>
          <p:nvPr/>
        </p:nvGrpSpPr>
        <p:grpSpPr>
          <a:xfrm>
            <a:off x="5029200" y="3962400"/>
            <a:ext cx="3657600" cy="457200"/>
            <a:chOff x="3810000" y="1600200"/>
            <a:chExt cx="3657600" cy="457200"/>
          </a:xfrm>
        </p:grpSpPr>
        <p:sp>
          <p:nvSpPr>
            <p:cNvPr id="471" name="Shape 471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476" name="Shape 476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477" name="Shape 477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478" name="Shape 478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5029200" y="3962400"/>
            <a:ext cx="3657600" cy="457200"/>
            <a:chOff x="3810000" y="1600200"/>
            <a:chExt cx="3657600" cy="457200"/>
          </a:xfrm>
        </p:grpSpPr>
        <p:sp>
          <p:nvSpPr>
            <p:cNvPr id="480" name="Shape 480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486" name="Shape 486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sp>
        <p:nvSpPr>
          <p:cNvPr id="488" name="Shape 488"/>
          <p:cNvSpPr txBox="1"/>
          <p:nvPr/>
        </p:nvSpPr>
        <p:spPr>
          <a:xfrm>
            <a:off x="5943600" y="3352800"/>
            <a:ext cx="17327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quickselect(A, 4)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title"/>
          </p:nvPr>
        </p:nvSpPr>
        <p:spPr>
          <a:xfrm>
            <a:off x="574197" y="-6926"/>
            <a:ext cx="8229600" cy="71596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Quickselect Analysis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152400" y="914400"/>
            <a:ext cx="3977793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Selects from A, where 0 ≤ i &lt; A.length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quickselect(A, 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return quickselect(A, 0, A.length, i)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Selects from A[lo … hi-1]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quickselect (A, lo, hi, 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if (lo+1 == hi)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return A[i]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 = partition(A, lo, hi)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if (p == 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return A[i]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else if (p &gt; i)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return quickselect(A, lo, p, 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else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return quickselect(A, p+1, hi, i)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4724400" y="1676400"/>
            <a:ext cx="3707233" cy="424731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Running time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case (found with one partition)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O(n)    [cost of single partition]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case if always  perfect partition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T(n) = T(n/2) + O(n)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O(n)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case if always worst partition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T(n) = T(n-1) + O(n)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O(n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Average case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O(n)     [see book for details]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x="495302" y="76196"/>
            <a:ext cx="8229600" cy="71596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Comparison Sort Lower Bound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304796" y="1066800"/>
            <a:ext cx="8534404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are insertion sorting [a, b, c].  The letters stand for unknown integers.  How might the sort unfold?  Let’s build a decision tree.</a:t>
            </a:r>
          </a:p>
        </p:txBody>
      </p:sp>
      <p:sp>
        <p:nvSpPr>
          <p:cNvPr id="502" name="Shape 502"/>
          <p:cNvSpPr/>
          <p:nvPr/>
        </p:nvSpPr>
        <p:spPr>
          <a:xfrm>
            <a:off x="2438400" y="2209800"/>
            <a:ext cx="3276600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[abc]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[acb] [bac] [bca] [cab] [cba]</a:t>
            </a:r>
          </a:p>
        </p:txBody>
      </p:sp>
      <p:sp>
        <p:nvSpPr>
          <p:cNvPr id="503" name="Shape 503"/>
          <p:cNvSpPr/>
          <p:nvPr/>
        </p:nvSpPr>
        <p:spPr>
          <a:xfrm>
            <a:off x="982462" y="3483091"/>
            <a:ext cx="1752600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[abc]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[acb] [cab]</a:t>
            </a:r>
          </a:p>
        </p:txBody>
      </p:sp>
      <p:sp>
        <p:nvSpPr>
          <p:cNvPr id="504" name="Shape 504"/>
          <p:cNvSpPr/>
          <p:nvPr/>
        </p:nvSpPr>
        <p:spPr>
          <a:xfrm>
            <a:off x="5029200" y="3483091"/>
            <a:ext cx="1752600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[bac]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[bca] [cba]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3505200" y="2626310"/>
            <a:ext cx="798617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&lt; a ?</a:t>
            </a:r>
          </a:p>
        </p:txBody>
      </p:sp>
      <p:cxnSp>
        <p:nvCxnSpPr>
          <p:cNvPr id="506" name="Shape 506"/>
          <p:cNvCxnSpPr/>
          <p:nvPr/>
        </p:nvCxnSpPr>
        <p:spPr>
          <a:xfrm flipH="1">
            <a:off x="2819400" y="3036332"/>
            <a:ext cx="609599" cy="440756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07" name="Shape 507"/>
          <p:cNvCxnSpPr/>
          <p:nvPr/>
        </p:nvCxnSpPr>
        <p:spPr>
          <a:xfrm>
            <a:off x="4367441" y="3036332"/>
            <a:ext cx="585558" cy="415517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08" name="Shape 508"/>
          <p:cNvSpPr/>
          <p:nvPr/>
        </p:nvSpPr>
        <p:spPr>
          <a:xfrm>
            <a:off x="483833" y="4876800"/>
            <a:ext cx="732038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[abc]</a:t>
            </a:r>
          </a:p>
        </p:txBody>
      </p:sp>
      <p:sp>
        <p:nvSpPr>
          <p:cNvPr id="509" name="Shape 509"/>
          <p:cNvSpPr/>
          <p:nvPr/>
        </p:nvSpPr>
        <p:spPr>
          <a:xfrm>
            <a:off x="2308933" y="4876800"/>
            <a:ext cx="1174071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[acb]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[cab]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1465865" y="3924492"/>
            <a:ext cx="78579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&lt; b ?</a:t>
            </a:r>
          </a:p>
        </p:txBody>
      </p:sp>
      <p:cxnSp>
        <p:nvCxnSpPr>
          <p:cNvPr id="511" name="Shape 511"/>
          <p:cNvCxnSpPr/>
          <p:nvPr/>
        </p:nvCxnSpPr>
        <p:spPr>
          <a:xfrm flipH="1">
            <a:off x="849853" y="4368805"/>
            <a:ext cx="609599" cy="440756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12" name="Shape 512"/>
          <p:cNvCxnSpPr/>
          <p:nvPr/>
        </p:nvCxnSpPr>
        <p:spPr>
          <a:xfrm>
            <a:off x="2286000" y="4348260"/>
            <a:ext cx="585558" cy="415517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13" name="Shape 513"/>
          <p:cNvSpPr txBox="1"/>
          <p:nvPr/>
        </p:nvSpPr>
        <p:spPr>
          <a:xfrm>
            <a:off x="5512603" y="3915614"/>
            <a:ext cx="774571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&lt; a ?</a:t>
            </a:r>
          </a:p>
        </p:txBody>
      </p:sp>
      <p:sp>
        <p:nvSpPr>
          <p:cNvPr id="514" name="Shape 514"/>
          <p:cNvSpPr/>
          <p:nvPr/>
        </p:nvSpPr>
        <p:spPr>
          <a:xfrm>
            <a:off x="6236426" y="4876800"/>
            <a:ext cx="1218770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[bca]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[cba]</a:t>
            </a:r>
          </a:p>
        </p:txBody>
      </p:sp>
      <p:sp>
        <p:nvSpPr>
          <p:cNvPr id="515" name="Shape 515"/>
          <p:cNvSpPr/>
          <p:nvPr/>
        </p:nvSpPr>
        <p:spPr>
          <a:xfrm>
            <a:off x="4477978" y="4862744"/>
            <a:ext cx="689070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[bac]</a:t>
            </a:r>
          </a:p>
        </p:txBody>
      </p:sp>
      <p:cxnSp>
        <p:nvCxnSpPr>
          <p:cNvPr id="516" name="Shape 516"/>
          <p:cNvCxnSpPr/>
          <p:nvPr/>
        </p:nvCxnSpPr>
        <p:spPr>
          <a:xfrm flipH="1">
            <a:off x="4862248" y="4368805"/>
            <a:ext cx="609599" cy="440756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17" name="Shape 517"/>
          <p:cNvCxnSpPr/>
          <p:nvPr/>
        </p:nvCxnSpPr>
        <p:spPr>
          <a:xfrm>
            <a:off x="6298396" y="4348260"/>
            <a:ext cx="585558" cy="415517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18" name="Shape 518"/>
          <p:cNvSpPr/>
          <p:nvPr/>
        </p:nvSpPr>
        <p:spPr>
          <a:xfrm>
            <a:off x="2072381" y="6292787"/>
            <a:ext cx="732038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[acb]</a:t>
            </a:r>
          </a:p>
        </p:txBody>
      </p:sp>
      <p:sp>
        <p:nvSpPr>
          <p:cNvPr id="519" name="Shape 519"/>
          <p:cNvSpPr/>
          <p:nvPr/>
        </p:nvSpPr>
        <p:spPr>
          <a:xfrm>
            <a:off x="3062981" y="6292787"/>
            <a:ext cx="732038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[cab]</a:t>
            </a:r>
          </a:p>
        </p:txBody>
      </p:sp>
      <p:sp>
        <p:nvSpPr>
          <p:cNvPr id="520" name="Shape 520"/>
          <p:cNvSpPr/>
          <p:nvPr/>
        </p:nvSpPr>
        <p:spPr>
          <a:xfrm>
            <a:off x="6067319" y="6292787"/>
            <a:ext cx="732038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[bca]</a:t>
            </a:r>
          </a:p>
        </p:txBody>
      </p:sp>
      <p:sp>
        <p:nvSpPr>
          <p:cNvPr id="521" name="Shape 521"/>
          <p:cNvSpPr/>
          <p:nvPr/>
        </p:nvSpPr>
        <p:spPr>
          <a:xfrm>
            <a:off x="7089177" y="6292787"/>
            <a:ext cx="732038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[cba]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2512934" y="5323642"/>
            <a:ext cx="774571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&lt; a ?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6479885" y="5319944"/>
            <a:ext cx="78579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&lt; b ?</a:t>
            </a:r>
          </a:p>
        </p:txBody>
      </p:sp>
      <p:cxnSp>
        <p:nvCxnSpPr>
          <p:cNvPr id="524" name="Shape 524"/>
          <p:cNvCxnSpPr/>
          <p:nvPr/>
        </p:nvCxnSpPr>
        <p:spPr>
          <a:xfrm flipH="1">
            <a:off x="2512935" y="5720516"/>
            <a:ext cx="266886" cy="572272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25" name="Shape 525"/>
          <p:cNvCxnSpPr/>
          <p:nvPr/>
        </p:nvCxnSpPr>
        <p:spPr>
          <a:xfrm flipH="1">
            <a:off x="6426309" y="5720516"/>
            <a:ext cx="266886" cy="572272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26" name="Shape 526"/>
          <p:cNvCxnSpPr/>
          <p:nvPr/>
        </p:nvCxnSpPr>
        <p:spPr>
          <a:xfrm>
            <a:off x="3124200" y="5720516"/>
            <a:ext cx="262537" cy="572272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27" name="Shape 527"/>
          <p:cNvCxnSpPr/>
          <p:nvPr/>
        </p:nvCxnSpPr>
        <p:spPr>
          <a:xfrm>
            <a:off x="7147232" y="5720516"/>
            <a:ext cx="262537" cy="572272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28" name="Shape 528"/>
          <p:cNvSpPr txBox="1"/>
          <p:nvPr/>
        </p:nvSpPr>
        <p:spPr>
          <a:xfrm>
            <a:off x="4539914" y="2928892"/>
            <a:ext cx="491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3237392" y="5720516"/>
            <a:ext cx="491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x="2512934" y="4213471"/>
            <a:ext cx="491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6520589" y="4278826"/>
            <a:ext cx="491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7260006" y="5815496"/>
            <a:ext cx="491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2809071" y="2927866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2318550" y="5721139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849853" y="4278826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4862248" y="4284946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</a:p>
        </p:txBody>
      </p:sp>
      <p:sp>
        <p:nvSpPr>
          <p:cNvPr id="537" name="Shape 537"/>
          <p:cNvSpPr txBox="1"/>
          <p:nvPr/>
        </p:nvSpPr>
        <p:spPr>
          <a:xfrm>
            <a:off x="6162850" y="5821985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x="6548975" y="2115233"/>
            <a:ext cx="25444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sort (first) plus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remaining possibilities</a:t>
            </a:r>
          </a:p>
        </p:txBody>
      </p:sp>
      <p:cxnSp>
        <p:nvCxnSpPr>
          <p:cNvPr id="539" name="Shape 539"/>
          <p:cNvCxnSpPr/>
          <p:nvPr/>
        </p:nvCxnSpPr>
        <p:spPr>
          <a:xfrm flipH="1">
            <a:off x="5899888" y="2438399"/>
            <a:ext cx="579996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495302" y="76196"/>
            <a:ext cx="8229600" cy="71596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Comparison Sort Lower Bound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304800" y="1219200"/>
            <a:ext cx="8589145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many leaves are in the decision tree?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6, one corresponding to each possible ordering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many leaves would there be for an array with n elements?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 least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n!, one corresponding to each possible ordering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is the length of the longest path?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3, the number of comparisons required for the worst case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is the length of the shortest path?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2, the number of comparisons required for the best case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would be the length of the longest path for an array with n elements?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n(n-1)/2, the number of comparisons required for the worst case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would be the length of the shortest path for an array with n elements?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n-1, the number of comparisons required for the best case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x="496039" y="-76200"/>
            <a:ext cx="8229600" cy="71596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Comparison Sort Lower Bound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153140" y="685800"/>
            <a:ext cx="8915400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would be the shape of a decision tree for mergesort?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Very balanced:  all  branches about the same length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 least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n! leaf nodes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would be the shape of a decision tree for quicksort?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Unbalanced:  some extremely long branches because of worst case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 least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n! leaf nodes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would  be the shape of a decision tree for the sorting algorithm with the absolutely fastest worst case?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Completely balanced (to minimize longest path length)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n! leaf nodes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is the height (longest path length) of a balanced binary tree with n leaf nodes?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Θ(log n)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is the height (longest path length) of a balanced binary tree with n! leaf nodes?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Θ(log n!)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