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5" r:id="rId5"/>
    <p:sldId id="272" r:id="rId6"/>
    <p:sldId id="273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A5E"/>
    <a:srgbClr val="00FF64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765303"/>
            <a:ext cx="34573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vertices u and v of a directed graph are </a:t>
            </a:r>
            <a:r>
              <a:rPr lang="en-US" i="1" dirty="0" smtClean="0"/>
              <a:t>connected</a:t>
            </a:r>
            <a:r>
              <a:rPr lang="en-US" dirty="0" smtClean="0"/>
              <a:t> if there is a path from u to v and from v to u.</a:t>
            </a:r>
          </a:p>
          <a:p>
            <a:endParaRPr lang="en-US" dirty="0"/>
          </a:p>
          <a:p>
            <a:r>
              <a:rPr lang="en-US" dirty="0" smtClean="0"/>
              <a:t>The largest possible “chunks” of a directed graph in which every vertex is connected to every other vertex is called a </a:t>
            </a:r>
            <a:r>
              <a:rPr lang="en-US" i="1" dirty="0" smtClean="0"/>
              <a:t>strongly connected component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Removing internal structure and duplicate edges yields a meta-graph made of meta-vertices.</a:t>
            </a:r>
          </a:p>
          <a:p>
            <a:endParaRPr lang="en-US" dirty="0"/>
          </a:p>
          <a:p>
            <a:r>
              <a:rPr lang="en-US" dirty="0" smtClean="0"/>
              <a:t>Property:  Every directed graph is a DAG of its strongly connected components.  Why?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79796" y="1143000"/>
            <a:ext cx="914400" cy="8382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389396" y="2233611"/>
            <a:ext cx="914400" cy="8382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628033" y="1110959"/>
            <a:ext cx="914400" cy="196085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475250" y="1143000"/>
            <a:ext cx="914400" cy="196085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800600" y="3383755"/>
            <a:ext cx="4191000" cy="316944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4078138" y="13630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682929" y="24680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886546" y="186427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737668" y="18880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514932" y="471743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GHIJKL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9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7" grpId="0" animBg="1"/>
      <p:bldP spid="16" grpId="0" animBg="1"/>
      <p:bldP spid="15" grpId="0" animBg="1"/>
      <p:bldP spid="14" grpId="0" animBg="1"/>
      <p:bldP spid="13" grpId="0" animBg="1"/>
      <p:bldP spid="58" grpId="0" animBg="1"/>
      <p:bldP spid="63" grpId="0" animBg="1"/>
      <p:bldP spid="67" grpId="0" animBg="1"/>
      <p:bldP spid="73" grpId="0" animBg="1"/>
      <p:bldP spid="76" grpId="0" animBg="1"/>
      <p:bldP spid="97" grpId="0" animBg="1"/>
      <p:bldP spid="98" grpId="0" animBg="1"/>
      <p:bldP spid="99" grpId="0" animBg="1"/>
      <p:bldP spid="100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rgbClr val="00F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rgbClr val="00F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62497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4301" y="2707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08281" y="27075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18037" y="1006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46131" y="10063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19633" y="1006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75039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99750" y="1001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44058" y="991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another strongly connected component.  </a:t>
            </a:r>
          </a:p>
          <a:p>
            <a:endParaRPr lang="en-US" dirty="0"/>
          </a:p>
          <a:p>
            <a:r>
              <a:rPr lang="en-US" dirty="0" smtClean="0"/>
              <a:t>Finally, explore starting at A.</a:t>
            </a:r>
          </a:p>
          <a:p>
            <a:endParaRPr lang="en-US" dirty="0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2028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3BA5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rgbClr val="B3B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rgbClr val="00F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rgbClr val="00F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2153524"/>
            <a:ext cx="3457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the strongly connected components at the cost of two depth-first searches.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Algorithmic Challenges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30868"/>
            <a:ext cx="8229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city that has only one-way streets.  Its traffic grid can be modeled as a directed graph where the vertices are intersections and its edges are streets</a:t>
            </a:r>
          </a:p>
          <a:p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mayor claims that every intersection can be reached from every other intersection.  What’s an efficient way to test this claim?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Check whether the traffic grid is a single strongly connected component.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mayor claims that if you start driving from City Hall, you will always be able to get back.  What’s an efficient way to test this claim?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Check whether City Hall is in a sink meta-vertex of the traffic grid’s meta-graph.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Compute the number of distinct paths to a vertex v of a DAG, starting from any </a:t>
            </a:r>
            <a:r>
              <a:rPr lang="en-US" smtClean="0"/>
              <a:t>source vertex.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943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9176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581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start explore() at a vertex that belongs to a sink in the meta-graph, it will visit all the vertices in that sink and then stop.</a:t>
            </a:r>
          </a:p>
          <a:p>
            <a:endParaRPr lang="en-US" sz="1000" dirty="0" smtClean="0"/>
          </a:p>
          <a:p>
            <a:r>
              <a:rPr lang="en-US" dirty="0" smtClean="0"/>
              <a:t>For example, start with G</a:t>
            </a:r>
          </a:p>
          <a:p>
            <a:endParaRPr lang="en-US" sz="1000" dirty="0"/>
          </a:p>
          <a:p>
            <a:r>
              <a:rPr lang="en-US" dirty="0" smtClean="0"/>
              <a:t>So we can identify a meta-sink.  But how do we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Find a vertex that is in a meta-sink?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Continue after we’ve discovered the meta-sink?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6281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2299" y="39105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56486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8400" y="2707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67394" y="27075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10196" y="998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214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59549" y="998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23755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99750" y="987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44058" y="991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0" y="1279051"/>
            <a:ext cx="3733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 and X’ are strongly connected components, and there is a path from a vertex in X to a vertex in X’, then the highest post time in X is bigger than the highest post time in X’.</a:t>
            </a:r>
          </a:p>
          <a:p>
            <a:endParaRPr lang="en-US" sz="1000" dirty="0" smtClean="0"/>
          </a:p>
          <a:p>
            <a:r>
              <a:rPr lang="en-US" dirty="0" smtClean="0"/>
              <a:t>Do a DFS that explores C, then D, and then A.</a:t>
            </a:r>
          </a:p>
          <a:p>
            <a:endParaRPr lang="en-US" sz="1000" dirty="0"/>
          </a:p>
          <a:p>
            <a:r>
              <a:rPr lang="en-US" dirty="0" smtClean="0"/>
              <a:t>Did the property hold?  Why?</a:t>
            </a:r>
          </a:p>
          <a:p>
            <a:endParaRPr lang="en-US" sz="1000" dirty="0"/>
          </a:p>
          <a:p>
            <a:r>
              <a:rPr lang="en-US" dirty="0" smtClean="0"/>
              <a:t>Let X = CF and X’ = GHIJKL.  We visited vertex C in X first.  Nevertheless, every  vertex in X’ got its post before C.</a:t>
            </a:r>
          </a:p>
          <a:p>
            <a:endParaRPr lang="en-US" sz="1000" dirty="0"/>
          </a:p>
          <a:p>
            <a:r>
              <a:rPr lang="en-US" dirty="0" smtClean="0"/>
              <a:t>Let X = BE and X’ = X.  We visited vertex D in X’ first.  Nevertheless, every vertex in X’ got its post after D.</a:t>
            </a:r>
          </a:p>
        </p:txBody>
      </p:sp>
      <p:sp>
        <p:nvSpPr>
          <p:cNvPr id="57" name="Oval 56"/>
          <p:cNvSpPr/>
          <p:nvPr/>
        </p:nvSpPr>
        <p:spPr>
          <a:xfrm>
            <a:off x="3733800" y="914400"/>
            <a:ext cx="960396" cy="10668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66825" y="817903"/>
            <a:ext cx="1627452" cy="256585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384722" y="2209801"/>
            <a:ext cx="914400" cy="117395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334042" y="764499"/>
            <a:ext cx="1442329" cy="261925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44544" y="3383755"/>
            <a:ext cx="4799455" cy="339804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  <p:bldP spid="57" grpId="0" animBg="1"/>
      <p:bldP spid="70" grpId="0" animBg="1"/>
      <p:bldP spid="72" grpId="0" animBg="1"/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6281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2299" y="39105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56486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8400" y="2707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67394" y="27075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10196" y="998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214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59549" y="998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23755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99750" y="987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44058" y="991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31618" y="1737150"/>
            <a:ext cx="345737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highest post time belongs to a vertex in a meta-source.</a:t>
            </a:r>
          </a:p>
          <a:p>
            <a:endParaRPr lang="en-US" sz="1000" dirty="0"/>
          </a:p>
          <a:p>
            <a:r>
              <a:rPr lang="en-US" dirty="0" smtClean="0"/>
              <a:t>If we eliminate that meta-source, the new highest post time will belong to a vertex in a meta-source in the reduced graph.</a:t>
            </a:r>
          </a:p>
          <a:p>
            <a:endParaRPr lang="en-US" sz="1000" dirty="0"/>
          </a:p>
          <a:p>
            <a:r>
              <a:rPr lang="en-US" dirty="0" smtClean="0"/>
              <a:t>If we proceed in this way, we are essentially topologically sorting the meta-graph.</a:t>
            </a:r>
          </a:p>
          <a:p>
            <a:endParaRPr lang="en-US" sz="1000" dirty="0"/>
          </a:p>
          <a:p>
            <a:r>
              <a:rPr lang="en-US" dirty="0" smtClean="0"/>
              <a:t>Given a vertex in a meta-sink, we previously saw how to identify the rest of the vertices in that meta-sink.  But we only have a way to identify a vertex in a meta-source.  What to do?</a:t>
            </a:r>
          </a:p>
          <a:p>
            <a:endParaRPr lang="en-US" sz="1000" dirty="0" smtClean="0"/>
          </a:p>
        </p:txBody>
      </p:sp>
      <p:sp>
        <p:nvSpPr>
          <p:cNvPr id="57" name="Oval 56"/>
          <p:cNvSpPr/>
          <p:nvPr/>
        </p:nvSpPr>
        <p:spPr>
          <a:xfrm>
            <a:off x="3733800" y="914400"/>
            <a:ext cx="960396" cy="10668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66825" y="817903"/>
            <a:ext cx="1627452" cy="256585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384722" y="2209801"/>
            <a:ext cx="914400" cy="117395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334042" y="764499"/>
            <a:ext cx="1442329" cy="261925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44544" y="3383755"/>
            <a:ext cx="4799455" cy="339804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7" grpId="0" animBg="1"/>
      <p:bldP spid="16" grpId="0" animBg="1"/>
      <p:bldP spid="15" grpId="0" animBg="1"/>
      <p:bldP spid="14" grpId="0" animBg="1"/>
      <p:bldP spid="13" grpId="0" animBg="1"/>
      <p:bldP spid="58" grpId="0" animBg="1"/>
      <p:bldP spid="63" grpId="0" animBg="1"/>
      <p:bldP spid="67" grpId="0" animBg="1"/>
      <p:bldP spid="73" grpId="0" animBg="1"/>
      <p:bldP spid="76" grpId="0" animBg="1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  <p:bldP spid="97" grpId="0" animBg="1"/>
      <p:bldP spid="98" grpId="0" animBg="1"/>
      <p:bldP spid="99" grpId="0" animBg="1"/>
      <p:bldP spid="100" grpId="0" animBg="1"/>
      <p:bldP spid="57" grpId="0" animBg="1"/>
      <p:bldP spid="70" grpId="0" animBg="1"/>
      <p:bldP spid="72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5896" y="3902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84772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56486" y="24713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4301" y="270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70319" y="27075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r>
              <a:rPr lang="en-US" dirty="0"/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10196" y="998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214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60082" y="1004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10925" y="99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61180" y="991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12023" y="9918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r>
              <a:rPr lang="en-US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40277" y="3930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45876" y="52923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971894" y="52923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,16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332354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390545" y="52464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629552" y="52403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05207" y="6139854"/>
            <a:ext cx="68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,23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 Reverse the graph and do a depth-first search.  The meta-source vertexes that we identify in the reversed graph will be meta-sink vertexes in the original graph!</a:t>
            </a:r>
          </a:p>
          <a:p>
            <a:endParaRPr lang="en-US" dirty="0"/>
          </a:p>
          <a:p>
            <a:r>
              <a:rPr lang="en-US" dirty="0" smtClean="0"/>
              <a:t>Do DFS that explores C, then D, then J.</a:t>
            </a:r>
          </a:p>
          <a:p>
            <a:endParaRPr lang="en-US" dirty="0"/>
          </a:p>
          <a:p>
            <a:r>
              <a:rPr lang="en-US" dirty="0" smtClean="0"/>
              <a:t>Sort the vertices in reverse order of post time</a:t>
            </a:r>
          </a:p>
          <a:p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451676" y="1540103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996218" y="1705208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26101" y="1534360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326101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097501" y="2881310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917677" y="2881309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6326101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319169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87164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6257578" y="4276444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797339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071971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>
            <a:spLocks noChangeAspect="1"/>
          </p:cNvSpPr>
          <p:nvPr/>
        </p:nvSpPr>
        <p:spPr>
          <a:xfrm>
            <a:off x="505592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960956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416320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1871684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2326240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781604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3236968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3692332" y="5911254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4164833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57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  <p:bldP spid="96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go back to the original graph.</a:t>
            </a:r>
          </a:p>
          <a:p>
            <a:endParaRPr lang="en-US" dirty="0"/>
          </a:p>
          <a:p>
            <a:r>
              <a:rPr lang="en-US" dirty="0" smtClean="0"/>
              <a:t>The first vertex in the list will be in a sink strongly-connected component. </a:t>
            </a:r>
          </a:p>
          <a:p>
            <a:endParaRPr lang="en-US" dirty="0"/>
          </a:p>
          <a:p>
            <a:r>
              <a:rPr lang="en-US" dirty="0" smtClean="0"/>
              <a:t>Explore the graph starting with J, removing vertices from the list as they are discovered.</a:t>
            </a:r>
            <a:endParaRPr lang="en-US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05592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960956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1416320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1871684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2326240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2781604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3236968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3692332" y="5911254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4164833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57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  <p:bldP spid="57" grpId="0" animBg="1"/>
      <p:bldP spid="70" grpId="0" animBg="1"/>
      <p:bldP spid="71" grpId="0" animBg="1"/>
      <p:bldP spid="72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a strongly connected component.  </a:t>
            </a:r>
          </a:p>
          <a:p>
            <a:endParaRPr lang="en-US" dirty="0"/>
          </a:p>
          <a:p>
            <a:r>
              <a:rPr lang="en-US" dirty="0" smtClean="0"/>
              <a:t>Even better, the first vertex in what’s left of the list belongs to a sink SCC of what’s left of the graph.</a:t>
            </a:r>
          </a:p>
          <a:p>
            <a:endParaRPr lang="en-US" dirty="0"/>
          </a:p>
          <a:p>
            <a:r>
              <a:rPr lang="en-US" dirty="0" smtClean="0"/>
              <a:t>Now explore starting at D.</a:t>
            </a:r>
          </a:p>
          <a:p>
            <a:endParaRPr lang="en-US" dirty="0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3236968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3692332" y="5911254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4164833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679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72750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36451" y="998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2262" y="9850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another strongly connected component.  </a:t>
            </a:r>
          </a:p>
          <a:p>
            <a:endParaRPr lang="en-US" dirty="0"/>
          </a:p>
          <a:p>
            <a:r>
              <a:rPr lang="en-US" dirty="0" smtClean="0"/>
              <a:t>Now explore starting at C.</a:t>
            </a:r>
          </a:p>
          <a:p>
            <a:endParaRPr lang="en-US" dirty="0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3692332" y="5911254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4164833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160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2" grpId="0"/>
      <p:bldP spid="43" grpId="0"/>
      <p:bldP spid="84" grpId="0" animBg="1"/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62497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4301" y="2707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08281" y="27075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18037" y="1006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46131" y="10063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19633" y="1006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75039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another strongly connected component.  </a:t>
            </a:r>
          </a:p>
          <a:p>
            <a:endParaRPr lang="en-US" dirty="0"/>
          </a:p>
          <a:p>
            <a:r>
              <a:rPr lang="en-US" dirty="0" smtClean="0"/>
              <a:t>Now explore starting at B.</a:t>
            </a:r>
          </a:p>
          <a:p>
            <a:endParaRPr lang="en-US" dirty="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522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6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6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7" grpId="0"/>
      <p:bldP spid="48" grpId="0"/>
      <p:bldP spid="87" grpId="0" animBg="1"/>
      <p:bldP spid="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3993</TotalTime>
  <Words>1131</Words>
  <Application>Microsoft Office PowerPoint</Application>
  <PresentationFormat>On-screen Show (4:3)</PresentationFormat>
  <Paragraphs>434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Algorithmic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199</cp:revision>
  <dcterms:created xsi:type="dcterms:W3CDTF">2012-01-06T20:07:23Z</dcterms:created>
  <dcterms:modified xsi:type="dcterms:W3CDTF">2017-02-01T21:34:16Z</dcterms:modified>
</cp:coreProperties>
</file>