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70" r:id="rId6"/>
    <p:sldId id="264" r:id="rId7"/>
    <p:sldId id="265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1F6B87-91AB-4706-8BD5-D1EC1997B8EB}">
          <p14:sldIdLst>
            <p14:sldId id="256"/>
            <p14:sldId id="257"/>
            <p14:sldId id="261"/>
            <p14:sldId id="262"/>
            <p14:sldId id="270"/>
            <p14:sldId id="264"/>
            <p14:sldId id="265"/>
            <p14:sldId id="266"/>
            <p14:sldId id="267"/>
            <p14:sldId id="268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F4CB-356B-4B38-95B6-292FF56F68A2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1DA9-37FF-4A60-B374-3EC25C212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2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1DA9-37FF-4A60-B374-3EC25C2121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6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0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8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491A-DA20-485D-A3DD-B3B630B308C3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7AB8-B30B-40C9-B37E-341BFD641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9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gidwiki.com/images/1/15/ADS-B_for_Dummies.pdf" TargetMode="External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idwiki.com/images/1/15/ADS-B_for_Dummies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004" y="186616"/>
            <a:ext cx="8409992" cy="1637846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Weather by Watching Airplanes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 Evans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Exeter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Mathematics and Physical Sciences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 Physics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82378"/>
            <a:ext cx="10515600" cy="1064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50340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of ADSB signals used for measuring water vapour distributions.</a:t>
            </a: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refraction tests have confirmed initial predictions.</a:t>
            </a: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aircraft position data to determine relative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humidities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854675" y="24713"/>
            <a:ext cx="10515600" cy="971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ADSB - Extended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3908516" y="325715"/>
                <a:ext cx="1210961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8516" y="325715"/>
                <a:ext cx="121096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3"/>
          <a:stretch/>
        </p:blipFill>
        <p:spPr>
          <a:xfrm>
            <a:off x="5140221" y="1415499"/>
            <a:ext cx="7011460" cy="4549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5498"/>
                <a:ext cx="5066950" cy="4867857"/>
              </a:xfrm>
            </p:spPr>
            <p:txBody>
              <a:bodyPr>
                <a:normAutofit fontScale="92500" lnSpcReduction="10000"/>
              </a:bodyPr>
              <a:lstStyle/>
              <a:p>
                <a:pPr algn="ctr"/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8.0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preamble = 8 bits </a:t>
                </a: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 construction:</a:t>
                </a:r>
              </a:p>
              <a:p>
                <a:pPr algn="ctr">
                  <a:buFont typeface="Wingdings" panose="05000000000000000000" pitchFamily="2" charset="2"/>
                  <a:buChar char="Ø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bit Downlink Format e.g. 17 ADSB</a:t>
                </a:r>
              </a:p>
              <a:p>
                <a:pPr algn="ctr">
                  <a:buFont typeface="Wingdings" panose="05000000000000000000" pitchFamily="2" charset="2"/>
                  <a:buChar char="Ø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bits Capability (additional identifier)</a:t>
                </a:r>
              </a:p>
              <a:p>
                <a:pPr algn="ctr">
                  <a:buFont typeface="Wingdings" panose="05000000000000000000" pitchFamily="2" charset="2"/>
                  <a:buChar char="Ø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 bit ICAO (International Civil Aviation Organization) address – unique ID &amp; registration of aircraft</a:t>
                </a:r>
              </a:p>
              <a:p>
                <a:pPr algn="ctr">
                  <a:buFont typeface="Wingdings" panose="05000000000000000000" pitchFamily="2" charset="2"/>
                  <a:buChar char="Ø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 bit ADSB data</a:t>
                </a:r>
              </a:p>
              <a:p>
                <a:pPr algn="ctr">
                  <a:buFont typeface="Wingdings" panose="05000000000000000000" pitchFamily="2" charset="2"/>
                  <a:buChar char="Ø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 bit parity check (to check if message has been received without error)</a:t>
                </a:r>
              </a:p>
              <a:p>
                <a:pPr marL="0" indent="0" algn="ctr">
                  <a:buNone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of 120</a:t>
                </a:r>
                <a:r>
                  <a:rPr lang="en-GB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5498"/>
                <a:ext cx="5066950" cy="4867857"/>
              </a:xfrm>
              <a:blipFill rotWithShape="0">
                <a:blip r:embed="rId7"/>
                <a:stretch>
                  <a:fillRect l="-842" t="-2253" r="-3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140222" y="6006356"/>
            <a:ext cx="701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adapted from: </a:t>
            </a:r>
            <a:r>
              <a:rPr lang="en-GB" sz="1200" dirty="0" smtClean="0">
                <a:hlinkClick r:id="rId8"/>
              </a:rPr>
              <a:t>https</a:t>
            </a:r>
            <a:r>
              <a:rPr lang="en-GB" sz="1200" dirty="0">
                <a:hlinkClick r:id="rId8"/>
              </a:rPr>
              <a:t>://www.sigidwiki.com/images/1/15/ADS-B_for_Dummies.pdf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build="allAtOnce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81" y="259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and the importance of measuring humidity distributions in the lower atmosphere (troposphere).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how ADSB radio wave transmissions could be used to achieve this by using radio wave interferometry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refractive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 </a:t>
            </a:r>
          </a:p>
          <a:p>
            <a:pPr marL="0" indent="0" algn="ctr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initial relative humidity refraction tests.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work and ideas.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50193" y="41187"/>
            <a:ext cx="9242079" cy="757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885935"/>
            <a:ext cx="10515600" cy="58814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is an indicator of how much water vapour is present within the air.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Humidity (RH) is a measure, in %, of how close the air is to being fully saturated: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RH = 100% 	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Fully Saturated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RH = 0% 	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Completely Dry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important indicator to weather forecasting e.g. a higher RH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means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likelihood of rain.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ADSB provides a much cheaper alternative to measuring humidity as opposed to e.g.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AMDAR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ircraft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eteorological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elay)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5660478" y="2883241"/>
            <a:ext cx="962737" cy="1474577"/>
          </a:xfrm>
          <a:prstGeom prst="down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38505" y="16475"/>
            <a:ext cx="10515600" cy="996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ADSB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046200"/>
            <a:ext cx="10515600" cy="530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utomatic		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ependent		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urveillance		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roadcast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640124"/>
            <a:ext cx="7647545" cy="28811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00325" y="4562437"/>
            <a:ext cx="7647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adapted from: </a:t>
            </a:r>
            <a:r>
              <a:rPr lang="en-GB" sz="1400" dirty="0" smtClean="0">
                <a:hlinkClick r:id="rId3"/>
              </a:rPr>
              <a:t>https</a:t>
            </a:r>
            <a:r>
              <a:rPr lang="en-GB" sz="1400" dirty="0">
                <a:hlinkClick r:id="rId3"/>
              </a:rPr>
              <a:t>://www.sigidwiki.com/images/1/15/ADS-B_for_Dummies.pdf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66297" y="4954768"/>
                <a:ext cx="10515600" cy="183321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1090MHz radio wave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– oscillates at 10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</a:t>
                </a:r>
                <a:r>
                  <a:rPr lang="en-GB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9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s!</a:t>
                </a: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preamble (for synchronisation) </a:t>
                </a:r>
                <a:r>
                  <a:rPr lang="en-GB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&amp; 56 </a:t>
                </a:r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GB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112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data </a:t>
                </a:r>
                <a:r>
                  <a:rPr lang="en-GB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block</a:t>
                </a: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 per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/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Pulse transmitted in 1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2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half of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6297" y="4954768"/>
                <a:ext cx="10515600" cy="1833210"/>
              </a:xfrm>
              <a:blipFill rotWithShape="0">
                <a:blip r:embed="rId4"/>
                <a:stretch>
                  <a:fillRect t="-4651" b="-5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3295" y="38551"/>
            <a:ext cx="10515600" cy="993971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Interferometry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1032522"/>
                <a:ext cx="5409891" cy="5681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radio interferometers are located on floors four and seven of the Physics building.</a:t>
                </a:r>
              </a:p>
              <a:p>
                <a:pPr marL="0" indent="0" algn="ctr">
                  <a:buNone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ADSB signals from a source is received and the conjugate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is taken to obtain;</a:t>
                </a: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time average voltage: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num>
                          <m:den>
                            <m:r>
                              <a:rPr lang="en-GB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Font typeface="Times New Roman" panose="02020603050405020304" pitchFamily="18" charset="0"/>
                  <a:buChar char="-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zenith angle, z, via the phase: </a:t>
                </a:r>
                <a:endParaRPr lang="en-GB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sz="2400" b="0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sty m:val="p"/>
                      </m:rPr>
                      <a:rPr lang="el-GR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cosz</m:t>
                    </m:r>
                    <m:r>
                      <a:rPr lang="en-GB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GB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24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Signals are then processed to obtain aircraft information.</a:t>
                </a:r>
                <a:endParaRPr lang="en-GB" sz="24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2522"/>
                <a:ext cx="5409891" cy="5681788"/>
              </a:xfrm>
              <a:prstGeom prst="rect">
                <a:avLst/>
              </a:prstGeom>
              <a:blipFill rotWithShape="0">
                <a:blip r:embed="rId2"/>
                <a:stretch>
                  <a:fillRect l="-1127" t="-1502" r="-2931" b="-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"/>
          <a:stretch/>
        </p:blipFill>
        <p:spPr>
          <a:xfrm>
            <a:off x="5409891" y="1032522"/>
            <a:ext cx="6638419" cy="5681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399375" y="5905728"/>
                <a:ext cx="2627870" cy="7838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~ 10m,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~ 20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e>
                      <m:sup>
                        <m:r>
                          <a:rPr lang="en-GB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Re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375" y="5905728"/>
                <a:ext cx="2627870" cy="783869"/>
              </a:xfrm>
              <a:prstGeom prst="rect">
                <a:avLst/>
              </a:prstGeom>
              <a:blipFill rotWithShape="0">
                <a:blip r:embed="rId4"/>
                <a:stretch>
                  <a:fillRect t="-384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6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128"/>
          <p:cNvSpPr/>
          <p:nvPr/>
        </p:nvSpPr>
        <p:spPr>
          <a:xfrm>
            <a:off x="809336" y="4169163"/>
            <a:ext cx="2640482" cy="264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c 44"/>
          <p:cNvSpPr/>
          <p:nvPr/>
        </p:nvSpPr>
        <p:spPr>
          <a:xfrm>
            <a:off x="2085824" y="3902961"/>
            <a:ext cx="612449" cy="46971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24710"/>
            <a:ext cx="10515600" cy="792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Predictions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22684" y="2319961"/>
            <a:ext cx="14428" cy="343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131757" y="4113030"/>
            <a:ext cx="3409131" cy="450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39792" y="3079148"/>
            <a:ext cx="2044881" cy="2681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1795827" y="5083930"/>
            <a:ext cx="700238" cy="423578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95557" y="5145136"/>
                <a:ext cx="1586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57" y="5145136"/>
                <a:ext cx="158697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30769" r="-30769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96964" y="3882458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964" y="3882458"/>
                <a:ext cx="316251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1923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164931" y="1859630"/>
            <a:ext cx="1670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89463" y="2846725"/>
            <a:ext cx="112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5737188" y="882782"/>
                <a:ext cx="6188551" cy="5638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2: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Due to Snell’s law, one would expected less refraction as the observed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becomes larger.</a:t>
                </a: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GB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88" y="882782"/>
                <a:ext cx="6188551" cy="5638325"/>
              </a:xfrm>
              <a:prstGeom prst="rect">
                <a:avLst/>
              </a:prstGeom>
              <a:blipFill rotWithShape="0">
                <a:blip r:embed="rId4"/>
                <a:stretch>
                  <a:fillRect t="-1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>
            <a:stCxn id="129" idx="0"/>
          </p:cNvCxnSpPr>
          <p:nvPr/>
        </p:nvCxnSpPr>
        <p:spPr>
          <a:xfrm flipV="1">
            <a:off x="2129577" y="2155818"/>
            <a:ext cx="1944168" cy="20133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rc 132"/>
          <p:cNvSpPr/>
          <p:nvPr/>
        </p:nvSpPr>
        <p:spPr>
          <a:xfrm rot="18903025">
            <a:off x="101991" y="4052624"/>
            <a:ext cx="4726849" cy="983374"/>
          </a:xfrm>
          <a:prstGeom prst="arc">
            <a:avLst>
              <a:gd name="adj1" fmla="val 16405973"/>
              <a:gd name="adj2" fmla="val 21554339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7302393" y="4306767"/>
            <a:ext cx="30324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818617" y="2759651"/>
            <a:ext cx="0" cy="15471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887527" y="3348824"/>
            <a:ext cx="30324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665008" y="2547275"/>
            <a:ext cx="0" cy="15471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183708" y="2820909"/>
            <a:ext cx="42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03846" y="3701534"/>
            <a:ext cx="42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9665008" y="2965868"/>
            <a:ext cx="1184224" cy="39147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8821386" y="3357343"/>
            <a:ext cx="845463" cy="95794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c 151"/>
          <p:cNvSpPr/>
          <p:nvPr/>
        </p:nvSpPr>
        <p:spPr>
          <a:xfrm>
            <a:off x="9355041" y="2965868"/>
            <a:ext cx="641516" cy="53700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Arc 152"/>
          <p:cNvSpPr/>
          <p:nvPr/>
        </p:nvSpPr>
        <p:spPr>
          <a:xfrm rot="9332964">
            <a:off x="9304094" y="3438754"/>
            <a:ext cx="563744" cy="41196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9668445" y="3022626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445" y="3022626"/>
                <a:ext cx="316251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5769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9399123" y="3554581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123" y="3554581"/>
                <a:ext cx="316251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5769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8812436" y="3948920"/>
            <a:ext cx="692419" cy="70703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9068876" y="4034334"/>
                <a:ext cx="31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76" y="4034334"/>
                <a:ext cx="316251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1923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-57607" y="815629"/>
                <a:ext cx="56472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1: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more refracted the ray, the smaller its path distance for each increment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607" y="815629"/>
                <a:ext cx="5647217" cy="1569660"/>
              </a:xfrm>
              <a:prstGeom prst="rect">
                <a:avLst/>
              </a:prstGeom>
              <a:blipFill rotWithShape="0">
                <a:blip r:embed="rId8"/>
                <a:stretch>
                  <a:fillRect l="-864" t="-3113" r="-19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439708" y="3677691"/>
                <a:ext cx="1124101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GB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708" y="3677691"/>
                <a:ext cx="1124101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924267" y="4218569"/>
            <a:ext cx="112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61073" y="3409935"/>
            <a:ext cx="112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137112" y="2385289"/>
            <a:ext cx="2052352" cy="3366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66408" y="5027001"/>
            <a:ext cx="157897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6272" y="2397193"/>
            <a:ext cx="1191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</a:t>
            </a:r>
            <a:endParaRPr lang="en-GB" sz="54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26448" y="1737565"/>
            <a:ext cx="86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</a:t>
            </a:r>
            <a:endParaRPr lang="en-GB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45" grpId="0" animBg="1"/>
      <p:bldP spid="4" grpId="0"/>
      <p:bldP spid="41" grpId="0" animBg="1"/>
      <p:bldP spid="42" grpId="0"/>
      <p:bldP spid="44" grpId="0"/>
      <p:bldP spid="57" grpId="0"/>
      <p:bldP spid="58" grpId="0"/>
      <p:bldP spid="63" grpId="0"/>
      <p:bldP spid="133" grpId="0" animBg="1"/>
      <p:bldP spid="144" grpId="0"/>
      <p:bldP spid="145" grpId="0"/>
      <p:bldP spid="152" grpId="0" animBg="1"/>
      <p:bldP spid="153" grpId="0" animBg="1"/>
      <p:bldP spid="154" grpId="0"/>
      <p:bldP spid="155" grpId="0"/>
      <p:bldP spid="156" grpId="0" animBg="1"/>
      <p:bldP spid="157" grpId="0"/>
      <p:bldP spid="160" grpId="0"/>
      <p:bldP spid="39" grpId="0" animBg="1"/>
      <p:bldP spid="48" grpId="0"/>
      <p:bldP spid="49" grpId="0"/>
      <p:bldP spid="60" grpId="0" animBg="1"/>
      <p:bldP spid="16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41188"/>
            <a:ext cx="10515600" cy="76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Test 1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441" r="4112" b="1013"/>
          <a:stretch/>
        </p:blipFill>
        <p:spPr>
          <a:xfrm>
            <a:off x="5766487" y="1081087"/>
            <a:ext cx="6343135" cy="4883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52" y="1089325"/>
                <a:ext cx="564721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points (plane positions) are generated by calculating the path of refracted ray.</a:t>
                </a: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Achieved by inputting an observed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increment angle,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RH.</a:t>
                </a: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greater RH, the refraction index increases and the smaller its path distance for each increment angle as shown.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" y="1089325"/>
                <a:ext cx="5647217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863" t="-1175" r="-2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52" y="6145561"/>
                <a:ext cx="1207666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1: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more refracted the ray, the smaller its path distance for each increment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2000" dirty="0"/>
                  <a:t>  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</m:t>
                    </m:r>
                  </m:oMath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" y="6145561"/>
                <a:ext cx="12076669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66486" y="1089325"/>
                <a:ext cx="63431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0.1°,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  <a:r>
                  <a:rPr lang="en-GB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486" y="1089325"/>
                <a:ext cx="6343134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6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 noGrp="1"/>
          </p:cNvSpPr>
          <p:nvPr>
            <p:ph type="title"/>
          </p:nvPr>
        </p:nvSpPr>
        <p:spPr>
          <a:xfrm>
            <a:off x="838200" y="41188"/>
            <a:ext cx="10515600" cy="76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Test 2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"/>
          <a:stretch/>
        </p:blipFill>
        <p:spPr>
          <a:xfrm>
            <a:off x="107542" y="932339"/>
            <a:ext cx="5864890" cy="4317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" r="2531"/>
          <a:stretch/>
        </p:blipFill>
        <p:spPr>
          <a:xfrm>
            <a:off x="6087762" y="930875"/>
            <a:ext cx="5988908" cy="4319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08884" y="1087397"/>
                <a:ext cx="2454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0.1°,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  <a:r>
                  <a:rPr lang="en-GB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84" y="1087397"/>
                <a:ext cx="245487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241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76049" y="1087397"/>
                <a:ext cx="2458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0.5°,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δθ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  <a:r>
                  <a:rPr lang="en-GB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-4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049" y="1087397"/>
                <a:ext cx="245899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7543" y="5601734"/>
                <a:ext cx="1196912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Prediction 2: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Due to Snell’s law, one would expected less refraction as the observed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becomes larger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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3" y="5601734"/>
                <a:ext cx="11969128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9586"/>
            <a:ext cx="10515600" cy="77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Investigations and Ideas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207789"/>
            <a:ext cx="10515600" cy="5275394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position measurements from airplanes and check that these measurements lie between the 0% and 100% RH curves.</a:t>
            </a: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interpolation techniques along with least squares between the data and models to determine RH values.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these RH values with existing RH measurements from other devices, e.g. AMDAR.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Investigations into non-homogenous RH, i.e.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humidities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vary with height.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502</Words>
  <Application>Microsoft Office PowerPoint</Application>
  <PresentationFormat>Widescreen</PresentationFormat>
  <Paragraphs>122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Predicting the Weather by Watching Airplanes</vt:lpstr>
      <vt:lpstr>Outline</vt:lpstr>
      <vt:lpstr>PowerPoint Presentation</vt:lpstr>
      <vt:lpstr>ADSB</vt:lpstr>
      <vt:lpstr>Radio Interferometry</vt:lpstr>
      <vt:lpstr>Refraction Predictions</vt:lpstr>
      <vt:lpstr>Refraction Test 1</vt:lpstr>
      <vt:lpstr>Refraction Test 2</vt:lpstr>
      <vt:lpstr>Further Investigations and Ideas</vt:lpstr>
      <vt:lpstr>Summary</vt:lpstr>
      <vt:lpstr>ADSB - Extended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and Electromagnetic Waves</dc:title>
  <dc:creator>Beechfield</dc:creator>
  <cp:lastModifiedBy>Beechfield</cp:lastModifiedBy>
  <cp:revision>135</cp:revision>
  <dcterms:created xsi:type="dcterms:W3CDTF">2019-03-02T11:29:29Z</dcterms:created>
  <dcterms:modified xsi:type="dcterms:W3CDTF">2019-10-20T18:15:28Z</dcterms:modified>
</cp:coreProperties>
</file>