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0" r:id="rId6"/>
    <p:sldId id="264" r:id="rId7"/>
    <p:sldId id="265" r:id="rId8"/>
    <p:sldId id="266" r:id="rId9"/>
    <p:sldId id="267" r:id="rId10"/>
    <p:sldId id="268" r:id="rId11"/>
    <p:sldId id="26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1F6B87-91AB-4706-8BD5-D1EC1997B8EB}">
          <p14:sldIdLst>
            <p14:sldId id="256"/>
            <p14:sldId id="257"/>
            <p14:sldId id="261"/>
            <p14:sldId id="262"/>
            <p14:sldId id="270"/>
            <p14:sldId id="264"/>
            <p14:sldId id="265"/>
            <p14:sldId id="266"/>
            <p14:sldId id="267"/>
            <p14:sldId id="268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gidwiki.com/images/1/15/ADS-B_for_Dummies.pdf" TargetMode="External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idwiki.com/images/1/15/ADS-B_for_Dummie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Weather by Watching Airplanes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82378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50340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of ADSB signals used for measuring water vapour distributions.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refraction tests have confirmed initial predictions.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aircraft position data to determine relative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– Extended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3"/>
          <a:stretch/>
        </p:blipFill>
        <p:spPr>
          <a:xfrm>
            <a:off x="5140221" y="1415499"/>
            <a:ext cx="7011460" cy="4549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8.0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= 8 bits 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construction: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bit Downlink Format e.g. 17 ADSB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bits Capability (additional identifier)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ICAO (International Civil Aviation Organization) address – unique ID &amp; registration of aircraft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bit ADSB data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parity check (to check if message has been received without error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Times New Roman" panose="02020603050405020304" pitchFamily="18" charset="0"/>
                  <a:buChar char="-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of 120</a:t>
                </a:r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  <a:blipFill rotWithShape="0">
                <a:blip r:embed="rId7"/>
                <a:stretch>
                  <a:fillRect l="-842" t="-2253" r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40222" y="6006356"/>
            <a:ext cx="701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200" dirty="0" smtClean="0">
                <a:hlinkClick r:id="rId8"/>
              </a:rPr>
              <a:t>https</a:t>
            </a:r>
            <a:r>
              <a:rPr lang="en-GB" sz="1200" dirty="0">
                <a:hlinkClick r:id="rId8"/>
              </a:rPr>
              <a:t>://www.sigidwiki.com/images/1/15/ADS-B_for_Dummies.pdf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build="allAtOnce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07087"/>
            <a:ext cx="10515600" cy="757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– Extended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649" y="1160803"/>
                <a:ext cx="8149282" cy="501616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Refractivity defined as,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</m:t>
                          </m:r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sz="1600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split into dry and wet components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=77.6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−5.6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16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3.75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ppm</a:t>
                </a:r>
              </a:p>
              <a:p>
                <a:pPr marL="0" indent="0" algn="ctr">
                  <a:buNone/>
                </a:pP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T, varies with height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𝐾𝑘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](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total pressure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n-GB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6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6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6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sSub>
                              <m:sSubPr>
                                <m:ctrlPr>
                                  <a:rPr lang="en-GB" sz="1600" b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βR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Arden-Buck</a:t>
                </a:r>
                <a:r>
                  <a:rPr lang="en-GB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 to re-express partial pressure of water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sub>
                    </m:sSub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GB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  <m:r>
                        <a:rPr lang="en-GB" sz="16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RH</m:t>
                          </m:r>
                        </m:num>
                        <m:den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6.1121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18.678 − 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234.5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257.14+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N.B. T is in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Celcius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Arden-Buck!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49" y="1160803"/>
                <a:ext cx="8149282" cy="5016160"/>
              </a:xfrm>
              <a:blipFill rotWithShape="0">
                <a:blip r:embed="rId2"/>
                <a:stretch>
                  <a:fillRect t="-851" b="-1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443784" y="1160803"/>
                <a:ext cx="364936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Height above sea level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Height of plane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 level 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emperature</a:t>
                </a: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Molar mass of air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Gas constant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Accleration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gravity</a:t>
                </a:r>
              </a:p>
              <a:p>
                <a:pPr algn="ctr"/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Sea level pressure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Temperature gradient -6.5Kkm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784" y="1160803"/>
                <a:ext cx="3649362" cy="2123658"/>
              </a:xfrm>
              <a:prstGeom prst="rect">
                <a:avLst/>
              </a:prstGeom>
              <a:blipFill rotWithShape="0">
                <a:blip r:embed="rId3"/>
                <a:stretch>
                  <a:fillRect t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Mangum, J &amp; Wallace, P, 2015, Atmospheric Refractive Electromagnetic Wave Bending and Propagation Delay, Publications of the Astronomical Society of the Pacific, Vol.127,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74 – 91.</a:t>
            </a:r>
          </a:p>
          <a:p>
            <a:pPr marL="0" indent="0">
              <a:buNone/>
            </a:pP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1993 Manual of the ICAO Standard Atmosphere, Third Edition, pages 7 -14.</a:t>
            </a:r>
          </a:p>
          <a:p>
            <a:pPr marL="0" indent="0">
              <a:buNone/>
            </a:pP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Buck, A.L, 1981, New Equations for Computing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 and Enhancement Factor, National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Atomspheric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Research, Vol 20, pages 1527 – 1532.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74138"/>
            <a:ext cx="10515600" cy="11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–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81" y="25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and the importance of measuring humidity distributions in the lower atmosphere (troposphere).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how ADSB radio wave transmissions could be used to achieve this by using radio wave interferometry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 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initial relative humidity refraction tests.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 and ideas.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41187"/>
            <a:ext cx="9242079" cy="75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85935"/>
            <a:ext cx="10515600" cy="5881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is an indicator of how much water vapour is present within the air.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 (RH) is a measure, in %, of how close the air is to being fully saturated: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RH = 100%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Fully Saturated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RH = 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Completely Dry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important indicator to weather forecasting e.g. a higher RH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means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likelihood of rain.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provides a much cheaper alternative to measuring humidity as opposed to e.g.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AMDAR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ircraft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eteorological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elay)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5660478" y="2883241"/>
            <a:ext cx="962737" cy="1474577"/>
          </a:xfrm>
          <a:prstGeom prst="down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38505" y="16475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046200"/>
            <a:ext cx="10515600" cy="530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ependent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roadcast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640124"/>
            <a:ext cx="7647545" cy="28811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0325" y="4562437"/>
            <a:ext cx="764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://www.sigidwiki.com/images/1/15/ADS-B_for_Dummies.pdf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1090MHz radio wave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– oscillates at 10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GB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s!</a:t>
                </a: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(for synchronisation)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&amp; 56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112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data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block</a:t>
                </a: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 transmitted in 1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2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half of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  <a:blipFill rotWithShape="0">
                <a:blip r:embed="rId4"/>
                <a:stretch>
                  <a:fillRect t="-4651" b="-5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3295" y="38551"/>
            <a:ext cx="10515600" cy="99397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Interferometry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radio interferometers are located on floors four and seven of the Physics building.</a:t>
                </a:r>
              </a:p>
              <a:p>
                <a:pPr marL="0" indent="0" algn="ctr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ADSB signals from a source is received and the conjugate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is taken to obtain;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time average voltage: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num>
                          <m:den>
                            <m: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zenith angle, z, via the phase: </a:t>
                </a:r>
                <a:endParaRPr lang="en-GB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2400" b="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sty m:val="p"/>
                      </m:rPr>
                      <a:rPr lang="el-G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cosz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GB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Signals are then processed to obtain aircraft information.</a:t>
                </a: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  <a:blipFill rotWithShape="0">
                <a:blip r:embed="rId2"/>
                <a:stretch>
                  <a:fillRect l="-1127" t="-1502" r="-2931" b="-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"/>
          <a:stretch/>
        </p:blipFill>
        <p:spPr>
          <a:xfrm>
            <a:off x="5409891" y="1032522"/>
            <a:ext cx="6638419" cy="5681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~ 10m,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~ 20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blipFill rotWithShape="0">
                <a:blip r:embed="rId4"/>
                <a:stretch>
                  <a:fillRect t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809336" y="4169163"/>
            <a:ext cx="2640482" cy="264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>
            <a:off x="2085824" y="3902961"/>
            <a:ext cx="612449" cy="46971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Predictions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22684" y="2319961"/>
            <a:ext cx="14428" cy="343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31757" y="4113030"/>
            <a:ext cx="3409131" cy="450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39793" y="3022626"/>
            <a:ext cx="2082884" cy="274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1795827" y="5083930"/>
            <a:ext cx="700238" cy="42357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30769" r="-3076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164931" y="1859630"/>
            <a:ext cx="167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89463" y="2854963"/>
            <a:ext cx="112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  <a:blipFill rotWithShape="0">
                <a:blip r:embed="rId4"/>
                <a:stretch>
                  <a:fillRect t="-1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129" idx="0"/>
          </p:cNvCxnSpPr>
          <p:nvPr/>
        </p:nvCxnSpPr>
        <p:spPr>
          <a:xfrm flipV="1">
            <a:off x="2129577" y="2155818"/>
            <a:ext cx="1944168" cy="20133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rc 132"/>
          <p:cNvSpPr/>
          <p:nvPr/>
        </p:nvSpPr>
        <p:spPr>
          <a:xfrm rot="18928435">
            <a:off x="12561" y="4062968"/>
            <a:ext cx="4807137" cy="852753"/>
          </a:xfrm>
          <a:prstGeom prst="arc">
            <a:avLst>
              <a:gd name="adj1" fmla="val 16405973"/>
              <a:gd name="adj2" fmla="val 21554339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7302393" y="4306767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818617" y="2759651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887527" y="3348824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665008" y="2547275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83708" y="2820909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03846" y="3701534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9665008" y="2965868"/>
            <a:ext cx="1184224" cy="3914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821386" y="3357343"/>
            <a:ext cx="845463" cy="95794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/>
          <p:cNvSpPr/>
          <p:nvPr/>
        </p:nvSpPr>
        <p:spPr>
          <a:xfrm>
            <a:off x="9355041" y="2965868"/>
            <a:ext cx="641516" cy="53700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Arc 152"/>
          <p:cNvSpPr/>
          <p:nvPr/>
        </p:nvSpPr>
        <p:spPr>
          <a:xfrm rot="9332964">
            <a:off x="9304094" y="3438754"/>
            <a:ext cx="563744" cy="41196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8812436" y="3948920"/>
            <a:ext cx="692419" cy="70703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0" y="815629"/>
                <a:ext cx="55896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629"/>
                <a:ext cx="5589610" cy="1569660"/>
              </a:xfrm>
              <a:prstGeom prst="rect">
                <a:avLst/>
              </a:prstGeom>
              <a:blipFill rotWithShape="0">
                <a:blip r:embed="rId8"/>
                <a:stretch>
                  <a:fillRect l="-1200" t="-3113" r="-2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924267" y="4267773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1073" y="3409935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137112" y="2385289"/>
            <a:ext cx="2052352" cy="3366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66408" y="5027001"/>
                <a:ext cx="1863701" cy="6855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08" y="5027001"/>
                <a:ext cx="1863701" cy="6855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68978" y="2334363"/>
            <a:ext cx="119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6448" y="1737565"/>
            <a:ext cx="86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45" grpId="0" animBg="1"/>
      <p:bldP spid="4" grpId="0"/>
      <p:bldP spid="41" grpId="0" animBg="1"/>
      <p:bldP spid="42" grpId="0"/>
      <p:bldP spid="44" grpId="0"/>
      <p:bldP spid="57" grpId="0"/>
      <p:bldP spid="58" grpId="0"/>
      <p:bldP spid="63" grpId="0"/>
      <p:bldP spid="133" grpId="0" animBg="1"/>
      <p:bldP spid="144" grpId="0"/>
      <p:bldP spid="145" grpId="0"/>
      <p:bldP spid="152" grpId="0" animBg="1"/>
      <p:bldP spid="153" grpId="0" animBg="1"/>
      <p:bldP spid="154" grpId="0"/>
      <p:bldP spid="155" grpId="0"/>
      <p:bldP spid="156" grpId="0" animBg="1"/>
      <p:bldP spid="157" grpId="0"/>
      <p:bldP spid="160" grpId="0"/>
      <p:bldP spid="39" grpId="0" animBg="1"/>
      <p:bldP spid="48" grpId="0"/>
      <p:bldP spid="49" grpId="0"/>
      <p:bldP spid="60" grpId="0" animBg="1"/>
      <p:bldP spid="16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6" y="1132870"/>
            <a:ext cx="6343136" cy="4821219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1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52" y="1132870"/>
                <a:ext cx="56472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points (plane positions) are generated by calculating the path of refracted ray.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Achieved by inputting an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increment angle,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RH.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greater RH, the refraction index increases and the smaller its path distance for each increment angle as shown.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1132870"/>
                <a:ext cx="5647217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863" t="-1175" r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52" y="6110727"/>
                <a:ext cx="1207666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000" dirty="0"/>
                  <a:t>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6110727"/>
                <a:ext cx="1207666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6486" y="1141579"/>
                <a:ext cx="63431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86" y="1141579"/>
                <a:ext cx="634313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96" b="1049"/>
          <a:stretch/>
        </p:blipFill>
        <p:spPr>
          <a:xfrm>
            <a:off x="6092859" y="976817"/>
            <a:ext cx="5914168" cy="448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"/>
          <a:stretch/>
        </p:blipFill>
        <p:spPr>
          <a:xfrm>
            <a:off x="107543" y="976818"/>
            <a:ext cx="5913197" cy="4485728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2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42435" y="921160"/>
                <a:ext cx="245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35" y="921160"/>
                <a:ext cx="24548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970768" y="921160"/>
                <a:ext cx="245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768" y="921160"/>
                <a:ext cx="245899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9586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Investigations and Ideas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207789"/>
            <a:ext cx="10515600" cy="5275394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position measurements from airplanes and check that these measurements lie between the 0% and 100% RH curves.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interpolation techniques along with least squares between the data and models to determine RH values.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these RH values with existing RH measurements from other devices, e.g. AMDAR.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into non-homogenous RH, i.e.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vary with height.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599</Words>
  <Application>Microsoft Office PowerPoint</Application>
  <PresentationFormat>Widescreen</PresentationFormat>
  <Paragraphs>150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Predicting the Weather by Watching Airplanes</vt:lpstr>
      <vt:lpstr>Outline</vt:lpstr>
      <vt:lpstr>PowerPoint Presentation</vt:lpstr>
      <vt:lpstr>ADSB</vt:lpstr>
      <vt:lpstr>Radio Interferometry</vt:lpstr>
      <vt:lpstr>Refraction Predictions</vt:lpstr>
      <vt:lpstr>Refraction Test 1</vt:lpstr>
      <vt:lpstr>Refraction Test 2</vt:lpstr>
      <vt:lpstr>Further Investigations and Ideas</vt:lpstr>
      <vt:lpstr>Summary</vt:lpstr>
      <vt:lpstr>ADSB – Extended</vt:lpstr>
      <vt:lpstr>Refraction – Extended</vt:lpstr>
      <vt:lpstr>Refraction –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148</cp:revision>
  <dcterms:created xsi:type="dcterms:W3CDTF">2019-03-02T11:29:29Z</dcterms:created>
  <dcterms:modified xsi:type="dcterms:W3CDTF">2019-10-21T20:18:06Z</dcterms:modified>
</cp:coreProperties>
</file>