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0" r:id="rId5"/>
    <p:sldId id="264" r:id="rId6"/>
    <p:sldId id="261" r:id="rId7"/>
    <p:sldId id="265" r:id="rId8"/>
    <p:sldId id="266"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BAD911C-4AE3-4699-B6F1-EF560CFA6D51}">
          <p14:sldIdLst>
            <p14:sldId id="256"/>
            <p14:sldId id="257"/>
            <p14:sldId id="258"/>
            <p14:sldId id="260"/>
            <p14:sldId id="264"/>
            <p14:sldId id="261"/>
            <p14:sldId id="265"/>
            <p14:sldId id="266"/>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17" autoAdjust="0"/>
    <p:restoredTop sz="94660"/>
  </p:normalViewPr>
  <p:slideViewPr>
    <p:cSldViewPr snapToGrid="0">
      <p:cViewPr>
        <p:scale>
          <a:sx n="87" d="100"/>
          <a:sy n="87" d="100"/>
        </p:scale>
        <p:origin x="-8" y="-10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2B0331-E274-40D4-A041-01641CBB3FDB}"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5543D88-4C45-41C8-993E-8286F0615A8F}" type="slidenum">
              <a:rPr lang="en-IN" smtClean="0"/>
              <a:t>‹#›</a:t>
            </a:fld>
            <a:endParaRPr lang="en-IN"/>
          </a:p>
        </p:txBody>
      </p:sp>
    </p:spTree>
    <p:extLst>
      <p:ext uri="{BB962C8B-B14F-4D97-AF65-F5344CB8AC3E}">
        <p14:creationId xmlns:p14="http://schemas.microsoft.com/office/powerpoint/2010/main" val="3013346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2B0331-E274-40D4-A041-01641CBB3FDB}"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543D88-4C45-41C8-993E-8286F0615A8F}" type="slidenum">
              <a:rPr lang="en-IN" smtClean="0"/>
              <a:t>‹#›</a:t>
            </a:fld>
            <a:endParaRPr lang="en-IN"/>
          </a:p>
        </p:txBody>
      </p:sp>
    </p:spTree>
    <p:extLst>
      <p:ext uri="{BB962C8B-B14F-4D97-AF65-F5344CB8AC3E}">
        <p14:creationId xmlns:p14="http://schemas.microsoft.com/office/powerpoint/2010/main" val="401391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2B0331-E274-40D4-A041-01641CBB3FDB}"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543D88-4C45-41C8-993E-8286F0615A8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72653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2B0331-E274-40D4-A041-01641CBB3FDB}" type="datetimeFigureOut">
              <a:rPr lang="en-IN" smtClean="0"/>
              <a:t>02-02-2024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543D88-4C45-41C8-993E-8286F0615A8F}" type="slidenum">
              <a:rPr lang="en-IN" smtClean="0"/>
              <a:t>‹#›</a:t>
            </a:fld>
            <a:endParaRPr lang="en-IN"/>
          </a:p>
        </p:txBody>
      </p:sp>
    </p:spTree>
    <p:extLst>
      <p:ext uri="{BB962C8B-B14F-4D97-AF65-F5344CB8AC3E}">
        <p14:creationId xmlns:p14="http://schemas.microsoft.com/office/powerpoint/2010/main" val="524736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2B0331-E274-40D4-A041-01641CBB3FDB}" type="datetimeFigureOut">
              <a:rPr lang="en-IN" smtClean="0"/>
              <a:t>02-02-2024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543D88-4C45-41C8-993E-8286F0615A8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013683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2B0331-E274-40D4-A041-01641CBB3FDB}" type="datetimeFigureOut">
              <a:rPr lang="en-IN" smtClean="0"/>
              <a:t>02-02-2024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543D88-4C45-41C8-993E-8286F0615A8F}" type="slidenum">
              <a:rPr lang="en-IN" smtClean="0"/>
              <a:t>‹#›</a:t>
            </a:fld>
            <a:endParaRPr lang="en-IN"/>
          </a:p>
        </p:txBody>
      </p:sp>
    </p:spTree>
    <p:extLst>
      <p:ext uri="{BB962C8B-B14F-4D97-AF65-F5344CB8AC3E}">
        <p14:creationId xmlns:p14="http://schemas.microsoft.com/office/powerpoint/2010/main" val="1981749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2B0331-E274-40D4-A041-01641CBB3FDB}"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543D88-4C45-41C8-993E-8286F0615A8F}" type="slidenum">
              <a:rPr lang="en-IN" smtClean="0"/>
              <a:t>‹#›</a:t>
            </a:fld>
            <a:endParaRPr lang="en-IN"/>
          </a:p>
        </p:txBody>
      </p:sp>
    </p:spTree>
    <p:extLst>
      <p:ext uri="{BB962C8B-B14F-4D97-AF65-F5344CB8AC3E}">
        <p14:creationId xmlns:p14="http://schemas.microsoft.com/office/powerpoint/2010/main" val="1591627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2B0331-E274-40D4-A041-01641CBB3FDB}"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543D88-4C45-41C8-993E-8286F0615A8F}" type="slidenum">
              <a:rPr lang="en-IN" smtClean="0"/>
              <a:t>‹#›</a:t>
            </a:fld>
            <a:endParaRPr lang="en-IN"/>
          </a:p>
        </p:txBody>
      </p:sp>
    </p:spTree>
    <p:extLst>
      <p:ext uri="{BB962C8B-B14F-4D97-AF65-F5344CB8AC3E}">
        <p14:creationId xmlns:p14="http://schemas.microsoft.com/office/powerpoint/2010/main" val="1693275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2B0331-E274-40D4-A041-01641CBB3FDB}"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543D88-4C45-41C8-993E-8286F0615A8F}" type="slidenum">
              <a:rPr lang="en-IN" smtClean="0"/>
              <a:t>‹#›</a:t>
            </a:fld>
            <a:endParaRPr lang="en-IN"/>
          </a:p>
        </p:txBody>
      </p:sp>
    </p:spTree>
    <p:extLst>
      <p:ext uri="{BB962C8B-B14F-4D97-AF65-F5344CB8AC3E}">
        <p14:creationId xmlns:p14="http://schemas.microsoft.com/office/powerpoint/2010/main" val="295609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2B0331-E274-40D4-A041-01641CBB3FDB}"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543D88-4C45-41C8-993E-8286F0615A8F}" type="slidenum">
              <a:rPr lang="en-IN" smtClean="0"/>
              <a:t>‹#›</a:t>
            </a:fld>
            <a:endParaRPr lang="en-IN"/>
          </a:p>
        </p:txBody>
      </p:sp>
    </p:spTree>
    <p:extLst>
      <p:ext uri="{BB962C8B-B14F-4D97-AF65-F5344CB8AC3E}">
        <p14:creationId xmlns:p14="http://schemas.microsoft.com/office/powerpoint/2010/main" val="1461351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2B0331-E274-40D4-A041-01641CBB3FDB}" type="datetimeFigureOut">
              <a:rPr lang="en-IN" smtClean="0"/>
              <a:t>02-02-2024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5543D88-4C45-41C8-993E-8286F0615A8F}" type="slidenum">
              <a:rPr lang="en-IN" smtClean="0"/>
              <a:t>‹#›</a:t>
            </a:fld>
            <a:endParaRPr lang="en-IN"/>
          </a:p>
        </p:txBody>
      </p:sp>
    </p:spTree>
    <p:extLst>
      <p:ext uri="{BB962C8B-B14F-4D97-AF65-F5344CB8AC3E}">
        <p14:creationId xmlns:p14="http://schemas.microsoft.com/office/powerpoint/2010/main" val="3626971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2B0331-E274-40D4-A041-01641CBB3FDB}" type="datetimeFigureOut">
              <a:rPr lang="en-IN" smtClean="0"/>
              <a:t>02-02-2024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5543D88-4C45-41C8-993E-8286F0615A8F}" type="slidenum">
              <a:rPr lang="en-IN" smtClean="0"/>
              <a:t>‹#›</a:t>
            </a:fld>
            <a:endParaRPr lang="en-IN"/>
          </a:p>
        </p:txBody>
      </p:sp>
    </p:spTree>
    <p:extLst>
      <p:ext uri="{BB962C8B-B14F-4D97-AF65-F5344CB8AC3E}">
        <p14:creationId xmlns:p14="http://schemas.microsoft.com/office/powerpoint/2010/main" val="1954448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2B0331-E274-40D4-A041-01641CBB3FDB}" type="datetimeFigureOut">
              <a:rPr lang="en-IN" smtClean="0"/>
              <a:t>02-02-2024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5543D88-4C45-41C8-993E-8286F0615A8F}" type="slidenum">
              <a:rPr lang="en-IN" smtClean="0"/>
              <a:t>‹#›</a:t>
            </a:fld>
            <a:endParaRPr lang="en-IN"/>
          </a:p>
        </p:txBody>
      </p:sp>
    </p:spTree>
    <p:extLst>
      <p:ext uri="{BB962C8B-B14F-4D97-AF65-F5344CB8AC3E}">
        <p14:creationId xmlns:p14="http://schemas.microsoft.com/office/powerpoint/2010/main" val="3360292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2B0331-E274-40D4-A041-01641CBB3FDB}" type="datetimeFigureOut">
              <a:rPr lang="en-IN" smtClean="0"/>
              <a:t>02-02-2024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5543D88-4C45-41C8-993E-8286F0615A8F}" type="slidenum">
              <a:rPr lang="en-IN" smtClean="0"/>
              <a:t>‹#›</a:t>
            </a:fld>
            <a:endParaRPr lang="en-IN"/>
          </a:p>
        </p:txBody>
      </p:sp>
    </p:spTree>
    <p:extLst>
      <p:ext uri="{BB962C8B-B14F-4D97-AF65-F5344CB8AC3E}">
        <p14:creationId xmlns:p14="http://schemas.microsoft.com/office/powerpoint/2010/main" val="3214923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2B0331-E274-40D4-A041-01641CBB3FDB}" type="datetimeFigureOut">
              <a:rPr lang="en-IN" smtClean="0"/>
              <a:t>02-02-2024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5543D88-4C45-41C8-993E-8286F0615A8F}" type="slidenum">
              <a:rPr lang="en-IN" smtClean="0"/>
              <a:t>‹#›</a:t>
            </a:fld>
            <a:endParaRPr lang="en-IN"/>
          </a:p>
        </p:txBody>
      </p:sp>
    </p:spTree>
    <p:extLst>
      <p:ext uri="{BB962C8B-B14F-4D97-AF65-F5344CB8AC3E}">
        <p14:creationId xmlns:p14="http://schemas.microsoft.com/office/powerpoint/2010/main" val="109031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2B0331-E274-40D4-A041-01641CBB3FDB}" type="datetimeFigureOut">
              <a:rPr lang="en-IN" smtClean="0"/>
              <a:t>02-02-2024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543D88-4C45-41C8-993E-8286F0615A8F}" type="slidenum">
              <a:rPr lang="en-IN" smtClean="0"/>
              <a:t>‹#›</a:t>
            </a:fld>
            <a:endParaRPr lang="en-IN"/>
          </a:p>
        </p:txBody>
      </p:sp>
    </p:spTree>
    <p:extLst>
      <p:ext uri="{BB962C8B-B14F-4D97-AF65-F5344CB8AC3E}">
        <p14:creationId xmlns:p14="http://schemas.microsoft.com/office/powerpoint/2010/main" val="3704321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2B0331-E274-40D4-A041-01641CBB3FDB}" type="datetimeFigureOut">
              <a:rPr lang="en-IN" smtClean="0"/>
              <a:t>02-02-2024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5543D88-4C45-41C8-993E-8286F0615A8F}" type="slidenum">
              <a:rPr lang="en-IN" smtClean="0"/>
              <a:t>‹#›</a:t>
            </a:fld>
            <a:endParaRPr lang="en-IN"/>
          </a:p>
        </p:txBody>
      </p:sp>
    </p:spTree>
    <p:extLst>
      <p:ext uri="{BB962C8B-B14F-4D97-AF65-F5344CB8AC3E}">
        <p14:creationId xmlns:p14="http://schemas.microsoft.com/office/powerpoint/2010/main" val="167339838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62D093-F09D-5B07-28E9-8930ECB30258}"/>
              </a:ext>
            </a:extLst>
          </p:cNvPr>
          <p:cNvSpPr>
            <a:spLocks noGrp="1"/>
          </p:cNvSpPr>
          <p:nvPr>
            <p:ph type="ctrTitle"/>
          </p:nvPr>
        </p:nvSpPr>
        <p:spPr>
          <a:xfrm>
            <a:off x="2040941" y="1148486"/>
            <a:ext cx="9463671" cy="4755176"/>
          </a:xfrm>
        </p:spPr>
        <p:txBody>
          <a:bodyPr/>
          <a:lstStyle/>
          <a:p>
            <a:endParaRPr lang="en-IN" dirty="0"/>
          </a:p>
        </p:txBody>
      </p:sp>
      <p:sp>
        <p:nvSpPr>
          <p:cNvPr id="4" name="Subtitle 3">
            <a:extLst>
              <a:ext uri="{FF2B5EF4-FFF2-40B4-BE49-F238E27FC236}">
                <a16:creationId xmlns:a16="http://schemas.microsoft.com/office/drawing/2014/main" id="{C3E300A8-90BE-51B6-3241-32E99FAA92E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481281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FC6CDC-A1D1-C955-20CA-BAEA1A3AE318}"/>
              </a:ext>
            </a:extLst>
          </p:cNvPr>
          <p:cNvSpPr>
            <a:spLocks noGrp="1"/>
          </p:cNvSpPr>
          <p:nvPr>
            <p:ph type="title"/>
          </p:nvPr>
        </p:nvSpPr>
        <p:spPr/>
        <p:txBody>
          <a:bodyPr/>
          <a:lstStyle/>
          <a:p>
            <a:r>
              <a:rPr lang="en-IN" dirty="0"/>
              <a:t> </a:t>
            </a:r>
            <a:r>
              <a:rPr lang="en-IN" b="1" dirty="0"/>
              <a:t>Data</a:t>
            </a:r>
            <a:r>
              <a:rPr lang="en-IN" dirty="0"/>
              <a:t> </a:t>
            </a:r>
            <a:r>
              <a:rPr lang="en-IN" b="1" dirty="0"/>
              <a:t>Presentation</a:t>
            </a:r>
          </a:p>
        </p:txBody>
      </p:sp>
      <p:sp>
        <p:nvSpPr>
          <p:cNvPr id="8" name="Content Placeholder 7">
            <a:extLst>
              <a:ext uri="{FF2B5EF4-FFF2-40B4-BE49-F238E27FC236}">
                <a16:creationId xmlns:a16="http://schemas.microsoft.com/office/drawing/2014/main" id="{21EC8EE0-E269-F0DF-9CC8-DA35DE7DD7D5}"/>
              </a:ext>
            </a:extLst>
          </p:cNvPr>
          <p:cNvSpPr>
            <a:spLocks noGrp="1"/>
          </p:cNvSpPr>
          <p:nvPr>
            <p:ph idx="1"/>
          </p:nvPr>
        </p:nvSpPr>
        <p:spPr/>
        <p:txBody>
          <a:bodyPr>
            <a:normAutofit/>
          </a:bodyPr>
          <a:lstStyle/>
          <a:p>
            <a:r>
              <a:rPr lang="en-US" sz="2000" b="0" i="0" dirty="0">
                <a:solidFill>
                  <a:srgbClr val="374151"/>
                </a:solidFill>
                <a:effectLst/>
                <a:latin typeface="Söhne"/>
              </a:rPr>
              <a:t>Past Pricing Information</a:t>
            </a:r>
          </a:p>
          <a:p>
            <a:r>
              <a:rPr lang="en-US" sz="2000" b="0" i="0" dirty="0">
                <a:solidFill>
                  <a:srgbClr val="374151"/>
                </a:solidFill>
                <a:effectLst/>
                <a:latin typeface="Söhne"/>
              </a:rPr>
              <a:t>Extra Technical Measures</a:t>
            </a:r>
          </a:p>
          <a:p>
            <a:r>
              <a:rPr lang="en-US" sz="2000" b="0" i="0" dirty="0">
                <a:solidFill>
                  <a:srgbClr val="374151"/>
                </a:solidFill>
                <a:effectLst/>
                <a:latin typeface="Söhne"/>
              </a:rPr>
              <a:t>Sentiment data for the market</a:t>
            </a:r>
          </a:p>
          <a:p>
            <a:r>
              <a:rPr lang="en-US" sz="2000" b="0" i="0" dirty="0">
                <a:solidFill>
                  <a:srgbClr val="374151"/>
                </a:solidFill>
                <a:effectLst/>
                <a:latin typeface="Söhne"/>
              </a:rPr>
              <a:t>Blockchain Information</a:t>
            </a:r>
          </a:p>
          <a:p>
            <a:r>
              <a:rPr lang="en-US" sz="2000" b="0" i="0" dirty="0">
                <a:solidFill>
                  <a:srgbClr val="374151"/>
                </a:solidFill>
                <a:effectLst/>
                <a:latin typeface="Söhne"/>
              </a:rPr>
              <a:t>Outside Factors</a:t>
            </a:r>
          </a:p>
          <a:p>
            <a:r>
              <a:rPr lang="en-US" sz="2000" b="0" i="0" dirty="0">
                <a:solidFill>
                  <a:srgbClr val="374151"/>
                </a:solidFill>
                <a:effectLst/>
                <a:latin typeface="Söhne"/>
              </a:rPr>
              <a:t>Engineering Features</a:t>
            </a:r>
          </a:p>
          <a:p>
            <a:r>
              <a:rPr lang="en-US" sz="2000" b="0" i="0" dirty="0">
                <a:solidFill>
                  <a:srgbClr val="374151"/>
                </a:solidFill>
                <a:effectLst/>
                <a:latin typeface="Söhne"/>
              </a:rPr>
              <a:t> Goal Variable</a:t>
            </a:r>
          </a:p>
          <a:p>
            <a:r>
              <a:rPr lang="en-US" sz="2000" b="0" i="0" dirty="0">
                <a:solidFill>
                  <a:srgbClr val="374151"/>
                </a:solidFill>
                <a:effectLst/>
                <a:latin typeface="Söhne"/>
              </a:rPr>
              <a:t>Sets for Training and Testing</a:t>
            </a:r>
            <a:br>
              <a:rPr lang="en-IN" sz="2000" b="0" i="0" dirty="0">
                <a:solidFill>
                  <a:srgbClr val="374151"/>
                </a:solidFill>
                <a:effectLst/>
                <a:latin typeface="Söhne"/>
              </a:rPr>
            </a:br>
            <a:endParaRPr lang="en-IN" sz="2000" b="1" i="0" dirty="0">
              <a:effectLst/>
              <a:latin typeface="Söhne"/>
            </a:endParaRPr>
          </a:p>
          <a:p>
            <a:endParaRPr lang="en-IN" dirty="0"/>
          </a:p>
        </p:txBody>
      </p:sp>
    </p:spTree>
    <p:extLst>
      <p:ext uri="{BB962C8B-B14F-4D97-AF65-F5344CB8AC3E}">
        <p14:creationId xmlns:p14="http://schemas.microsoft.com/office/powerpoint/2010/main" val="4059240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FC6CDC-A1D1-C955-20CA-BAEA1A3AE318}"/>
              </a:ext>
            </a:extLst>
          </p:cNvPr>
          <p:cNvSpPr>
            <a:spLocks noGrp="1"/>
          </p:cNvSpPr>
          <p:nvPr>
            <p:ph type="title"/>
          </p:nvPr>
        </p:nvSpPr>
        <p:spPr/>
        <p:txBody>
          <a:bodyPr/>
          <a:lstStyle/>
          <a:p>
            <a:r>
              <a:rPr lang="en-IN" dirty="0"/>
              <a:t> </a:t>
            </a:r>
            <a:r>
              <a:rPr lang="en-IN" b="1" dirty="0"/>
              <a:t>Data</a:t>
            </a:r>
            <a:r>
              <a:rPr lang="en-IN" dirty="0"/>
              <a:t> </a:t>
            </a:r>
            <a:r>
              <a:rPr lang="en-IN" b="1" dirty="0"/>
              <a:t>Cleaning</a:t>
            </a:r>
          </a:p>
        </p:txBody>
      </p:sp>
      <p:sp>
        <p:nvSpPr>
          <p:cNvPr id="8" name="Content Placeholder 7">
            <a:extLst>
              <a:ext uri="{FF2B5EF4-FFF2-40B4-BE49-F238E27FC236}">
                <a16:creationId xmlns:a16="http://schemas.microsoft.com/office/drawing/2014/main" id="{21EC8EE0-E269-F0DF-9CC8-DA35DE7DD7D5}"/>
              </a:ext>
            </a:extLst>
          </p:cNvPr>
          <p:cNvSpPr>
            <a:spLocks noGrp="1"/>
          </p:cNvSpPr>
          <p:nvPr>
            <p:ph idx="1"/>
          </p:nvPr>
        </p:nvSpPr>
        <p:spPr>
          <a:xfrm>
            <a:off x="2592924" y="1905000"/>
            <a:ext cx="8454487" cy="3777622"/>
          </a:xfrm>
        </p:spPr>
        <p:txBody>
          <a:bodyPr>
            <a:normAutofit fontScale="92500" lnSpcReduction="10000"/>
          </a:bodyPr>
          <a:lstStyle/>
          <a:p>
            <a:r>
              <a:rPr lang="en-US" sz="2000" b="0" i="0" dirty="0">
                <a:solidFill>
                  <a:srgbClr val="374151"/>
                </a:solidFill>
                <a:effectLst/>
                <a:latin typeface="Söhne"/>
              </a:rPr>
              <a:t>Managing Missing Values</a:t>
            </a:r>
          </a:p>
          <a:p>
            <a:r>
              <a:rPr lang="en-US" sz="2000" b="0" i="0" dirty="0">
                <a:solidFill>
                  <a:srgbClr val="374151"/>
                </a:solidFill>
                <a:effectLst/>
                <a:latin typeface="Söhne"/>
              </a:rPr>
              <a:t>Eliminating Duplicates</a:t>
            </a:r>
          </a:p>
          <a:p>
            <a:r>
              <a:rPr lang="en-US" sz="2000" b="0" i="0" dirty="0">
                <a:solidFill>
                  <a:srgbClr val="374151"/>
                </a:solidFill>
                <a:effectLst/>
                <a:latin typeface="Söhne"/>
              </a:rPr>
              <a:t>Managing Outliers</a:t>
            </a:r>
          </a:p>
          <a:p>
            <a:r>
              <a:rPr lang="en-US" sz="2000" b="0" i="0" dirty="0">
                <a:solidFill>
                  <a:srgbClr val="374151"/>
                </a:solidFill>
                <a:effectLst/>
                <a:latin typeface="Söhne"/>
              </a:rPr>
              <a:t>Changing Data Types</a:t>
            </a:r>
          </a:p>
          <a:p>
            <a:r>
              <a:rPr lang="en-US" sz="2000" b="0" i="0" dirty="0">
                <a:solidFill>
                  <a:srgbClr val="374151"/>
                </a:solidFill>
                <a:effectLst/>
                <a:latin typeface="Söhne"/>
              </a:rPr>
              <a:t>Managing Deviations</a:t>
            </a:r>
          </a:p>
          <a:p>
            <a:r>
              <a:rPr lang="en-US" sz="2000" b="0" i="0" dirty="0">
                <a:solidFill>
                  <a:srgbClr val="374151"/>
                </a:solidFill>
                <a:effectLst/>
                <a:latin typeface="Söhne"/>
              </a:rPr>
              <a:t>Normalization and Scaling</a:t>
            </a:r>
          </a:p>
          <a:p>
            <a:r>
              <a:rPr lang="en-US" sz="2000" b="0" i="0" dirty="0">
                <a:solidFill>
                  <a:srgbClr val="374151"/>
                </a:solidFill>
                <a:effectLst/>
                <a:latin typeface="Söhne"/>
              </a:rPr>
              <a:t>Managing Time Zone Problems</a:t>
            </a:r>
          </a:p>
          <a:p>
            <a:r>
              <a:rPr lang="en-US" sz="2000" b="0" i="0" dirty="0">
                <a:solidFill>
                  <a:srgbClr val="374151"/>
                </a:solidFill>
                <a:effectLst/>
                <a:latin typeface="Söhne"/>
              </a:rPr>
              <a:t>Establishing Lag Features</a:t>
            </a:r>
          </a:p>
          <a:p>
            <a:pPr marL="0" indent="0">
              <a:buNone/>
            </a:pPr>
            <a:br>
              <a:rPr lang="en-IN" b="0" i="0" dirty="0">
                <a:solidFill>
                  <a:srgbClr val="374151"/>
                </a:solidFill>
                <a:effectLst/>
                <a:latin typeface="Söhne"/>
              </a:rPr>
            </a:br>
            <a:endParaRPr lang="en-IN" dirty="0"/>
          </a:p>
        </p:txBody>
      </p:sp>
    </p:spTree>
    <p:extLst>
      <p:ext uri="{BB962C8B-B14F-4D97-AF65-F5344CB8AC3E}">
        <p14:creationId xmlns:p14="http://schemas.microsoft.com/office/powerpoint/2010/main" val="260304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FC6CDC-A1D1-C955-20CA-BAEA1A3AE318}"/>
              </a:ext>
            </a:extLst>
          </p:cNvPr>
          <p:cNvSpPr>
            <a:spLocks noGrp="1"/>
          </p:cNvSpPr>
          <p:nvPr>
            <p:ph type="title"/>
          </p:nvPr>
        </p:nvSpPr>
        <p:spPr/>
        <p:txBody>
          <a:bodyPr/>
          <a:lstStyle/>
          <a:p>
            <a:r>
              <a:rPr lang="en-IN" b="1" dirty="0"/>
              <a:t>Methods</a:t>
            </a:r>
            <a:r>
              <a:rPr lang="en-IN" dirty="0"/>
              <a:t> </a:t>
            </a:r>
          </a:p>
        </p:txBody>
      </p:sp>
      <p:sp>
        <p:nvSpPr>
          <p:cNvPr id="8" name="Content Placeholder 7">
            <a:extLst>
              <a:ext uri="{FF2B5EF4-FFF2-40B4-BE49-F238E27FC236}">
                <a16:creationId xmlns:a16="http://schemas.microsoft.com/office/drawing/2014/main" id="{21EC8EE0-E269-F0DF-9CC8-DA35DE7DD7D5}"/>
              </a:ext>
            </a:extLst>
          </p:cNvPr>
          <p:cNvSpPr>
            <a:spLocks noGrp="1"/>
          </p:cNvSpPr>
          <p:nvPr>
            <p:ph idx="1"/>
          </p:nvPr>
        </p:nvSpPr>
        <p:spPr/>
        <p:txBody>
          <a:bodyPr/>
          <a:lstStyle/>
          <a:p>
            <a:r>
              <a:rPr lang="en-US" sz="2000" dirty="0"/>
              <a:t>Averages that Move</a:t>
            </a:r>
            <a:r>
              <a:rPr lang="en-US" dirty="0"/>
              <a:t>:</a:t>
            </a:r>
          </a:p>
          <a:p>
            <a:pPr marL="0" indent="0">
              <a:buNone/>
            </a:pPr>
            <a:endParaRPr lang="en-US" dirty="0"/>
          </a:p>
          <a:p>
            <a:r>
              <a:rPr lang="en-US" dirty="0"/>
              <a:t>Price data may be smoothed and patterns can be found by using the Simple Moving Average (SMA) and Exponential Moving Average (EMA).</a:t>
            </a:r>
          </a:p>
          <a:p>
            <a:endParaRPr lang="en-US" dirty="0"/>
          </a:p>
          <a:p>
            <a:r>
              <a:rPr lang="en-US" sz="2000" dirty="0"/>
              <a:t>Analysis of Time Series:</a:t>
            </a:r>
          </a:p>
          <a:p>
            <a:endParaRPr lang="en-US" dirty="0"/>
          </a:p>
          <a:p>
            <a:r>
              <a:rPr lang="en-US" dirty="0"/>
              <a:t>When performing time series analysis using Pandas, you may investigate patterns, autocorrelation, and seasonality in the historical data.</a:t>
            </a:r>
            <a:endParaRPr lang="en-IN" dirty="0"/>
          </a:p>
        </p:txBody>
      </p:sp>
    </p:spTree>
    <p:extLst>
      <p:ext uri="{BB962C8B-B14F-4D97-AF65-F5344CB8AC3E}">
        <p14:creationId xmlns:p14="http://schemas.microsoft.com/office/powerpoint/2010/main" val="3011878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1B652-1410-D879-B933-47BEF42E14B3}"/>
              </a:ext>
            </a:extLst>
          </p:cNvPr>
          <p:cNvSpPr>
            <a:spLocks noGrp="1"/>
          </p:cNvSpPr>
          <p:nvPr>
            <p:ph type="title"/>
          </p:nvPr>
        </p:nvSpPr>
        <p:spPr>
          <a:xfrm flipV="1">
            <a:off x="2592925" y="-58189"/>
            <a:ext cx="8911687" cy="682299"/>
          </a:xfrm>
        </p:spPr>
        <p:txBody>
          <a:bodyPr>
            <a:normAutofit/>
          </a:bodyPr>
          <a:lstStyle/>
          <a:p>
            <a:endParaRPr lang="en-IN" dirty="0"/>
          </a:p>
        </p:txBody>
      </p:sp>
      <p:sp>
        <p:nvSpPr>
          <p:cNvPr id="3" name="Content Placeholder 2">
            <a:extLst>
              <a:ext uri="{FF2B5EF4-FFF2-40B4-BE49-F238E27FC236}">
                <a16:creationId xmlns:a16="http://schemas.microsoft.com/office/drawing/2014/main" id="{DC86C78C-C8FD-1815-DD5B-39880C024FED}"/>
              </a:ext>
            </a:extLst>
          </p:cNvPr>
          <p:cNvSpPr>
            <a:spLocks noGrp="1"/>
          </p:cNvSpPr>
          <p:nvPr>
            <p:ph idx="1"/>
          </p:nvPr>
        </p:nvSpPr>
        <p:spPr>
          <a:xfrm>
            <a:off x="2589212" y="624110"/>
            <a:ext cx="8915400" cy="5287112"/>
          </a:xfrm>
        </p:spPr>
        <p:txBody>
          <a:bodyPr/>
          <a:lstStyle/>
          <a:p>
            <a:r>
              <a:rPr lang="en-US" sz="2000" dirty="0"/>
              <a:t>Models for Machine Learning:</a:t>
            </a:r>
          </a:p>
          <a:p>
            <a:endParaRPr lang="en-US" dirty="0"/>
          </a:p>
          <a:p>
            <a:r>
              <a:rPr lang="en-US" dirty="0"/>
              <a:t>Make use of machine learning methods such as support vector machines, decision trees, random forests, and linear regression. For feature engineering and model training, you may combine Pandas with libraries like scikit-learn.</a:t>
            </a:r>
          </a:p>
          <a:p>
            <a:endParaRPr lang="en-US" dirty="0"/>
          </a:p>
          <a:p>
            <a:r>
              <a:rPr lang="en-US" sz="2000" dirty="0"/>
              <a:t>Models for Deep Learning:</a:t>
            </a:r>
          </a:p>
          <a:p>
            <a:endParaRPr lang="en-US" dirty="0"/>
          </a:p>
          <a:p>
            <a:r>
              <a:rPr lang="en-US" dirty="0"/>
              <a:t>Complex patterns in time series data can be captured by neural networks, especially recurrent neural networks (RNNs) or long short-term memory networks (LSTMs). Models of this kind may be created and trained using </a:t>
            </a:r>
            <a:r>
              <a:rPr lang="en-US" dirty="0" err="1"/>
              <a:t>PyTorch</a:t>
            </a:r>
            <a:r>
              <a:rPr lang="en-US" dirty="0"/>
              <a:t> or TensorFlow.</a:t>
            </a:r>
            <a:endParaRPr lang="en-IN" dirty="0"/>
          </a:p>
        </p:txBody>
      </p:sp>
    </p:spTree>
    <p:extLst>
      <p:ext uri="{BB962C8B-B14F-4D97-AF65-F5344CB8AC3E}">
        <p14:creationId xmlns:p14="http://schemas.microsoft.com/office/powerpoint/2010/main" val="732018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FC6CDC-A1D1-C955-20CA-BAEA1A3AE318}"/>
              </a:ext>
            </a:extLst>
          </p:cNvPr>
          <p:cNvSpPr>
            <a:spLocks noGrp="1"/>
          </p:cNvSpPr>
          <p:nvPr>
            <p:ph type="title"/>
          </p:nvPr>
        </p:nvSpPr>
        <p:spPr/>
        <p:txBody>
          <a:bodyPr/>
          <a:lstStyle/>
          <a:p>
            <a:r>
              <a:rPr lang="en-IN" b="1" dirty="0"/>
              <a:t>Approach</a:t>
            </a:r>
          </a:p>
        </p:txBody>
      </p:sp>
      <p:sp>
        <p:nvSpPr>
          <p:cNvPr id="8" name="Content Placeholder 7">
            <a:extLst>
              <a:ext uri="{FF2B5EF4-FFF2-40B4-BE49-F238E27FC236}">
                <a16:creationId xmlns:a16="http://schemas.microsoft.com/office/drawing/2014/main" id="{21EC8EE0-E269-F0DF-9CC8-DA35DE7DD7D5}"/>
              </a:ext>
            </a:extLst>
          </p:cNvPr>
          <p:cNvSpPr>
            <a:spLocks noGrp="1"/>
          </p:cNvSpPr>
          <p:nvPr>
            <p:ph idx="1"/>
          </p:nvPr>
        </p:nvSpPr>
        <p:spPr/>
        <p:txBody>
          <a:bodyPr/>
          <a:lstStyle/>
          <a:p>
            <a:r>
              <a:rPr lang="en-US" sz="2000" dirty="0"/>
              <a:t>Step 1: Gathering Information:</a:t>
            </a:r>
          </a:p>
          <a:p>
            <a:pPr marL="0" indent="0">
              <a:buNone/>
            </a:pPr>
            <a:endParaRPr lang="en-US" sz="2000" dirty="0"/>
          </a:p>
          <a:p>
            <a:r>
              <a:rPr lang="en-US" sz="2000" dirty="0"/>
              <a:t> </a:t>
            </a:r>
            <a:r>
              <a:rPr lang="en-US" dirty="0"/>
              <a:t>Obtain historical pricing information on cryptocurrencies from reputable      sites or APIs. To get data, you can use libraries like </a:t>
            </a:r>
            <a:r>
              <a:rPr lang="en-US" dirty="0" err="1"/>
              <a:t>cryptocompare</a:t>
            </a:r>
            <a:r>
              <a:rPr lang="en-US" dirty="0"/>
              <a:t> or </a:t>
            </a:r>
            <a:r>
              <a:rPr lang="en-US" dirty="0" err="1"/>
              <a:t>ccxt</a:t>
            </a:r>
            <a:endParaRPr lang="en-US" dirty="0"/>
          </a:p>
          <a:p>
            <a:endParaRPr lang="en-US" dirty="0"/>
          </a:p>
          <a:p>
            <a:r>
              <a:rPr lang="en-US" sz="2000" dirty="0"/>
              <a:t>Step 2: Preparing the data:</a:t>
            </a:r>
          </a:p>
          <a:p>
            <a:endParaRPr lang="en-US" dirty="0"/>
          </a:p>
          <a:p>
            <a:r>
              <a:rPr lang="en-US" dirty="0"/>
              <a:t>If required, handle missing values, carry out feature engineering, and normalize the data.</a:t>
            </a:r>
          </a:p>
        </p:txBody>
      </p:sp>
    </p:spTree>
    <p:extLst>
      <p:ext uri="{BB962C8B-B14F-4D97-AF65-F5344CB8AC3E}">
        <p14:creationId xmlns:p14="http://schemas.microsoft.com/office/powerpoint/2010/main" val="292694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4D28E-93E6-3D1C-5BE6-F0EC9586C402}"/>
              </a:ext>
            </a:extLst>
          </p:cNvPr>
          <p:cNvSpPr>
            <a:spLocks noGrp="1"/>
          </p:cNvSpPr>
          <p:nvPr>
            <p:ph type="title"/>
          </p:nvPr>
        </p:nvSpPr>
        <p:spPr>
          <a:xfrm>
            <a:off x="2592925" y="624110"/>
            <a:ext cx="8911687" cy="10009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2E95CA4-206C-677B-6D14-F5FA43A5A613}"/>
              </a:ext>
            </a:extLst>
          </p:cNvPr>
          <p:cNvSpPr>
            <a:spLocks noGrp="1"/>
          </p:cNvSpPr>
          <p:nvPr>
            <p:ph idx="1"/>
          </p:nvPr>
        </p:nvSpPr>
        <p:spPr>
          <a:xfrm>
            <a:off x="2589212" y="1302106"/>
            <a:ext cx="8915400" cy="4609116"/>
          </a:xfrm>
        </p:spPr>
        <p:txBody>
          <a:bodyPr>
            <a:normAutofit fontScale="92500" lnSpcReduction="10000"/>
          </a:bodyPr>
          <a:lstStyle/>
          <a:p>
            <a:r>
              <a:rPr lang="en-US" sz="2000" dirty="0"/>
              <a:t>Step 3: Choosing Features:</a:t>
            </a:r>
          </a:p>
          <a:p>
            <a:endParaRPr lang="en-US" sz="2000" dirty="0"/>
          </a:p>
          <a:p>
            <a:r>
              <a:rPr lang="en-US" dirty="0"/>
              <a:t>Select pertinent features for forecasting. Technical indicators, trade volume, and historical prices are common aspects.</a:t>
            </a:r>
          </a:p>
          <a:p>
            <a:endParaRPr lang="en-US" dirty="0"/>
          </a:p>
          <a:p>
            <a:r>
              <a:rPr lang="en-US" sz="2000" dirty="0"/>
              <a:t>Step 4: Split the train and test:</a:t>
            </a:r>
          </a:p>
          <a:p>
            <a:endParaRPr lang="en-US" sz="2000" dirty="0"/>
          </a:p>
          <a:p>
            <a:r>
              <a:rPr lang="en-US" dirty="0"/>
              <a:t>Divide the data into sets for testing and training.</a:t>
            </a:r>
          </a:p>
          <a:p>
            <a:endParaRPr lang="en-US" dirty="0"/>
          </a:p>
          <a:p>
            <a:r>
              <a:rPr lang="en-US" sz="2200" dirty="0"/>
              <a:t>Step 5: Constructing Models</a:t>
            </a:r>
            <a:r>
              <a:rPr lang="en-US" dirty="0"/>
              <a:t>:</a:t>
            </a:r>
          </a:p>
          <a:p>
            <a:endParaRPr lang="en-US" dirty="0"/>
          </a:p>
          <a:p>
            <a:r>
              <a:rPr lang="en-US" dirty="0"/>
              <a:t>Utilizing the training set of data, select a prediction model and train it.</a:t>
            </a:r>
          </a:p>
          <a:p>
            <a:endParaRPr lang="en-IN" dirty="0"/>
          </a:p>
        </p:txBody>
      </p:sp>
    </p:spTree>
    <p:extLst>
      <p:ext uri="{BB962C8B-B14F-4D97-AF65-F5344CB8AC3E}">
        <p14:creationId xmlns:p14="http://schemas.microsoft.com/office/powerpoint/2010/main" val="2060451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A3541-4A0B-3473-80AF-966E3ADB7A4A}"/>
              </a:ext>
            </a:extLst>
          </p:cNvPr>
          <p:cNvSpPr>
            <a:spLocks noGrp="1"/>
          </p:cNvSpPr>
          <p:nvPr>
            <p:ph type="title"/>
          </p:nvPr>
        </p:nvSpPr>
        <p:spPr>
          <a:xfrm flipV="1">
            <a:off x="2592925" y="512064"/>
            <a:ext cx="8911687" cy="11204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E73756FD-AA28-369F-5D6B-24B157F02B13}"/>
              </a:ext>
            </a:extLst>
          </p:cNvPr>
          <p:cNvSpPr>
            <a:spLocks noGrp="1"/>
          </p:cNvSpPr>
          <p:nvPr>
            <p:ph idx="1"/>
          </p:nvPr>
        </p:nvSpPr>
        <p:spPr>
          <a:xfrm>
            <a:off x="2589212" y="724205"/>
            <a:ext cx="8915400" cy="5187017"/>
          </a:xfrm>
        </p:spPr>
        <p:txBody>
          <a:bodyPr/>
          <a:lstStyle/>
          <a:p>
            <a:r>
              <a:rPr lang="en-US" sz="2000" dirty="0"/>
              <a:t>Step 6: Illustration:</a:t>
            </a:r>
          </a:p>
          <a:p>
            <a:endParaRPr lang="en-US" sz="2000" dirty="0"/>
          </a:p>
          <a:p>
            <a:r>
              <a:rPr lang="en-US" dirty="0"/>
              <a:t>Compare the projected and real pricing visually.</a:t>
            </a:r>
          </a:p>
          <a:p>
            <a:endParaRPr lang="en-US" dirty="0"/>
          </a:p>
          <a:p>
            <a:r>
              <a:rPr lang="en-US" sz="2000" dirty="0"/>
              <a:t>Step 7: Optimization and Fine-Tuning:</a:t>
            </a:r>
          </a:p>
          <a:p>
            <a:endParaRPr lang="en-US" sz="2000" dirty="0"/>
          </a:p>
          <a:p>
            <a:r>
              <a:rPr lang="en-US" dirty="0"/>
              <a:t>To maximize performance, try out various models, features, and hyperparameters.</a:t>
            </a:r>
          </a:p>
          <a:p>
            <a:endParaRPr lang="en-US" dirty="0"/>
          </a:p>
          <a:p>
            <a:r>
              <a:rPr lang="en-US" sz="2000" dirty="0"/>
              <a:t>Step 8: Optional Deployment:</a:t>
            </a:r>
          </a:p>
          <a:p>
            <a:endParaRPr lang="en-US" dirty="0"/>
          </a:p>
          <a:p>
            <a:r>
              <a:rPr lang="en-US" dirty="0"/>
              <a:t>If it's necessary, deploy the model using frameworks like Flask or </a:t>
            </a:r>
            <a:r>
              <a:rPr lang="en-US" dirty="0" err="1"/>
              <a:t>FastAPI</a:t>
            </a:r>
            <a:r>
              <a:rPr lang="en-US" dirty="0"/>
              <a:t> for real-time predictions.</a:t>
            </a:r>
            <a:endParaRPr lang="en-IN" dirty="0"/>
          </a:p>
        </p:txBody>
      </p:sp>
    </p:spTree>
    <p:extLst>
      <p:ext uri="{BB962C8B-B14F-4D97-AF65-F5344CB8AC3E}">
        <p14:creationId xmlns:p14="http://schemas.microsoft.com/office/powerpoint/2010/main" val="283350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48120A-AE15-C555-8BA4-407CFC432E91}"/>
              </a:ext>
            </a:extLst>
          </p:cNvPr>
          <p:cNvSpPr txBox="1"/>
          <p:nvPr/>
        </p:nvSpPr>
        <p:spPr>
          <a:xfrm>
            <a:off x="3676723" y="2397967"/>
            <a:ext cx="4838555" cy="769441"/>
          </a:xfrm>
          <a:prstGeom prst="rect">
            <a:avLst/>
          </a:prstGeom>
          <a:noFill/>
        </p:spPr>
        <p:txBody>
          <a:bodyPr wrap="square" rtlCol="0" anchor="t">
            <a:spAutoFit/>
          </a:bodyPr>
          <a:lstStyle/>
          <a:p>
            <a:pPr algn="ctr"/>
            <a:r>
              <a:rPr lang="en-IN" sz="4400" b="1" dirty="0">
                <a:solidFill>
                  <a:schemeClr val="tx1">
                    <a:alpha val="79000"/>
                  </a:schemeClr>
                </a:solidFill>
                <a:latin typeface="+mj-lt"/>
              </a:rPr>
              <a:t>Questionnaire?</a:t>
            </a:r>
            <a:endParaRPr lang="en-IN" sz="4400" dirty="0"/>
          </a:p>
        </p:txBody>
      </p:sp>
    </p:spTree>
    <p:extLst>
      <p:ext uri="{BB962C8B-B14F-4D97-AF65-F5344CB8AC3E}">
        <p14:creationId xmlns:p14="http://schemas.microsoft.com/office/powerpoint/2010/main" val="384176808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134</TotalTime>
  <Words>383</Words>
  <Application>Microsoft Office PowerPoint</Application>
  <PresentationFormat>Widescreen</PresentationFormat>
  <Paragraphs>65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Söhne</vt:lpstr>
      <vt:lpstr>Wingdings 3</vt:lpstr>
      <vt:lpstr>Wisp</vt:lpstr>
      <vt:lpstr>PowerPoint Presentation</vt:lpstr>
      <vt:lpstr> Data Presentation</vt:lpstr>
      <vt:lpstr> Data Cleaning</vt:lpstr>
      <vt:lpstr>Methods </vt:lpstr>
      <vt:lpstr>PowerPoint Presentation</vt:lpstr>
      <vt:lpstr>Approach</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Kiran Teja Gamidi</dc:creator>
  <cp:lastModifiedBy>Bhaumik Navinbhai Donda</cp:lastModifiedBy>
  <cp:revision>2</cp:revision>
  <dcterms:created xsi:type="dcterms:W3CDTF">2024-01-29T23:52:18Z</dcterms:created>
  <dcterms:modified xsi:type="dcterms:W3CDTF">2024-02-02T17:11:53Z</dcterms:modified>
</cp:coreProperties>
</file>