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68" r:id="rId6"/>
    <p:sldId id="261" r:id="rId7"/>
    <p:sldId id="257" r:id="rId8"/>
    <p:sldId id="265" r:id="rId9"/>
    <p:sldId id="266" r:id="rId10"/>
    <p:sldId id="267" r:id="rId11"/>
    <p:sldId id="258" r:id="rId12"/>
    <p:sldId id="259" r:id="rId13"/>
    <p:sldId id="260" r:id="rId14"/>
    <p:sldId id="262" r:id="rId15"/>
    <p:sldId id="264" r:id="rId16"/>
    <p:sldId id="263"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73" d="100"/>
          <a:sy n="73"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263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4102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195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33481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761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37262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74411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59087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66641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9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452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1487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141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2954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053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52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158477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clickup.com/9017184916/v/g/8cqemmm-4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Digital stock icons in closeup">
            <a:extLst>
              <a:ext uri="{FF2B5EF4-FFF2-40B4-BE49-F238E27FC236}">
                <a16:creationId xmlns:a16="http://schemas.microsoft.com/office/drawing/2014/main" id="{12661FFE-E247-8C55-661C-A5315583657E}"/>
              </a:ext>
            </a:extLst>
          </p:cNvPr>
          <p:cNvPicPr>
            <a:picLocks noChangeAspect="1"/>
          </p:cNvPicPr>
          <p:nvPr/>
        </p:nvPicPr>
        <p:blipFill rotWithShape="1">
          <a:blip r:embed="rId2"/>
          <a:srcRect l="34682" r="21069"/>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C30C9169-D263-610D-E655-7692A06B0B38}"/>
              </a:ext>
            </a:extLst>
          </p:cNvPr>
          <p:cNvSpPr>
            <a:spLocks noGrp="1"/>
          </p:cNvSpPr>
          <p:nvPr>
            <p:ph type="ctrTitle"/>
          </p:nvPr>
        </p:nvSpPr>
        <p:spPr>
          <a:xfrm>
            <a:off x="5380563" y="1678665"/>
            <a:ext cx="3887839" cy="2372168"/>
          </a:xfrm>
        </p:spPr>
        <p:txBody>
          <a:bodyPr>
            <a:normAutofit fontScale="90000"/>
          </a:bodyPr>
          <a:lstStyle/>
          <a:p>
            <a:pPr>
              <a:lnSpc>
                <a:spcPct val="90000"/>
              </a:lnSpc>
            </a:pPr>
            <a:r>
              <a:rPr lang="en-US" dirty="0"/>
              <a:t>Crypto Price Prediction</a:t>
            </a:r>
            <a:br>
              <a:rPr lang="en-US" dirty="0"/>
            </a:br>
            <a:r>
              <a:rPr lang="en-US" dirty="0"/>
              <a:t/>
            </a:r>
            <a:br>
              <a:rPr lang="en-US" dirty="0"/>
            </a:br>
            <a:r>
              <a:rPr lang="en-US" dirty="0"/>
              <a:t>Group D</a:t>
            </a:r>
            <a:endParaRPr lang="de-DE" dirty="0"/>
          </a:p>
        </p:txBody>
      </p:sp>
    </p:spTree>
    <p:extLst>
      <p:ext uri="{BB962C8B-B14F-4D97-AF65-F5344CB8AC3E}">
        <p14:creationId xmlns:p14="http://schemas.microsoft.com/office/powerpoint/2010/main" val="3211859542"/>
      </p:ext>
    </p:extLst>
  </p:cSld>
  <p:clrMapOvr>
    <a:masterClrMapping/>
  </p:clrMapOvr>
  <mc:AlternateContent xmlns:mc="http://schemas.openxmlformats.org/markup-compatibility/2006" xmlns:p14="http://schemas.microsoft.com/office/powerpoint/2010/main">
    <mc:Choice Requires="p14">
      <p:transition spd="slow" p14:dur="2000" advTm="3835"/>
    </mc:Choice>
    <mc:Fallback xmlns="">
      <p:transition spd="slow" advTm="3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B0A8-CFEC-6291-E3DD-19E5531239BC}"/>
              </a:ext>
            </a:extLst>
          </p:cNvPr>
          <p:cNvSpPr>
            <a:spLocks noGrp="1"/>
          </p:cNvSpPr>
          <p:nvPr>
            <p:ph type="title"/>
          </p:nvPr>
        </p:nvSpPr>
        <p:spPr/>
        <p:txBody>
          <a:bodyPr/>
          <a:lstStyle/>
          <a:p>
            <a:r>
              <a:rPr lang="en-US" dirty="0"/>
              <a:t>The data itself</a:t>
            </a:r>
            <a:endParaRPr lang="de-DE" dirty="0"/>
          </a:p>
        </p:txBody>
      </p:sp>
      <p:sp>
        <p:nvSpPr>
          <p:cNvPr id="3" name="Content Placeholder 2">
            <a:extLst>
              <a:ext uri="{FF2B5EF4-FFF2-40B4-BE49-F238E27FC236}">
                <a16:creationId xmlns:a16="http://schemas.microsoft.com/office/drawing/2014/main" id="{52110522-E394-9D44-2168-ACAC46B5AECA}"/>
              </a:ext>
            </a:extLst>
          </p:cNvPr>
          <p:cNvSpPr>
            <a:spLocks noGrp="1"/>
          </p:cNvSpPr>
          <p:nvPr>
            <p:ph idx="1"/>
          </p:nvPr>
        </p:nvSpPr>
        <p:spPr/>
        <p:txBody>
          <a:bodyPr/>
          <a:lstStyle/>
          <a:p>
            <a:pPr marL="0" indent="0">
              <a:buNone/>
            </a:pPr>
            <a:r>
              <a:rPr lang="en-US" dirty="0"/>
              <a:t>We retrieved our data from Kaggle, which is a subsidiary from Google, and it’s an online community for engineers of all fields, that allows the users to find and access datasets used to build AI models.</a:t>
            </a:r>
          </a:p>
          <a:p>
            <a:pPr marL="0" indent="0">
              <a:buNone/>
            </a:pPr>
            <a:endParaRPr lang="en-US" dirty="0"/>
          </a:p>
          <a:p>
            <a:pPr marL="0" indent="0">
              <a:buNone/>
            </a:pPr>
            <a:r>
              <a:rPr lang="en-US" dirty="0">
                <a:solidFill>
                  <a:srgbClr val="FF0000"/>
                </a:solidFill>
              </a:rPr>
              <a:t>This is the link for our dataset: </a:t>
            </a:r>
          </a:p>
          <a:p>
            <a:pPr marL="0" indent="0">
              <a:buNone/>
            </a:pPr>
            <a:endParaRPr lang="en-US" dirty="0"/>
          </a:p>
          <a:p>
            <a:pPr marL="0" indent="0">
              <a:buNone/>
            </a:pPr>
            <a:r>
              <a:rPr lang="en-US" dirty="0"/>
              <a:t>Now lets see the data itself!</a:t>
            </a:r>
            <a:endParaRPr lang="de-DE" dirty="0"/>
          </a:p>
        </p:txBody>
      </p:sp>
    </p:spTree>
    <p:extLst>
      <p:ext uri="{BB962C8B-B14F-4D97-AF65-F5344CB8AC3E}">
        <p14:creationId xmlns:p14="http://schemas.microsoft.com/office/powerpoint/2010/main" val="424176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7D03-87F3-3CA9-EABF-E2A66BD68AAB}"/>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300DBDE3-1DED-E493-912D-142DFD24FFD2}"/>
              </a:ext>
            </a:extLst>
          </p:cNvPr>
          <p:cNvSpPr>
            <a:spLocks noGrp="1"/>
          </p:cNvSpPr>
          <p:nvPr>
            <p:ph idx="1"/>
          </p:nvPr>
        </p:nvSpPr>
        <p:spPr/>
        <p:txBody>
          <a:bodyPr/>
          <a:lstStyle/>
          <a:p>
            <a:r>
              <a:rPr lang="en-US" dirty="0">
                <a:solidFill>
                  <a:srgbClr val="FF0000"/>
                </a:solidFill>
              </a:rPr>
              <a:t>It contains </a:t>
            </a:r>
            <a:r>
              <a:rPr lang="en-US">
                <a:solidFill>
                  <a:srgbClr val="FF0000"/>
                </a:solidFill>
              </a:rPr>
              <a:t># columns222</a:t>
            </a:r>
            <a:endParaRPr lang="en-US" dirty="0">
              <a:solidFill>
                <a:srgbClr val="FF0000"/>
              </a:solidFill>
            </a:endParaRPr>
          </a:p>
          <a:p>
            <a:r>
              <a:rPr lang="en-US" dirty="0">
                <a:solidFill>
                  <a:srgbClr val="FF0000"/>
                </a:solidFill>
              </a:rPr>
              <a:t>It contains # registers or rows</a:t>
            </a:r>
          </a:p>
          <a:p>
            <a:r>
              <a:rPr lang="en-US" dirty="0">
                <a:solidFill>
                  <a:srgbClr val="FF0000"/>
                </a:solidFill>
              </a:rPr>
              <a:t>It contains info for # different cryptos</a:t>
            </a:r>
          </a:p>
          <a:p>
            <a:r>
              <a:rPr lang="en-US" dirty="0">
                <a:solidFill>
                  <a:srgbClr val="FF0000"/>
                </a:solidFill>
              </a:rPr>
              <a:t>The start and end date for our data is </a:t>
            </a:r>
          </a:p>
          <a:p>
            <a:r>
              <a:rPr lang="en-US" dirty="0">
                <a:solidFill>
                  <a:srgbClr val="FF0000"/>
                </a:solidFill>
              </a:rPr>
              <a:t>Some potential challenges we saw during the exploration were:</a:t>
            </a:r>
          </a:p>
          <a:p>
            <a:r>
              <a:rPr lang="en-US" dirty="0">
                <a:solidFill>
                  <a:srgbClr val="FF0000"/>
                </a:solidFill>
              </a:rPr>
              <a:t>The columns that we would be using to train our model probably are:</a:t>
            </a:r>
          </a:p>
        </p:txBody>
      </p:sp>
    </p:spTree>
    <p:extLst>
      <p:ext uri="{BB962C8B-B14F-4D97-AF65-F5344CB8AC3E}">
        <p14:creationId xmlns:p14="http://schemas.microsoft.com/office/powerpoint/2010/main" val="92490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CC8C-750E-C4EF-08C6-2B22EA0792D7}"/>
              </a:ext>
            </a:extLst>
          </p:cNvPr>
          <p:cNvSpPr>
            <a:spLocks noGrp="1"/>
          </p:cNvSpPr>
          <p:nvPr>
            <p:ph type="title"/>
          </p:nvPr>
        </p:nvSpPr>
        <p:spPr/>
        <p:txBody>
          <a:bodyPr/>
          <a:lstStyle/>
          <a:p>
            <a:r>
              <a:rPr lang="en-US" dirty="0"/>
              <a:t>The Dataset</a:t>
            </a:r>
            <a:endParaRPr lang="de-DE" dirty="0"/>
          </a:p>
        </p:txBody>
      </p:sp>
      <p:sp>
        <p:nvSpPr>
          <p:cNvPr id="3" name="Content Placeholder 2">
            <a:extLst>
              <a:ext uri="{FF2B5EF4-FFF2-40B4-BE49-F238E27FC236}">
                <a16:creationId xmlns:a16="http://schemas.microsoft.com/office/drawing/2014/main" id="{2D92B151-181A-5B51-6406-BDB97E03A57D}"/>
              </a:ext>
            </a:extLst>
          </p:cNvPr>
          <p:cNvSpPr>
            <a:spLocks noGrp="1"/>
          </p:cNvSpPr>
          <p:nvPr>
            <p:ph idx="1"/>
          </p:nvPr>
        </p:nvSpPr>
        <p:spPr/>
        <p:txBody>
          <a:bodyPr/>
          <a:lstStyle/>
          <a:p>
            <a:r>
              <a:rPr lang="en-US" dirty="0">
                <a:solidFill>
                  <a:srgbClr val="FF0000"/>
                </a:solidFill>
              </a:rPr>
              <a:t>Insert Image of the excel dataset</a:t>
            </a:r>
            <a:endParaRPr lang="de-DE" dirty="0">
              <a:solidFill>
                <a:srgbClr val="FF0000"/>
              </a:solidFill>
            </a:endParaRPr>
          </a:p>
        </p:txBody>
      </p:sp>
      <p:pic>
        <p:nvPicPr>
          <p:cNvPr id="5" name="Picture 4"/>
          <p:cNvPicPr>
            <a:picLocks noChangeAspect="1"/>
          </p:cNvPicPr>
          <p:nvPr/>
        </p:nvPicPr>
        <p:blipFill>
          <a:blip r:embed="rId2"/>
          <a:stretch>
            <a:fillRect/>
          </a:stretch>
        </p:blipFill>
        <p:spPr>
          <a:xfrm>
            <a:off x="1037681" y="2703468"/>
            <a:ext cx="8341450" cy="3467999"/>
          </a:xfrm>
          <a:prstGeom prst="rect">
            <a:avLst/>
          </a:prstGeom>
        </p:spPr>
      </p:pic>
    </p:spTree>
    <p:extLst>
      <p:ext uri="{BB962C8B-B14F-4D97-AF65-F5344CB8AC3E}">
        <p14:creationId xmlns:p14="http://schemas.microsoft.com/office/powerpoint/2010/main" val="410830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E904-68C1-135F-F057-04C84D641405}"/>
              </a:ext>
            </a:extLst>
          </p:cNvPr>
          <p:cNvSpPr>
            <a:spLocks noGrp="1"/>
          </p:cNvSpPr>
          <p:nvPr>
            <p:ph type="title"/>
          </p:nvPr>
        </p:nvSpPr>
        <p:spPr/>
        <p:txBody>
          <a:bodyPr/>
          <a:lstStyle/>
          <a:p>
            <a:r>
              <a:rPr lang="en-US" dirty="0"/>
              <a:t>Exploring the data</a:t>
            </a:r>
            <a:endParaRPr lang="de-DE" dirty="0"/>
          </a:p>
        </p:txBody>
      </p:sp>
      <p:sp>
        <p:nvSpPr>
          <p:cNvPr id="3" name="Content Placeholder 2">
            <a:extLst>
              <a:ext uri="{FF2B5EF4-FFF2-40B4-BE49-F238E27FC236}">
                <a16:creationId xmlns:a16="http://schemas.microsoft.com/office/drawing/2014/main" id="{045BE9EA-4981-A0F1-EDBA-DC46CF63C3F3}"/>
              </a:ext>
            </a:extLst>
          </p:cNvPr>
          <p:cNvSpPr>
            <a:spLocks noGrp="1"/>
          </p:cNvSpPr>
          <p:nvPr>
            <p:ph idx="1"/>
          </p:nvPr>
        </p:nvSpPr>
        <p:spPr/>
        <p:txBody>
          <a:bodyPr/>
          <a:lstStyle/>
          <a:p>
            <a:r>
              <a:rPr lang="en-US" dirty="0"/>
              <a:t>In order to start the data exploration, we mixed our group with Leandro’s group during the weekend to deliver 2 hour training on: </a:t>
            </a:r>
            <a:r>
              <a:rPr lang="en-US" dirty="0" err="1"/>
              <a:t>Jupyter</a:t>
            </a:r>
            <a:r>
              <a:rPr lang="en-US" dirty="0"/>
              <a:t> notebook, pandas and python. </a:t>
            </a:r>
          </a:p>
          <a:p>
            <a:r>
              <a:rPr lang="en-US" dirty="0"/>
              <a:t>By doing so we give each member of both teams the basic tools they need to access and start manipulating the data. </a:t>
            </a:r>
          </a:p>
          <a:p>
            <a:endParaRPr lang="en-US" dirty="0"/>
          </a:p>
          <a:p>
            <a:r>
              <a:rPr lang="en-US" dirty="0">
                <a:solidFill>
                  <a:srgbClr val="FF0000"/>
                </a:solidFill>
              </a:rPr>
              <a:t>Link to the training recording: </a:t>
            </a:r>
            <a:endParaRPr lang="de-DE" dirty="0">
              <a:solidFill>
                <a:srgbClr val="FF0000"/>
              </a:solidFill>
            </a:endParaRPr>
          </a:p>
        </p:txBody>
      </p:sp>
    </p:spTree>
    <p:extLst>
      <p:ext uri="{BB962C8B-B14F-4D97-AF65-F5344CB8AC3E}">
        <p14:creationId xmlns:p14="http://schemas.microsoft.com/office/powerpoint/2010/main" val="190471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DED7-1FB0-FF32-F611-ABB3E9B772ED}"/>
              </a:ext>
            </a:extLst>
          </p:cNvPr>
          <p:cNvSpPr>
            <a:spLocks noGrp="1"/>
          </p:cNvSpPr>
          <p:nvPr>
            <p:ph type="title"/>
          </p:nvPr>
        </p:nvSpPr>
        <p:spPr/>
        <p:txBody>
          <a:bodyPr/>
          <a:lstStyle/>
          <a:p>
            <a:r>
              <a:rPr lang="en-US" dirty="0"/>
              <a:t>Data accessing and exploration code </a:t>
            </a:r>
            <a:endParaRPr lang="de-DE" dirty="0"/>
          </a:p>
        </p:txBody>
      </p:sp>
      <p:sp>
        <p:nvSpPr>
          <p:cNvPr id="3" name="Content Placeholder 2">
            <a:extLst>
              <a:ext uri="{FF2B5EF4-FFF2-40B4-BE49-F238E27FC236}">
                <a16:creationId xmlns:a16="http://schemas.microsoft.com/office/drawing/2014/main" id="{1631655A-3702-85E0-315C-1F0866EE770C}"/>
              </a:ext>
            </a:extLst>
          </p:cNvPr>
          <p:cNvSpPr>
            <a:spLocks noGrp="1"/>
          </p:cNvSpPr>
          <p:nvPr>
            <p:ph idx="1"/>
          </p:nvPr>
        </p:nvSpPr>
        <p:spPr/>
        <p:txBody>
          <a:bodyPr/>
          <a:lstStyle/>
          <a:p>
            <a:r>
              <a:rPr lang="en-US" dirty="0">
                <a:solidFill>
                  <a:srgbClr val="FF0000"/>
                </a:solidFill>
              </a:rPr>
              <a:t>Insert the code we are currently developing:</a:t>
            </a:r>
            <a:endParaRPr lang="de-DE" dirty="0">
              <a:solidFill>
                <a:srgbClr val="FF0000"/>
              </a:solidFill>
            </a:endParaRPr>
          </a:p>
        </p:txBody>
      </p:sp>
    </p:spTree>
    <p:extLst>
      <p:ext uri="{BB962C8B-B14F-4D97-AF65-F5344CB8AC3E}">
        <p14:creationId xmlns:p14="http://schemas.microsoft.com/office/powerpoint/2010/main" val="416025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C351-EA13-D2A7-84FE-D12419BDD5C7}"/>
              </a:ext>
            </a:extLst>
          </p:cNvPr>
          <p:cNvSpPr>
            <a:spLocks noGrp="1"/>
          </p:cNvSpPr>
          <p:nvPr>
            <p:ph type="title"/>
          </p:nvPr>
        </p:nvSpPr>
        <p:spPr/>
        <p:txBody>
          <a:bodyPr/>
          <a:lstStyle/>
          <a:p>
            <a:r>
              <a:rPr lang="en-US" dirty="0"/>
              <a:t>Next Steps</a:t>
            </a:r>
            <a:endParaRPr lang="de-DE" dirty="0"/>
          </a:p>
        </p:txBody>
      </p:sp>
      <p:sp>
        <p:nvSpPr>
          <p:cNvPr id="3" name="Content Placeholder 2">
            <a:extLst>
              <a:ext uri="{FF2B5EF4-FFF2-40B4-BE49-F238E27FC236}">
                <a16:creationId xmlns:a16="http://schemas.microsoft.com/office/drawing/2014/main" id="{CB1F343A-7577-8CDB-3722-21719E434FCF}"/>
              </a:ext>
            </a:extLst>
          </p:cNvPr>
          <p:cNvSpPr>
            <a:spLocks noGrp="1"/>
          </p:cNvSpPr>
          <p:nvPr>
            <p:ph idx="1"/>
          </p:nvPr>
        </p:nvSpPr>
        <p:spPr/>
        <p:txBody>
          <a:bodyPr/>
          <a:lstStyle/>
          <a:p>
            <a:r>
              <a:rPr lang="en-US" dirty="0"/>
              <a:t>So for week 5 our next milestone is to start with the model selection </a:t>
            </a:r>
            <a:endParaRPr lang="de-DE" dirty="0"/>
          </a:p>
        </p:txBody>
      </p:sp>
      <p:pic>
        <p:nvPicPr>
          <p:cNvPr id="5" name="Picture 4">
            <a:extLst>
              <a:ext uri="{FF2B5EF4-FFF2-40B4-BE49-F238E27FC236}">
                <a16:creationId xmlns:a16="http://schemas.microsoft.com/office/drawing/2014/main" id="{144DCB69-25D3-FB2F-C0D8-7B637566DDBD}"/>
              </a:ext>
            </a:extLst>
          </p:cNvPr>
          <p:cNvPicPr>
            <a:picLocks noChangeAspect="1"/>
          </p:cNvPicPr>
          <p:nvPr/>
        </p:nvPicPr>
        <p:blipFill>
          <a:blip r:embed="rId2"/>
          <a:stretch>
            <a:fillRect/>
          </a:stretch>
        </p:blipFill>
        <p:spPr>
          <a:xfrm>
            <a:off x="923571" y="2853026"/>
            <a:ext cx="5077534" cy="1247949"/>
          </a:xfrm>
          <a:prstGeom prst="rect">
            <a:avLst/>
          </a:prstGeom>
        </p:spPr>
      </p:pic>
    </p:spTree>
    <p:extLst>
      <p:ext uri="{BB962C8B-B14F-4D97-AF65-F5344CB8AC3E}">
        <p14:creationId xmlns:p14="http://schemas.microsoft.com/office/powerpoint/2010/main" val="310243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91D9-0FAB-4A9F-048A-C0DC6916C0D6}"/>
              </a:ext>
            </a:extLst>
          </p:cNvPr>
          <p:cNvSpPr>
            <a:spLocks noGrp="1"/>
          </p:cNvSpPr>
          <p:nvPr>
            <p:ph type="title"/>
          </p:nvPr>
        </p:nvSpPr>
        <p:spPr/>
        <p:txBody>
          <a:bodyPr/>
          <a:lstStyle/>
          <a:p>
            <a:r>
              <a:rPr lang="en-US" dirty="0"/>
              <a:t>Thanks</a:t>
            </a:r>
            <a:endParaRPr lang="de-DE" dirty="0"/>
          </a:p>
        </p:txBody>
      </p:sp>
      <p:sp>
        <p:nvSpPr>
          <p:cNvPr id="3" name="Content Placeholder 2">
            <a:extLst>
              <a:ext uri="{FF2B5EF4-FFF2-40B4-BE49-F238E27FC236}">
                <a16:creationId xmlns:a16="http://schemas.microsoft.com/office/drawing/2014/main" id="{C8B33890-A4D3-94AB-4102-590E64F091E1}"/>
              </a:ext>
            </a:extLst>
          </p:cNvPr>
          <p:cNvSpPr>
            <a:spLocks noGrp="1"/>
          </p:cNvSpPr>
          <p:nvPr>
            <p:ph idx="1"/>
          </p:nvPr>
        </p:nvSpPr>
        <p:spPr/>
        <p:txBody>
          <a:bodyPr/>
          <a:lstStyle/>
          <a:p>
            <a:r>
              <a:rPr lang="en-US" dirty="0"/>
              <a:t>Questions?</a:t>
            </a:r>
            <a:endParaRPr lang="de-DE" dirty="0"/>
          </a:p>
        </p:txBody>
      </p:sp>
    </p:spTree>
    <p:extLst>
      <p:ext uri="{BB962C8B-B14F-4D97-AF65-F5344CB8AC3E}">
        <p14:creationId xmlns:p14="http://schemas.microsoft.com/office/powerpoint/2010/main" val="30453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Team members</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pPr marL="0" indent="0">
              <a:buNone/>
            </a:pPr>
            <a:endParaRPr lang="de-DE" dirty="0"/>
          </a:p>
        </p:txBody>
      </p:sp>
      <p:graphicFrame>
        <p:nvGraphicFramePr>
          <p:cNvPr id="4" name="Table 3">
            <a:extLst>
              <a:ext uri="{FF2B5EF4-FFF2-40B4-BE49-F238E27FC236}">
                <a16:creationId xmlns:a16="http://schemas.microsoft.com/office/drawing/2014/main" id="{5F3321CE-2CB4-68BC-A913-8E3149AD0940}"/>
              </a:ext>
            </a:extLst>
          </p:cNvPr>
          <p:cNvGraphicFramePr>
            <a:graphicFrameLocks noGrp="1"/>
          </p:cNvGraphicFramePr>
          <p:nvPr>
            <p:extLst>
              <p:ext uri="{D42A27DB-BD31-4B8C-83A1-F6EECF244321}">
                <p14:modId xmlns:p14="http://schemas.microsoft.com/office/powerpoint/2010/main" val="2657403321"/>
              </p:ext>
            </p:extLst>
          </p:nvPr>
        </p:nvGraphicFramePr>
        <p:xfrm>
          <a:off x="677334" y="2160589"/>
          <a:ext cx="5986462" cy="3355974"/>
        </p:xfrm>
        <a:graphic>
          <a:graphicData uri="http://schemas.openxmlformats.org/drawingml/2006/table">
            <a:tbl>
              <a:tblPr>
                <a:tableStyleId>{5C22544A-7EE6-4342-B048-85BDC9FD1C3A}</a:tableStyleId>
              </a:tblPr>
              <a:tblGrid>
                <a:gridCol w="2553666">
                  <a:extLst>
                    <a:ext uri="{9D8B030D-6E8A-4147-A177-3AD203B41FA5}">
                      <a16:colId xmlns:a16="http://schemas.microsoft.com/office/drawing/2014/main" val="1775805652"/>
                    </a:ext>
                  </a:extLst>
                </a:gridCol>
                <a:gridCol w="3432796">
                  <a:extLst>
                    <a:ext uri="{9D8B030D-6E8A-4147-A177-3AD203B41FA5}">
                      <a16:colId xmlns:a16="http://schemas.microsoft.com/office/drawing/2014/main" val="1405168392"/>
                    </a:ext>
                  </a:extLst>
                </a:gridCol>
              </a:tblGrid>
              <a:tr h="372886">
                <a:tc>
                  <a:txBody>
                    <a:bodyPr/>
                    <a:lstStyle/>
                    <a:p>
                      <a:pPr algn="l" fontAlgn="b"/>
                      <a:r>
                        <a:rPr lang="de-DE" sz="1100" u="none" strike="noStrike">
                          <a:effectLst/>
                        </a:rPr>
                        <a:t>Name</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Role/ Expertice</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795349629"/>
                  </a:ext>
                </a:extLst>
              </a:tr>
              <a:tr h="372886">
                <a:tc>
                  <a:txBody>
                    <a:bodyPr/>
                    <a:lstStyle/>
                    <a:p>
                      <a:pPr algn="l" fontAlgn="b"/>
                      <a:r>
                        <a:rPr lang="de-DE" sz="1100" u="none" strike="noStrike">
                          <a:effectLst/>
                        </a:rPr>
                        <a:t>Rodrigo Velazquez</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Project Manager/Data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60843770"/>
                  </a:ext>
                </a:extLst>
              </a:tr>
              <a:tr h="372886">
                <a:tc>
                  <a:txBody>
                    <a:bodyPr/>
                    <a:lstStyle/>
                    <a:p>
                      <a:pPr algn="l" fontAlgn="b"/>
                      <a:r>
                        <a:rPr lang="de-DE" sz="1100" u="none" strike="noStrike">
                          <a:effectLst/>
                        </a:rPr>
                        <a:t>Bibek</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3854711201"/>
                  </a:ext>
                </a:extLst>
              </a:tr>
              <a:tr h="372886">
                <a:tc>
                  <a:txBody>
                    <a:bodyPr/>
                    <a:lstStyle/>
                    <a:p>
                      <a:pPr algn="l" fontAlgn="b"/>
                      <a:r>
                        <a:rPr lang="de-DE" sz="1100" u="none" strike="noStrike">
                          <a:effectLst/>
                        </a:rPr>
                        <a:t>Mayisha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Machine Learning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925159628"/>
                  </a:ext>
                </a:extLst>
              </a:tr>
              <a:tr h="372886">
                <a:tc>
                  <a:txBody>
                    <a:bodyPr/>
                    <a:lstStyle/>
                    <a:p>
                      <a:pPr algn="l" fontAlgn="b"/>
                      <a:r>
                        <a:rPr lang="de-DE" sz="1100" u="none" strike="noStrike">
                          <a:effectLst/>
                        </a:rPr>
                        <a:t>Venkat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Software Engineer</a:t>
                      </a:r>
                      <a:endParaRPr lang="de-DE" sz="1100" b="0"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476180268"/>
                  </a:ext>
                </a:extLst>
              </a:tr>
              <a:tr h="372886">
                <a:tc>
                  <a:txBody>
                    <a:bodyPr/>
                    <a:lstStyle/>
                    <a:p>
                      <a:pPr algn="l" fontAlgn="b"/>
                      <a:r>
                        <a:rPr lang="de-DE" sz="1100" u="none" strike="noStrike">
                          <a:effectLst/>
                        </a:rPr>
                        <a:t>Janani</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Quantitative Analyst </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36822427"/>
                  </a:ext>
                </a:extLst>
              </a:tr>
              <a:tr h="372886">
                <a:tc>
                  <a:txBody>
                    <a:bodyPr/>
                    <a:lstStyle/>
                    <a:p>
                      <a:pPr algn="l" fontAlgn="b"/>
                      <a:r>
                        <a:rPr lang="de-DE" sz="1100" u="none" strike="noStrike">
                          <a:effectLst/>
                        </a:rPr>
                        <a:t>Urjeet</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Quality Assurance Engineer</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2728332771"/>
                  </a:ext>
                </a:extLst>
              </a:tr>
              <a:tr h="372886">
                <a:tc>
                  <a:txBody>
                    <a:bodyPr/>
                    <a:lstStyle/>
                    <a:p>
                      <a:pPr algn="l" fontAlgn="b"/>
                      <a:r>
                        <a:rPr lang="de-DE" sz="1100" u="none" strike="noStrike">
                          <a:effectLst/>
                        </a:rPr>
                        <a:t>Isha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a:effectLst/>
                        </a:rPr>
                        <a:t>Data Scientist</a:t>
                      </a:r>
                      <a:endParaRPr lang="de-DE" sz="1100" b="1" i="0" u="none" strike="noStrike">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1082809056"/>
                  </a:ext>
                </a:extLst>
              </a:tr>
              <a:tr h="372886">
                <a:tc>
                  <a:txBody>
                    <a:bodyPr/>
                    <a:lstStyle/>
                    <a:p>
                      <a:pPr algn="l" fontAlgn="b"/>
                      <a:r>
                        <a:rPr lang="de-DE" sz="1100" u="none" strike="noStrike">
                          <a:effectLst/>
                        </a:rPr>
                        <a:t>Tina</a:t>
                      </a:r>
                      <a:endParaRPr lang="de-DE" sz="1100" b="0" i="0" u="none" strike="noStrike">
                        <a:solidFill>
                          <a:srgbClr val="000000"/>
                        </a:solidFill>
                        <a:effectLst/>
                        <a:latin typeface="Aptos Narrow" panose="020B0004020202020204" pitchFamily="34" charset="0"/>
                      </a:endParaRPr>
                    </a:p>
                  </a:txBody>
                  <a:tcPr marL="3810" marR="3810" marT="3810" marB="0" anchor="b"/>
                </a:tc>
                <a:tc>
                  <a:txBody>
                    <a:bodyPr/>
                    <a:lstStyle/>
                    <a:p>
                      <a:pPr algn="l" fontAlgn="b"/>
                      <a:r>
                        <a:rPr lang="de-DE" sz="1100" u="none" strike="noStrike" dirty="0">
                          <a:effectLst/>
                        </a:rPr>
                        <a:t>Quantitative Analyst </a:t>
                      </a:r>
                      <a:endParaRPr lang="de-DE" sz="1100" b="1" i="0" u="none" strike="noStrike" dirty="0">
                        <a:solidFill>
                          <a:srgbClr val="000000"/>
                        </a:solidFill>
                        <a:effectLst/>
                        <a:latin typeface="Aptos Narrow" panose="020B0004020202020204" pitchFamily="34" charset="0"/>
                      </a:endParaRPr>
                    </a:p>
                  </a:txBody>
                  <a:tcPr marL="3810" marR="3810" marT="3810" marB="0" anchor="b"/>
                </a:tc>
                <a:extLst>
                  <a:ext uri="{0D108BD9-81ED-4DB2-BD59-A6C34878D82A}">
                    <a16:rowId xmlns:a16="http://schemas.microsoft.com/office/drawing/2014/main" val="618295490"/>
                  </a:ext>
                </a:extLst>
              </a:tr>
            </a:tbl>
          </a:graphicData>
        </a:graphic>
      </p:graphicFrame>
    </p:spTree>
    <p:extLst>
      <p:ext uri="{BB962C8B-B14F-4D97-AF65-F5344CB8AC3E}">
        <p14:creationId xmlns:p14="http://schemas.microsoft.com/office/powerpoint/2010/main" val="936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01C-3EF8-DF79-5521-C5FDE7E1AB2F}"/>
              </a:ext>
            </a:extLst>
          </p:cNvPr>
          <p:cNvSpPr>
            <a:spLocks noGrp="1"/>
          </p:cNvSpPr>
          <p:nvPr>
            <p:ph type="title"/>
          </p:nvPr>
        </p:nvSpPr>
        <p:spPr/>
        <p:txBody>
          <a:bodyPr/>
          <a:lstStyle/>
          <a:p>
            <a:r>
              <a:rPr lang="en-US" dirty="0"/>
              <a:t>Why this topic?</a:t>
            </a:r>
            <a:endParaRPr lang="de-DE" dirty="0"/>
          </a:p>
        </p:txBody>
      </p:sp>
      <p:sp>
        <p:nvSpPr>
          <p:cNvPr id="3" name="Content Placeholder 2">
            <a:extLst>
              <a:ext uri="{FF2B5EF4-FFF2-40B4-BE49-F238E27FC236}">
                <a16:creationId xmlns:a16="http://schemas.microsoft.com/office/drawing/2014/main" id="{4102E979-6CC0-80C7-63DD-36CAEB7B0051}"/>
              </a:ext>
            </a:extLst>
          </p:cNvPr>
          <p:cNvSpPr>
            <a:spLocks noGrp="1"/>
          </p:cNvSpPr>
          <p:nvPr>
            <p:ph idx="1"/>
          </p:nvPr>
        </p:nvSpPr>
        <p:spPr/>
        <p:txBody>
          <a:bodyPr/>
          <a:lstStyle/>
          <a:p>
            <a:r>
              <a:rPr lang="en-US" dirty="0"/>
              <a:t>We choose this topic for some reasons:</a:t>
            </a:r>
          </a:p>
          <a:p>
            <a:r>
              <a:rPr lang="en-US" dirty="0"/>
              <a:t>1-Our main topic included image processing which supposed a more advance project with topics that we still haven’t seen on college, so we decided to choose a project that let us put in practice some of the concepts we’ve seen so far.</a:t>
            </a:r>
          </a:p>
          <a:p>
            <a:r>
              <a:rPr lang="en-US" dirty="0"/>
              <a:t>2-Considering that the majority of projects in school tend to be about house pricing or health, we wanted to avoid the common projects.</a:t>
            </a:r>
          </a:p>
          <a:p>
            <a:r>
              <a:rPr lang="en-US" dirty="0"/>
              <a:t>3-It could be very interesting to create our own model and use it to predict the prices trends for cryptos with an up to date dataset.</a:t>
            </a:r>
            <a:endParaRPr lang="de-DE" dirty="0"/>
          </a:p>
        </p:txBody>
      </p:sp>
    </p:spTree>
    <p:extLst>
      <p:ext uri="{BB962C8B-B14F-4D97-AF65-F5344CB8AC3E}">
        <p14:creationId xmlns:p14="http://schemas.microsoft.com/office/powerpoint/2010/main" val="212456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60C3-25E2-384F-FBDF-00F5645066D5}"/>
              </a:ext>
            </a:extLst>
          </p:cNvPr>
          <p:cNvSpPr>
            <a:spLocks noGrp="1"/>
          </p:cNvSpPr>
          <p:nvPr>
            <p:ph type="title"/>
          </p:nvPr>
        </p:nvSpPr>
        <p:spPr/>
        <p:txBody>
          <a:bodyPr/>
          <a:lstStyle/>
          <a:p>
            <a:r>
              <a:rPr lang="en-US" dirty="0"/>
              <a:t>Scope and goals</a:t>
            </a:r>
            <a:endParaRPr lang="de-DE" dirty="0"/>
          </a:p>
        </p:txBody>
      </p:sp>
      <p:sp>
        <p:nvSpPr>
          <p:cNvPr id="3" name="Content Placeholder 2">
            <a:extLst>
              <a:ext uri="{FF2B5EF4-FFF2-40B4-BE49-F238E27FC236}">
                <a16:creationId xmlns:a16="http://schemas.microsoft.com/office/drawing/2014/main" id="{EC39F444-44BE-4711-1457-7CCE591D5E3F}"/>
              </a:ext>
            </a:extLst>
          </p:cNvPr>
          <p:cNvSpPr>
            <a:spLocks noGrp="1"/>
          </p:cNvSpPr>
          <p:nvPr>
            <p:ph idx="1"/>
          </p:nvPr>
        </p:nvSpPr>
        <p:spPr/>
        <p:txBody>
          <a:bodyPr/>
          <a:lstStyle/>
          <a:p>
            <a:r>
              <a:rPr lang="en-US" dirty="0"/>
              <a:t>In simple terms based on the historical data of the crypto currency prices we want to predict the trend of prices for the future values of the price.</a:t>
            </a:r>
          </a:p>
          <a:p>
            <a:endParaRPr lang="en-US" dirty="0"/>
          </a:p>
          <a:p>
            <a:r>
              <a:rPr lang="en-US" dirty="0"/>
              <a:t>In order to do this we need a model to train and a dataset to train that model.</a:t>
            </a:r>
            <a:endParaRPr lang="de-DE" dirty="0"/>
          </a:p>
        </p:txBody>
      </p:sp>
    </p:spTree>
    <p:extLst>
      <p:ext uri="{BB962C8B-B14F-4D97-AF65-F5344CB8AC3E}">
        <p14:creationId xmlns:p14="http://schemas.microsoft.com/office/powerpoint/2010/main" val="409188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B6B2-6BE0-821D-9B72-184C415F1841}"/>
              </a:ext>
            </a:extLst>
          </p:cNvPr>
          <p:cNvSpPr>
            <a:spLocks noGrp="1"/>
          </p:cNvSpPr>
          <p:nvPr>
            <p:ph type="title"/>
          </p:nvPr>
        </p:nvSpPr>
        <p:spPr/>
        <p:txBody>
          <a:bodyPr/>
          <a:lstStyle/>
          <a:p>
            <a:r>
              <a:rPr lang="en-US" dirty="0"/>
              <a:t>Gant Diagram</a:t>
            </a:r>
            <a:endParaRPr lang="de-DE" dirty="0"/>
          </a:p>
        </p:txBody>
      </p:sp>
      <p:sp>
        <p:nvSpPr>
          <p:cNvPr id="7" name="Content Placeholder 2">
            <a:extLst>
              <a:ext uri="{FF2B5EF4-FFF2-40B4-BE49-F238E27FC236}">
                <a16:creationId xmlns:a16="http://schemas.microsoft.com/office/drawing/2014/main" id="{3CC6C005-8C92-3693-F8BA-2E03519EEB6D}"/>
              </a:ext>
            </a:extLst>
          </p:cNvPr>
          <p:cNvSpPr>
            <a:spLocks noGrp="1"/>
          </p:cNvSpPr>
          <p:nvPr>
            <p:ph idx="1"/>
          </p:nvPr>
        </p:nvSpPr>
        <p:spPr/>
        <p:txBody>
          <a:bodyPr/>
          <a:lstStyle/>
          <a:p>
            <a:r>
              <a:rPr lang="en-US" dirty="0"/>
              <a:t>For the PM of this project we are using </a:t>
            </a:r>
            <a:r>
              <a:rPr lang="en-US" dirty="0" err="1"/>
              <a:t>ClikUp</a:t>
            </a:r>
            <a:r>
              <a:rPr lang="en-US" dirty="0"/>
              <a:t> to assign roles, workload, see the deliverables for each week, develop a timeline and </a:t>
            </a:r>
            <a:r>
              <a:rPr lang="en-US" dirty="0" err="1"/>
              <a:t>gant</a:t>
            </a:r>
            <a:r>
              <a:rPr lang="en-US" dirty="0"/>
              <a:t> charts.</a:t>
            </a:r>
            <a:endParaRPr lang="de-DE" dirty="0"/>
          </a:p>
        </p:txBody>
      </p:sp>
      <p:sp>
        <p:nvSpPr>
          <p:cNvPr id="4" name="AutoShape 2">
            <a:extLst>
              <a:ext uri="{FF2B5EF4-FFF2-40B4-BE49-F238E27FC236}">
                <a16:creationId xmlns:a16="http://schemas.microsoft.com/office/drawing/2014/main" id="{AFB53C00-32A4-3246-756F-AB736E098B5F}"/>
              </a:ext>
            </a:extLst>
          </p:cNvPr>
          <p:cNvSpPr>
            <a:spLocks noChangeAspect="1" noChangeArrowheads="1"/>
          </p:cNvSpPr>
          <p:nvPr/>
        </p:nvSpPr>
        <p:spPr bwMode="auto">
          <a:xfrm>
            <a:off x="2402006" y="-264994"/>
            <a:ext cx="3846394" cy="38463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Box 5">
            <a:extLst>
              <a:ext uri="{FF2B5EF4-FFF2-40B4-BE49-F238E27FC236}">
                <a16:creationId xmlns:a16="http://schemas.microsoft.com/office/drawing/2014/main" id="{69A1B6CE-308E-E117-42B3-C1662F03C068}"/>
              </a:ext>
            </a:extLst>
          </p:cNvPr>
          <p:cNvSpPr txBox="1"/>
          <p:nvPr/>
        </p:nvSpPr>
        <p:spPr>
          <a:xfrm>
            <a:off x="6296167" y="6169709"/>
            <a:ext cx="6096000" cy="646331"/>
          </a:xfrm>
          <a:prstGeom prst="rect">
            <a:avLst/>
          </a:prstGeom>
          <a:noFill/>
        </p:spPr>
        <p:txBody>
          <a:bodyPr wrap="square">
            <a:spAutoFit/>
          </a:bodyPr>
          <a:lstStyle/>
          <a:p>
            <a:r>
              <a:rPr lang="de-DE" dirty="0">
                <a:hlinkClick r:id="rId2"/>
              </a:rPr>
              <a:t>https://app.clickup.com/9017184916/v/g/8cqemmm-417</a:t>
            </a:r>
            <a:endParaRPr lang="de-DE" dirty="0"/>
          </a:p>
          <a:p>
            <a:endParaRPr lang="de-DE" dirty="0"/>
          </a:p>
        </p:txBody>
      </p:sp>
      <p:pic>
        <p:nvPicPr>
          <p:cNvPr id="9" name="Picture 8">
            <a:extLst>
              <a:ext uri="{FF2B5EF4-FFF2-40B4-BE49-F238E27FC236}">
                <a16:creationId xmlns:a16="http://schemas.microsoft.com/office/drawing/2014/main" id="{9EC62FD5-C349-4440-ECFF-59B3A98EC861}"/>
              </a:ext>
            </a:extLst>
          </p:cNvPr>
          <p:cNvPicPr>
            <a:picLocks noChangeAspect="1"/>
          </p:cNvPicPr>
          <p:nvPr/>
        </p:nvPicPr>
        <p:blipFill>
          <a:blip r:embed="rId3"/>
          <a:stretch>
            <a:fillRect/>
          </a:stretch>
        </p:blipFill>
        <p:spPr>
          <a:xfrm>
            <a:off x="570931" y="3087152"/>
            <a:ext cx="10031104" cy="2297804"/>
          </a:xfrm>
          <a:prstGeom prst="rect">
            <a:avLst/>
          </a:prstGeom>
        </p:spPr>
      </p:pic>
    </p:spTree>
    <p:extLst>
      <p:ext uri="{BB962C8B-B14F-4D97-AF65-F5344CB8AC3E}">
        <p14:creationId xmlns:p14="http://schemas.microsoft.com/office/powerpoint/2010/main" val="331288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A648-85CD-0CF4-D2EE-A23BD26A776B}"/>
              </a:ext>
            </a:extLst>
          </p:cNvPr>
          <p:cNvSpPr>
            <a:spLocks noGrp="1"/>
          </p:cNvSpPr>
          <p:nvPr>
            <p:ph type="title"/>
          </p:nvPr>
        </p:nvSpPr>
        <p:spPr/>
        <p:txBody>
          <a:bodyPr/>
          <a:lstStyle/>
          <a:p>
            <a:r>
              <a:rPr lang="en-US" dirty="0"/>
              <a:t>Where we are today</a:t>
            </a:r>
            <a:endParaRPr lang="de-DE" dirty="0"/>
          </a:p>
        </p:txBody>
      </p:sp>
      <p:sp>
        <p:nvSpPr>
          <p:cNvPr id="3" name="Content Placeholder 2">
            <a:extLst>
              <a:ext uri="{FF2B5EF4-FFF2-40B4-BE49-F238E27FC236}">
                <a16:creationId xmlns:a16="http://schemas.microsoft.com/office/drawing/2014/main" id="{A069CB20-D92D-7DA0-4335-ED9246A803FF}"/>
              </a:ext>
            </a:extLst>
          </p:cNvPr>
          <p:cNvSpPr>
            <a:spLocks noGrp="1"/>
          </p:cNvSpPr>
          <p:nvPr>
            <p:ph idx="1"/>
          </p:nvPr>
        </p:nvSpPr>
        <p:spPr>
          <a:xfrm>
            <a:off x="645489" y="1573735"/>
            <a:ext cx="8596668" cy="3880773"/>
          </a:xfrm>
        </p:spPr>
        <p:txBody>
          <a:bodyPr/>
          <a:lstStyle/>
          <a:p>
            <a:r>
              <a:rPr lang="en-US" dirty="0"/>
              <a:t>As seen from our </a:t>
            </a:r>
            <a:r>
              <a:rPr lang="en-US" dirty="0" err="1"/>
              <a:t>gant</a:t>
            </a:r>
            <a:r>
              <a:rPr lang="en-US" dirty="0"/>
              <a:t> diagram, on week 4 we continue with the data </a:t>
            </a:r>
            <a:r>
              <a:rPr lang="en-US" dirty="0" err="1"/>
              <a:t>explration</a:t>
            </a:r>
            <a:r>
              <a:rPr lang="en-US" dirty="0"/>
              <a:t>, we searched for outliers and anomalies as well, we identified missing data.</a:t>
            </a:r>
            <a:endParaRPr lang="de-DE" dirty="0"/>
          </a:p>
        </p:txBody>
      </p:sp>
      <p:pic>
        <p:nvPicPr>
          <p:cNvPr id="5" name="Picture 4">
            <a:extLst>
              <a:ext uri="{FF2B5EF4-FFF2-40B4-BE49-F238E27FC236}">
                <a16:creationId xmlns:a16="http://schemas.microsoft.com/office/drawing/2014/main" id="{C5D67C6E-DE88-22D7-A1A4-ECD6BC8A87E4}"/>
              </a:ext>
            </a:extLst>
          </p:cNvPr>
          <p:cNvPicPr>
            <a:picLocks noChangeAspect="1"/>
          </p:cNvPicPr>
          <p:nvPr/>
        </p:nvPicPr>
        <p:blipFill>
          <a:blip r:embed="rId2"/>
          <a:stretch>
            <a:fillRect/>
          </a:stretch>
        </p:blipFill>
        <p:spPr>
          <a:xfrm>
            <a:off x="201304" y="2682549"/>
            <a:ext cx="10272714" cy="3565851"/>
          </a:xfrm>
          <a:prstGeom prst="rect">
            <a:avLst/>
          </a:prstGeom>
        </p:spPr>
      </p:pic>
    </p:spTree>
    <p:extLst>
      <p:ext uri="{BB962C8B-B14F-4D97-AF65-F5344CB8AC3E}">
        <p14:creationId xmlns:p14="http://schemas.microsoft.com/office/powerpoint/2010/main" val="325479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690-31BD-0EA0-42FA-36C3A67AC969}"/>
              </a:ext>
            </a:extLst>
          </p:cNvPr>
          <p:cNvSpPr>
            <a:spLocks noGrp="1"/>
          </p:cNvSpPr>
          <p:nvPr>
            <p:ph type="title"/>
          </p:nvPr>
        </p:nvSpPr>
        <p:spPr/>
        <p:txBody>
          <a:bodyPr/>
          <a:lstStyle/>
          <a:p>
            <a:r>
              <a:rPr lang="en-US" dirty="0"/>
              <a:t>Findings</a:t>
            </a:r>
            <a:endParaRPr lang="de-DE" dirty="0"/>
          </a:p>
        </p:txBody>
      </p:sp>
      <p:sp>
        <p:nvSpPr>
          <p:cNvPr id="3" name="Content Placeholder 2">
            <a:extLst>
              <a:ext uri="{FF2B5EF4-FFF2-40B4-BE49-F238E27FC236}">
                <a16:creationId xmlns:a16="http://schemas.microsoft.com/office/drawing/2014/main" id="{4E0994E5-D7A5-321E-6EE0-E538A929FA37}"/>
              </a:ext>
            </a:extLst>
          </p:cNvPr>
          <p:cNvSpPr>
            <a:spLocks noGrp="1"/>
          </p:cNvSpPr>
          <p:nvPr>
            <p:ph idx="1"/>
          </p:nvPr>
        </p:nvSpPr>
        <p:spPr/>
        <p:txBody>
          <a:bodyPr/>
          <a:lstStyle/>
          <a:p>
            <a:r>
              <a:rPr lang="en-US" dirty="0">
                <a:solidFill>
                  <a:srgbClr val="FF0000"/>
                </a:solidFill>
              </a:rPr>
              <a:t>Please add a histogram chart for 2 cryptos showing the change in time of the closing price so x should be the date and Y should be the closing price. Here we should have then 2 histograms, one for bitcoin for example and other for XRP.</a:t>
            </a:r>
          </a:p>
          <a:p>
            <a:endParaRPr lang="en-US" dirty="0">
              <a:solidFill>
                <a:srgbClr val="FF0000"/>
              </a:solidFill>
            </a:endParaRPr>
          </a:p>
          <a:p>
            <a:r>
              <a:rPr lang="en-US" dirty="0">
                <a:solidFill>
                  <a:srgbClr val="FF0000"/>
                </a:solidFill>
              </a:rPr>
              <a:t>Mention if there’s any null value on the data, value of cero, missing data, mention that we have more or less information depending on the crypto, this should be very similar to the </a:t>
            </a:r>
            <a:r>
              <a:rPr lang="en-US" dirty="0" err="1">
                <a:solidFill>
                  <a:srgbClr val="FF0000"/>
                </a:solidFill>
              </a:rPr>
              <a:t>finidings</a:t>
            </a:r>
            <a:r>
              <a:rPr lang="en-US" dirty="0">
                <a:solidFill>
                  <a:srgbClr val="FF0000"/>
                </a:solidFill>
              </a:rPr>
              <a:t> of last week.</a:t>
            </a:r>
            <a:endParaRPr lang="de-DE" dirty="0">
              <a:solidFill>
                <a:srgbClr val="FF0000"/>
              </a:solidFill>
            </a:endParaRPr>
          </a:p>
        </p:txBody>
      </p:sp>
    </p:spTree>
    <p:extLst>
      <p:ext uri="{BB962C8B-B14F-4D97-AF65-F5344CB8AC3E}">
        <p14:creationId xmlns:p14="http://schemas.microsoft.com/office/powerpoint/2010/main" val="13992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71D3-F649-3F16-769E-5D2E918E0C8C}"/>
              </a:ext>
            </a:extLst>
          </p:cNvPr>
          <p:cNvSpPr>
            <a:spLocks noGrp="1"/>
          </p:cNvSpPr>
          <p:nvPr>
            <p:ph type="title"/>
          </p:nvPr>
        </p:nvSpPr>
        <p:spPr/>
        <p:txBody>
          <a:bodyPr/>
          <a:lstStyle/>
          <a:p>
            <a:r>
              <a:rPr lang="en-US" dirty="0"/>
              <a:t>What is training in  ML</a:t>
            </a:r>
            <a:endParaRPr lang="de-DE" dirty="0"/>
          </a:p>
        </p:txBody>
      </p:sp>
      <p:sp>
        <p:nvSpPr>
          <p:cNvPr id="3" name="Content Placeholder 2">
            <a:extLst>
              <a:ext uri="{FF2B5EF4-FFF2-40B4-BE49-F238E27FC236}">
                <a16:creationId xmlns:a16="http://schemas.microsoft.com/office/drawing/2014/main" id="{B331F3FA-370A-DE0C-20EF-FC203F77420A}"/>
              </a:ext>
            </a:extLst>
          </p:cNvPr>
          <p:cNvSpPr>
            <a:spLocks noGrp="1"/>
          </p:cNvSpPr>
          <p:nvPr>
            <p:ph idx="1"/>
          </p:nvPr>
        </p:nvSpPr>
        <p:spPr/>
        <p:txBody>
          <a:bodyPr>
            <a:normAutofit/>
          </a:bodyPr>
          <a:lstStyle/>
          <a:p>
            <a:pPr marL="0" indent="0">
              <a:buNone/>
            </a:pPr>
            <a:r>
              <a:rPr lang="en-US" dirty="0"/>
              <a:t>First of all lets explain </a:t>
            </a:r>
            <a:r>
              <a:rPr lang="en-US" dirty="0" smtClean="0"/>
              <a:t>what is </a:t>
            </a:r>
            <a:r>
              <a:rPr lang="en-US" dirty="0"/>
              <a:t>ML and what does it mean to train a model.</a:t>
            </a:r>
          </a:p>
          <a:p>
            <a:r>
              <a:rPr lang="en-US" dirty="0" smtClean="0"/>
              <a:t>In Machine </a:t>
            </a:r>
            <a:r>
              <a:rPr lang="en-US" dirty="0" smtClean="0"/>
              <a:t>Learning(ML) </a:t>
            </a:r>
            <a:r>
              <a:rPr lang="en-US" dirty="0" smtClean="0"/>
              <a:t>the machines learn a relationship between input data and the desired output for input data based on an algorithm.</a:t>
            </a:r>
          </a:p>
          <a:p>
            <a:r>
              <a:rPr lang="en-US" dirty="0"/>
              <a:t>Machine learning </a:t>
            </a:r>
            <a:r>
              <a:rPr lang="en-US" dirty="0" smtClean="0"/>
              <a:t>uses </a:t>
            </a:r>
            <a:r>
              <a:rPr lang="en-US" dirty="0"/>
              <a:t>supervised, unsupervised and reinforcement </a:t>
            </a:r>
            <a:r>
              <a:rPr lang="en-US" dirty="0" smtClean="0"/>
              <a:t>learning techniques.  </a:t>
            </a:r>
          </a:p>
          <a:p>
            <a:r>
              <a:rPr lang="en-US" dirty="0" smtClean="0"/>
              <a:t>Supervised learning trains a model based on an algorithm using existing data and corresponding output labels or values and then the trained model is used to make predictions on new data samples.</a:t>
            </a:r>
            <a:endParaRPr lang="en-US" dirty="0"/>
          </a:p>
          <a:p>
            <a:r>
              <a:rPr lang="en-US" dirty="0"/>
              <a:t>In our particular case given that the data that we are using is a continuous set of numbers, we need to use </a:t>
            </a:r>
            <a:r>
              <a:rPr lang="en-US" dirty="0" smtClean="0"/>
              <a:t>supervised </a:t>
            </a:r>
            <a:r>
              <a:rPr lang="en-US" dirty="0"/>
              <a:t>training to accomplish a regression. </a:t>
            </a:r>
            <a:endParaRPr lang="en-US" dirty="0" smtClean="0"/>
          </a:p>
        </p:txBody>
      </p:sp>
    </p:spTree>
    <p:extLst>
      <p:ext uri="{BB962C8B-B14F-4D97-AF65-F5344CB8AC3E}">
        <p14:creationId xmlns:p14="http://schemas.microsoft.com/office/powerpoint/2010/main" val="117692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3C1A-552B-A03D-3432-57B8280C09ED}"/>
              </a:ext>
            </a:extLst>
          </p:cNvPr>
          <p:cNvSpPr>
            <a:spLocks noGrp="1"/>
          </p:cNvSpPr>
          <p:nvPr>
            <p:ph type="title"/>
          </p:nvPr>
        </p:nvSpPr>
        <p:spPr/>
        <p:txBody>
          <a:bodyPr/>
          <a:lstStyle/>
          <a:p>
            <a:r>
              <a:rPr lang="en-US" dirty="0"/>
              <a:t>What is a </a:t>
            </a:r>
            <a:r>
              <a:rPr lang="en-US" dirty="0" err="1"/>
              <a:t>regresion</a:t>
            </a:r>
            <a:endParaRPr lang="de-DE" dirty="0"/>
          </a:p>
        </p:txBody>
      </p:sp>
      <p:sp>
        <p:nvSpPr>
          <p:cNvPr id="3" name="Content Placeholder 2">
            <a:extLst>
              <a:ext uri="{FF2B5EF4-FFF2-40B4-BE49-F238E27FC236}">
                <a16:creationId xmlns:a16="http://schemas.microsoft.com/office/drawing/2014/main" id="{7F863158-CD9B-3553-D562-CC17B40F56CB}"/>
              </a:ext>
            </a:extLst>
          </p:cNvPr>
          <p:cNvSpPr>
            <a:spLocks noGrp="1"/>
          </p:cNvSpPr>
          <p:nvPr>
            <p:ph idx="1"/>
          </p:nvPr>
        </p:nvSpPr>
        <p:spPr/>
        <p:txBody>
          <a:bodyPr/>
          <a:lstStyle/>
          <a:p>
            <a:r>
              <a:rPr lang="en-US" dirty="0"/>
              <a:t>A regression is  </a:t>
            </a:r>
            <a:endParaRPr lang="de-DE" dirty="0"/>
          </a:p>
        </p:txBody>
      </p:sp>
    </p:spTree>
    <p:extLst>
      <p:ext uri="{BB962C8B-B14F-4D97-AF65-F5344CB8AC3E}">
        <p14:creationId xmlns:p14="http://schemas.microsoft.com/office/powerpoint/2010/main" val="9588465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52</TotalTime>
  <Words>700</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 Narrow</vt:lpstr>
      <vt:lpstr>Arial</vt:lpstr>
      <vt:lpstr>Trebuchet MS</vt:lpstr>
      <vt:lpstr>Wingdings 3</vt:lpstr>
      <vt:lpstr>Facet</vt:lpstr>
      <vt:lpstr>Crypto Price Prediction  Group D</vt:lpstr>
      <vt:lpstr>Team members</vt:lpstr>
      <vt:lpstr>Why this topic?</vt:lpstr>
      <vt:lpstr>Scope and goals</vt:lpstr>
      <vt:lpstr>Gant Diagram</vt:lpstr>
      <vt:lpstr>Where we are today</vt:lpstr>
      <vt:lpstr>Findings</vt:lpstr>
      <vt:lpstr>What is training in  ML</vt:lpstr>
      <vt:lpstr>What is a regresion</vt:lpstr>
      <vt:lpstr>The data itself</vt:lpstr>
      <vt:lpstr>The Dataset</vt:lpstr>
      <vt:lpstr>The Dataset</vt:lpstr>
      <vt:lpstr>Exploring the data</vt:lpstr>
      <vt:lpstr>Data accessing and exploration code </vt:lpstr>
      <vt:lpstr>Next Steps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Hp</cp:lastModifiedBy>
  <cp:revision>8</cp:revision>
  <dcterms:created xsi:type="dcterms:W3CDTF">2018-06-07T21:39:02Z</dcterms:created>
  <dcterms:modified xsi:type="dcterms:W3CDTF">2024-02-02T22:20:25Z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