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6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4102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9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348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61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3726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44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08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6641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45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148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14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954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3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2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15847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a:extLst>
              <a:ext uri="{FF2B5EF4-FFF2-40B4-BE49-F238E27FC236}">
                <a16:creationId xmlns:a16="http://schemas.microsoft.com/office/drawing/2014/main" id="{12661FFE-E247-8C55-661C-A5315583657E}"/>
              </a:ext>
            </a:extLst>
          </p:cNvPr>
          <p:cNvPicPr>
            <a:picLocks noChangeAspect="1"/>
          </p:cNvPicPr>
          <p:nvPr/>
        </p:nvPicPr>
        <p:blipFill rotWithShape="1">
          <a:blip r:embed="rId2"/>
          <a:srcRect l="34682" r="210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C30C9169-D263-610D-E655-7692A06B0B38}"/>
              </a:ext>
            </a:extLst>
          </p:cNvPr>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r>
              <a:rPr lang="en-US" dirty="0"/>
              <a:t/>
            </a:r>
            <a:br>
              <a:rPr lang="en-US" dirty="0"/>
            </a:br>
            <a:r>
              <a:rPr lang="en-US" dirty="0"/>
              <a:t>Group D</a:t>
            </a:r>
            <a:endParaRPr lang="de-DE" dirty="0"/>
          </a:p>
        </p:txBody>
      </p:sp>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B0A8-CFEC-6291-E3DD-19E5531239BC}"/>
              </a:ext>
            </a:extLst>
          </p:cNvPr>
          <p:cNvSpPr>
            <a:spLocks noGrp="1"/>
          </p:cNvSpPr>
          <p:nvPr>
            <p:ph type="title"/>
          </p:nvPr>
        </p:nvSpPr>
        <p:spPr/>
        <p:txBody>
          <a:bodyPr/>
          <a:lstStyle/>
          <a:p>
            <a:r>
              <a:rPr lang="en-US" dirty="0"/>
              <a:t>The data itself</a:t>
            </a:r>
            <a:endParaRPr lang="de-DE" dirty="0"/>
          </a:p>
        </p:txBody>
      </p:sp>
      <p:sp>
        <p:nvSpPr>
          <p:cNvPr id="3" name="Content Placeholder 2">
            <a:extLst>
              <a:ext uri="{FF2B5EF4-FFF2-40B4-BE49-F238E27FC236}">
                <a16:creationId xmlns:a16="http://schemas.microsoft.com/office/drawing/2014/main" id="{52110522-E394-9D44-2168-ACAC46B5AECA}"/>
              </a:ext>
            </a:extLst>
          </p:cNvPr>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p>
          <a:p>
            <a:pPr marL="0" indent="0">
              <a:buNone/>
            </a:pPr>
            <a:endParaRPr lang="en-US" dirty="0"/>
          </a:p>
          <a:p>
            <a:pPr marL="0" indent="0">
              <a:buNone/>
            </a:pPr>
            <a:r>
              <a:rPr lang="en-US" dirty="0"/>
              <a:t>Now lets see the data itself!</a:t>
            </a:r>
            <a:endParaRPr lang="de-DE" dirty="0"/>
          </a:p>
        </p:txBody>
      </p:sp>
    </p:spTree>
    <p:extLst>
      <p:ext uri="{BB962C8B-B14F-4D97-AF65-F5344CB8AC3E}">
        <p14:creationId xmlns:p14="http://schemas.microsoft.com/office/powerpoint/2010/main" val="42417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D03-87F3-3CA9-EABF-E2A66BD68AAB}"/>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300DBDE3-1DED-E493-912D-142DFD24FFD2}"/>
              </a:ext>
            </a:extLst>
          </p:cNvPr>
          <p:cNvSpPr>
            <a:spLocks noGrp="1"/>
          </p:cNvSpPr>
          <p:nvPr>
            <p:ph idx="1"/>
          </p:nvPr>
        </p:nvSpPr>
        <p:spPr/>
        <p:txBody>
          <a:bodyPr/>
          <a:lstStyle/>
          <a:p>
            <a:r>
              <a:rPr lang="en-US" dirty="0">
                <a:solidFill>
                  <a:srgbClr val="FF0000"/>
                </a:solidFill>
              </a:rPr>
              <a:t>It contains </a:t>
            </a:r>
            <a:r>
              <a:rPr lang="en-US">
                <a:solidFill>
                  <a:srgbClr val="FF0000"/>
                </a:solidFill>
              </a:rPr>
              <a:t># columns222</a:t>
            </a:r>
            <a:endParaRPr lang="en-US" dirty="0">
              <a:solidFill>
                <a:srgbClr val="FF0000"/>
              </a:solidFill>
            </a:endParaRPr>
          </a:p>
          <a:p>
            <a:r>
              <a:rPr lang="en-US" dirty="0">
                <a:solidFill>
                  <a:srgbClr val="FF0000"/>
                </a:solidFill>
              </a:rPr>
              <a:t>It contains # registers or rows</a:t>
            </a:r>
          </a:p>
          <a:p>
            <a:r>
              <a:rPr lang="en-US" dirty="0">
                <a:solidFill>
                  <a:srgbClr val="FF0000"/>
                </a:solidFill>
              </a:rPr>
              <a:t>It contains info for # different cryptos</a:t>
            </a:r>
          </a:p>
          <a:p>
            <a:r>
              <a:rPr lang="en-US" dirty="0">
                <a:solidFill>
                  <a:srgbClr val="FF0000"/>
                </a:solidFill>
              </a:rPr>
              <a:t>The start and end date for our data is </a:t>
            </a:r>
          </a:p>
          <a:p>
            <a:r>
              <a:rPr lang="en-US" dirty="0">
                <a:solidFill>
                  <a:srgbClr val="FF0000"/>
                </a:solidFill>
              </a:rPr>
              <a:t>Some potential challenges we saw during the exploration were:</a:t>
            </a:r>
          </a:p>
          <a:p>
            <a:r>
              <a:rPr lang="en-US" dirty="0">
                <a:solidFill>
                  <a:srgbClr val="FF0000"/>
                </a:solidFill>
              </a:rPr>
              <a:t>The columns that we would be using to train our model probably are:</a:t>
            </a:r>
          </a:p>
        </p:txBody>
      </p:sp>
    </p:spTree>
    <p:extLst>
      <p:ext uri="{BB962C8B-B14F-4D97-AF65-F5344CB8AC3E}">
        <p14:creationId xmlns:p14="http://schemas.microsoft.com/office/powerpoint/2010/main" val="9249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CC8C-750E-C4EF-08C6-2B22EA0792D7}"/>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2D92B151-181A-5B51-6406-BDB97E03A57D}"/>
              </a:ext>
            </a:extLst>
          </p:cNvPr>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pic>
        <p:nvPicPr>
          <p:cNvPr id="5" name="Picture 4"/>
          <p:cNvPicPr>
            <a:picLocks noChangeAspect="1"/>
          </p:cNvPicPr>
          <p:nvPr/>
        </p:nvPicPr>
        <p:blipFill>
          <a:blip r:embed="rId2"/>
          <a:stretch>
            <a:fillRect/>
          </a:stretch>
        </p:blipFill>
        <p:spPr>
          <a:xfrm>
            <a:off x="1037681" y="2703468"/>
            <a:ext cx="8341450" cy="3467999"/>
          </a:xfrm>
          <a:prstGeom prst="rect">
            <a:avLst/>
          </a:prstGeom>
        </p:spPr>
      </p:pic>
    </p:spTree>
    <p:extLst>
      <p:ext uri="{BB962C8B-B14F-4D97-AF65-F5344CB8AC3E}">
        <p14:creationId xmlns:p14="http://schemas.microsoft.com/office/powerpoint/2010/main" val="410830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E904-68C1-135F-F057-04C84D641405}"/>
              </a:ext>
            </a:extLst>
          </p:cNvPr>
          <p:cNvSpPr>
            <a:spLocks noGrp="1"/>
          </p:cNvSpPr>
          <p:nvPr>
            <p:ph type="title"/>
          </p:nvPr>
        </p:nvSpPr>
        <p:spPr/>
        <p:txBody>
          <a:bodyPr/>
          <a:lstStyle/>
          <a:p>
            <a:r>
              <a:rPr lang="en-US" dirty="0"/>
              <a:t>Exploring the data</a:t>
            </a:r>
            <a:endParaRPr lang="de-DE" dirty="0"/>
          </a:p>
        </p:txBody>
      </p:sp>
      <p:sp>
        <p:nvSpPr>
          <p:cNvPr id="3" name="Content Placeholder 2">
            <a:extLst>
              <a:ext uri="{FF2B5EF4-FFF2-40B4-BE49-F238E27FC236}">
                <a16:creationId xmlns:a16="http://schemas.microsoft.com/office/drawing/2014/main" id="{045BE9EA-4981-A0F1-EDBA-DC46CF63C3F3}"/>
              </a:ext>
            </a:extLst>
          </p:cNvPr>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extLst>
      <p:ext uri="{BB962C8B-B14F-4D97-AF65-F5344CB8AC3E}">
        <p14:creationId xmlns:p14="http://schemas.microsoft.com/office/powerpoint/2010/main" val="190471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p:txBody>
          <a:bodyPr/>
          <a:lstStyle/>
          <a:p>
            <a:r>
              <a:rPr lang="en-US" dirty="0"/>
              <a:t>Data accessing and exploration code </a:t>
            </a:r>
            <a:endParaRPr lang="de-DE" dirty="0"/>
          </a:p>
        </p:txBody>
      </p:sp>
      <p:sp>
        <p:nvSpPr>
          <p:cNvPr id="3" name="Content Placeholder 2">
            <a:extLst>
              <a:ext uri="{FF2B5EF4-FFF2-40B4-BE49-F238E27FC236}">
                <a16:creationId xmlns:a16="http://schemas.microsoft.com/office/drawing/2014/main" id="{1631655A-3702-85E0-315C-1F0866EE770C}"/>
              </a:ext>
            </a:extLst>
          </p:cNvPr>
          <p:cNvSpPr>
            <a:spLocks noGrp="1"/>
          </p:cNvSpPr>
          <p:nvPr>
            <p:ph idx="1"/>
          </p:nvPr>
        </p:nvSpPr>
        <p:spPr/>
        <p:txBody>
          <a:bodyPr/>
          <a:lstStyle/>
          <a:p>
            <a:r>
              <a:rPr lang="en-US" dirty="0">
                <a:solidFill>
                  <a:srgbClr val="FF0000"/>
                </a:solidFill>
              </a:rPr>
              <a:t>Insert the code we are currently developing:</a:t>
            </a:r>
            <a:endParaRPr lang="de-DE" dirty="0">
              <a:solidFill>
                <a:srgbClr val="FF0000"/>
              </a:solidFill>
            </a:endParaRPr>
          </a:p>
        </p:txBody>
      </p:sp>
    </p:spTree>
    <p:extLst>
      <p:ext uri="{BB962C8B-B14F-4D97-AF65-F5344CB8AC3E}">
        <p14:creationId xmlns:p14="http://schemas.microsoft.com/office/powerpoint/2010/main" val="416025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351-EA13-D2A7-84FE-D12419BDD5C7}"/>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CB1F343A-7577-8CDB-3722-21719E434FCF}"/>
              </a:ext>
            </a:extLst>
          </p:cNvPr>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a:extLst>
              <a:ext uri="{FF2B5EF4-FFF2-40B4-BE49-F238E27FC236}">
                <a16:creationId xmlns:a16="http://schemas.microsoft.com/office/drawing/2014/main" id="{144DCB69-25D3-FB2F-C0D8-7B637566DDBD}"/>
              </a:ext>
            </a:extLst>
          </p:cNvPr>
          <p:cNvPicPr>
            <a:picLocks noChangeAspect="1"/>
          </p:cNvPicPr>
          <p:nvPr/>
        </p:nvPicPr>
        <p:blipFill>
          <a:blip r:embed="rId2"/>
          <a:stretch>
            <a:fillRect/>
          </a:stretch>
        </p:blipFill>
        <p:spPr>
          <a:xfrm>
            <a:off x="923571" y="2853026"/>
            <a:ext cx="5077534" cy="1247949"/>
          </a:xfrm>
          <a:prstGeom prst="rect">
            <a:avLst/>
          </a:prstGeom>
        </p:spPr>
      </p:pic>
    </p:spTree>
    <p:extLst>
      <p:ext uri="{BB962C8B-B14F-4D97-AF65-F5344CB8AC3E}">
        <p14:creationId xmlns:p14="http://schemas.microsoft.com/office/powerpoint/2010/main" val="31024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1D9-0FAB-4A9F-048A-C0DC6916C0D6}"/>
              </a:ext>
            </a:extLst>
          </p:cNvPr>
          <p:cNvSpPr>
            <a:spLocks noGrp="1"/>
          </p:cNvSpPr>
          <p:nvPr>
            <p:ph type="title"/>
          </p:nvPr>
        </p:nvSpPr>
        <p:spPr/>
        <p:txBody>
          <a:bodyPr/>
          <a:lstStyle/>
          <a:p>
            <a:r>
              <a:rPr lang="en-US" dirty="0"/>
              <a:t>Thanks</a:t>
            </a:r>
            <a:endParaRPr lang="de-DE" dirty="0"/>
          </a:p>
        </p:txBody>
      </p:sp>
      <p:sp>
        <p:nvSpPr>
          <p:cNvPr id="3" name="Content Placeholder 2">
            <a:extLst>
              <a:ext uri="{FF2B5EF4-FFF2-40B4-BE49-F238E27FC236}">
                <a16:creationId xmlns:a16="http://schemas.microsoft.com/office/drawing/2014/main" id="{C8B33890-A4D3-94AB-4102-590E64F091E1}"/>
              </a:ext>
            </a:extLst>
          </p:cNvPr>
          <p:cNvSpPr>
            <a:spLocks noGrp="1"/>
          </p:cNvSpPr>
          <p:nvPr>
            <p:ph idx="1"/>
          </p:nvPr>
        </p:nvSpPr>
        <p:spPr/>
        <p:txBody>
          <a:bodyPr/>
          <a:lstStyle/>
          <a:p>
            <a:r>
              <a:rPr lang="en-US" dirty="0"/>
              <a:t>Questions?</a:t>
            </a:r>
            <a:endParaRPr lang="de-DE" dirty="0"/>
          </a:p>
        </p:txBody>
      </p:sp>
    </p:spTree>
    <p:extLst>
      <p:ext uri="{BB962C8B-B14F-4D97-AF65-F5344CB8AC3E}">
        <p14:creationId xmlns:p14="http://schemas.microsoft.com/office/powerpoint/2010/main" val="3045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Team members</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pPr marL="0" indent="0">
              <a:buNone/>
            </a:pPr>
            <a:endParaRPr lang="de-DE" dirty="0"/>
          </a:p>
        </p:txBody>
      </p:sp>
      <p:graphicFrame>
        <p:nvGraphicFramePr>
          <p:cNvPr id="4" name="Table 3">
            <a:extLst>
              <a:ext uri="{FF2B5EF4-FFF2-40B4-BE49-F238E27FC236}">
                <a16:creationId xmlns:a16="http://schemas.microsoft.com/office/drawing/2014/main" id="{5F3321CE-2CB4-68BC-A913-8E3149AD0940}"/>
              </a:ext>
            </a:extLst>
          </p:cNvPr>
          <p:cNvGraphicFramePr>
            <a:graphicFrameLocks noGrp="1"/>
          </p:cNvGraphicFramePr>
          <p:nvPr>
            <p:extLst>
              <p:ext uri="{D42A27DB-BD31-4B8C-83A1-F6EECF244321}">
                <p14:modId xmlns:p14="http://schemas.microsoft.com/office/powerpoint/2010/main" val="2657403321"/>
              </p:ext>
            </p:extLst>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1775805652"/>
                    </a:ext>
                  </a:extLst>
                </a:gridCol>
                <a:gridCol w="3432796">
                  <a:extLst>
                    <a:ext uri="{9D8B030D-6E8A-4147-A177-3AD203B41FA5}">
                      <a16:colId xmlns:a16="http://schemas.microsoft.com/office/drawing/2014/main" val="1405168392"/>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795349629"/>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0843770"/>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854711201"/>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25159628"/>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476180268"/>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6822427"/>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728332771"/>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82809056"/>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618295490"/>
                  </a:ext>
                </a:extLst>
              </a:tr>
            </a:tbl>
          </a:graphicData>
        </a:graphic>
      </p:graphicFrame>
    </p:spTree>
    <p:extLst>
      <p:ext uri="{BB962C8B-B14F-4D97-AF65-F5344CB8AC3E}">
        <p14:creationId xmlns:p14="http://schemas.microsoft.com/office/powerpoint/2010/main" val="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Why this topic?</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extLst>
      <p:ext uri="{BB962C8B-B14F-4D97-AF65-F5344CB8AC3E}">
        <p14:creationId xmlns:p14="http://schemas.microsoft.com/office/powerpoint/2010/main" val="2124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60C3-25E2-384F-FBDF-00F5645066D5}"/>
              </a:ext>
            </a:extLst>
          </p:cNvPr>
          <p:cNvSpPr>
            <a:spLocks noGrp="1"/>
          </p:cNvSpPr>
          <p:nvPr>
            <p:ph type="title"/>
          </p:nvPr>
        </p:nvSpPr>
        <p:spPr/>
        <p:txBody>
          <a:bodyPr/>
          <a:lstStyle/>
          <a:p>
            <a:r>
              <a:rPr lang="en-US" dirty="0"/>
              <a:t>Scope and goals</a:t>
            </a:r>
            <a:endParaRPr lang="de-DE" dirty="0"/>
          </a:p>
        </p:txBody>
      </p:sp>
      <p:sp>
        <p:nvSpPr>
          <p:cNvPr id="3" name="Content Placeholder 2">
            <a:extLst>
              <a:ext uri="{FF2B5EF4-FFF2-40B4-BE49-F238E27FC236}">
                <a16:creationId xmlns:a16="http://schemas.microsoft.com/office/drawing/2014/main" id="{EC39F444-44BE-4711-1457-7CCE591D5E3F}"/>
              </a:ext>
            </a:extLst>
          </p:cNvPr>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extLst>
      <p:ext uri="{BB962C8B-B14F-4D97-AF65-F5344CB8AC3E}">
        <p14:creationId xmlns:p14="http://schemas.microsoft.com/office/powerpoint/2010/main" val="40918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6B2-6BE0-821D-9B72-184C415F1841}"/>
              </a:ext>
            </a:extLst>
          </p:cNvPr>
          <p:cNvSpPr>
            <a:spLocks noGrp="1"/>
          </p:cNvSpPr>
          <p:nvPr>
            <p:ph type="title"/>
          </p:nvPr>
        </p:nvSpPr>
        <p:spPr/>
        <p:txBody>
          <a:bodyPr/>
          <a:lstStyle/>
          <a:p>
            <a:r>
              <a:rPr lang="en-US" dirty="0"/>
              <a:t>Gant Diagram</a:t>
            </a:r>
            <a:endParaRPr lang="de-DE" dirty="0"/>
          </a:p>
        </p:txBody>
      </p:sp>
      <p:sp>
        <p:nvSpPr>
          <p:cNvPr id="7" name="Content Placeholder 2">
            <a:extLst>
              <a:ext uri="{FF2B5EF4-FFF2-40B4-BE49-F238E27FC236}">
                <a16:creationId xmlns:a16="http://schemas.microsoft.com/office/drawing/2014/main" id="{3CC6C005-8C92-3693-F8BA-2E03519EEB6D}"/>
              </a:ext>
            </a:extLst>
          </p:cNvPr>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a:extLst>
              <a:ext uri="{FF2B5EF4-FFF2-40B4-BE49-F238E27FC236}">
                <a16:creationId xmlns:a16="http://schemas.microsoft.com/office/drawing/2014/main" id="{AFB53C00-32A4-3246-756F-AB736E098B5F}"/>
              </a:ext>
            </a:extLst>
          </p:cNvPr>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Box 5">
            <a:extLst>
              <a:ext uri="{FF2B5EF4-FFF2-40B4-BE49-F238E27FC236}">
                <a16:creationId xmlns:a16="http://schemas.microsoft.com/office/drawing/2014/main" id="{69A1B6CE-308E-E117-42B3-C1662F03C068}"/>
              </a:ext>
            </a:extLst>
          </p:cNvPr>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a:extLst>
              <a:ext uri="{FF2B5EF4-FFF2-40B4-BE49-F238E27FC236}">
                <a16:creationId xmlns:a16="http://schemas.microsoft.com/office/drawing/2014/main" id="{9EC62FD5-C349-4440-ECFF-59B3A98EC861}"/>
              </a:ext>
            </a:extLst>
          </p:cNvPr>
          <p:cNvPicPr>
            <a:picLocks noChangeAspect="1"/>
          </p:cNvPicPr>
          <p:nvPr/>
        </p:nvPicPr>
        <p:blipFill>
          <a:blip r:embed="rId3"/>
          <a:stretch>
            <a:fillRect/>
          </a:stretch>
        </p:blipFill>
        <p:spPr>
          <a:xfrm>
            <a:off x="570931" y="3087152"/>
            <a:ext cx="10031104" cy="2297804"/>
          </a:xfrm>
          <a:prstGeom prst="rect">
            <a:avLst/>
          </a:prstGeom>
        </p:spPr>
      </p:pic>
    </p:spTree>
    <p:extLst>
      <p:ext uri="{BB962C8B-B14F-4D97-AF65-F5344CB8AC3E}">
        <p14:creationId xmlns:p14="http://schemas.microsoft.com/office/powerpoint/2010/main" val="3312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A648-85CD-0CF4-D2EE-A23BD26A776B}"/>
              </a:ext>
            </a:extLst>
          </p:cNvPr>
          <p:cNvSpPr>
            <a:spLocks noGrp="1"/>
          </p:cNvSpPr>
          <p:nvPr>
            <p:ph type="title"/>
          </p:nvPr>
        </p:nvSpPr>
        <p:spPr/>
        <p:txBody>
          <a:bodyPr/>
          <a:lstStyle/>
          <a:p>
            <a:r>
              <a:rPr lang="en-US" dirty="0"/>
              <a:t>Where we are today</a:t>
            </a:r>
            <a:endParaRPr lang="de-DE" dirty="0"/>
          </a:p>
        </p:txBody>
      </p:sp>
      <p:sp>
        <p:nvSpPr>
          <p:cNvPr id="3" name="Content Placeholder 2">
            <a:extLst>
              <a:ext uri="{FF2B5EF4-FFF2-40B4-BE49-F238E27FC236}">
                <a16:creationId xmlns:a16="http://schemas.microsoft.com/office/drawing/2014/main" id="{A069CB20-D92D-7DA0-4335-ED9246A803FF}"/>
              </a:ext>
            </a:extLst>
          </p:cNvPr>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a:extLst>
              <a:ext uri="{FF2B5EF4-FFF2-40B4-BE49-F238E27FC236}">
                <a16:creationId xmlns:a16="http://schemas.microsoft.com/office/drawing/2014/main" id="{C5D67C6E-DE88-22D7-A1A4-ECD6BC8A87E4}"/>
              </a:ext>
            </a:extLst>
          </p:cNvPr>
          <p:cNvPicPr>
            <a:picLocks noChangeAspect="1"/>
          </p:cNvPicPr>
          <p:nvPr/>
        </p:nvPicPr>
        <p:blipFill>
          <a:blip r:embed="rId2"/>
          <a:stretch>
            <a:fillRect/>
          </a:stretch>
        </p:blipFill>
        <p:spPr>
          <a:xfrm>
            <a:off x="201304" y="2682549"/>
            <a:ext cx="10272714" cy="3565851"/>
          </a:xfrm>
          <a:prstGeom prst="rect">
            <a:avLst/>
          </a:prstGeom>
        </p:spPr>
      </p:pic>
    </p:spTree>
    <p:extLst>
      <p:ext uri="{BB962C8B-B14F-4D97-AF65-F5344CB8AC3E}">
        <p14:creationId xmlns:p14="http://schemas.microsoft.com/office/powerpoint/2010/main" val="32547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690-31BD-0EA0-42FA-36C3A67AC969}"/>
              </a:ext>
            </a:extLst>
          </p:cNvPr>
          <p:cNvSpPr>
            <a:spLocks noGrp="1"/>
          </p:cNvSpPr>
          <p:nvPr>
            <p:ph type="title"/>
          </p:nvPr>
        </p:nvSpPr>
        <p:spPr/>
        <p:txBody>
          <a:bodyPr/>
          <a:lstStyle/>
          <a:p>
            <a:r>
              <a:rPr lang="en-US" dirty="0"/>
              <a:t>Findings</a:t>
            </a:r>
            <a:endParaRPr lang="de-DE" dirty="0"/>
          </a:p>
        </p:txBody>
      </p:sp>
      <p:sp>
        <p:nvSpPr>
          <p:cNvPr id="3" name="Content Placeholder 2">
            <a:extLst>
              <a:ext uri="{FF2B5EF4-FFF2-40B4-BE49-F238E27FC236}">
                <a16:creationId xmlns:a16="http://schemas.microsoft.com/office/drawing/2014/main" id="{4E0994E5-D7A5-321E-6EE0-E538A929FA37}"/>
              </a:ext>
            </a:extLst>
          </p:cNvPr>
          <p:cNvSpPr>
            <a:spLocks noGrp="1"/>
          </p:cNvSpPr>
          <p:nvPr>
            <p:ph idx="1"/>
          </p:nvPr>
        </p:nvSpPr>
        <p:spPr/>
        <p:txBody>
          <a:bodyPr/>
          <a:lstStyle/>
          <a:p>
            <a:r>
              <a:rPr lang="en-US" dirty="0">
                <a:solidFill>
                  <a:srgbClr val="FF0000"/>
                </a:solidFill>
              </a:rPr>
              <a:t>Please add a histogram chart for 2 cryptos showing the change in time of the closing price so x should be the date and Y should be the closing price. Here we should have then 2 histograms, one for bitcoin for example and other for XRP.</a:t>
            </a:r>
          </a:p>
          <a:p>
            <a:endParaRPr lang="en-US" dirty="0">
              <a:solidFill>
                <a:srgbClr val="FF0000"/>
              </a:solidFill>
            </a:endParaRPr>
          </a:p>
          <a:p>
            <a:r>
              <a:rPr lang="en-US" dirty="0">
                <a:solidFill>
                  <a:srgbClr val="FF0000"/>
                </a:solidFill>
              </a:rPr>
              <a:t>Mention if there’s any null value on the data, value of cero, missing data, mention that we have more or less information depending on the crypto, this should be very similar to the </a:t>
            </a:r>
            <a:r>
              <a:rPr lang="en-US" dirty="0" err="1">
                <a:solidFill>
                  <a:srgbClr val="FF0000"/>
                </a:solidFill>
              </a:rPr>
              <a:t>finidings</a:t>
            </a:r>
            <a:r>
              <a:rPr lang="en-US" dirty="0">
                <a:solidFill>
                  <a:srgbClr val="FF0000"/>
                </a:solidFill>
              </a:rPr>
              <a:t> of last week.</a:t>
            </a:r>
            <a:endParaRPr lang="de-DE" dirty="0">
              <a:solidFill>
                <a:srgbClr val="FF0000"/>
              </a:solidFill>
            </a:endParaRPr>
          </a:p>
        </p:txBody>
      </p:sp>
    </p:spTree>
    <p:extLst>
      <p:ext uri="{BB962C8B-B14F-4D97-AF65-F5344CB8AC3E}">
        <p14:creationId xmlns:p14="http://schemas.microsoft.com/office/powerpoint/2010/main" val="13992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D3-F649-3F16-769E-5D2E918E0C8C}"/>
              </a:ext>
            </a:extLst>
          </p:cNvPr>
          <p:cNvSpPr>
            <a:spLocks noGrp="1"/>
          </p:cNvSpPr>
          <p:nvPr>
            <p:ph type="title"/>
          </p:nvPr>
        </p:nvSpPr>
        <p:spPr/>
        <p:txBody>
          <a:bodyPr/>
          <a:lstStyle/>
          <a:p>
            <a:r>
              <a:rPr lang="en-US" dirty="0"/>
              <a:t>What is training in  ML</a:t>
            </a:r>
            <a:endParaRPr lang="de-DE" dirty="0"/>
          </a:p>
        </p:txBody>
      </p:sp>
      <p:sp>
        <p:nvSpPr>
          <p:cNvPr id="3" name="Content Placeholder 2">
            <a:extLst>
              <a:ext uri="{FF2B5EF4-FFF2-40B4-BE49-F238E27FC236}">
                <a16:creationId xmlns:a16="http://schemas.microsoft.com/office/drawing/2014/main" id="{B331F3FA-370A-DE0C-20EF-FC203F77420A}"/>
              </a:ext>
            </a:extLst>
          </p:cNvPr>
          <p:cNvSpPr>
            <a:spLocks noGrp="1"/>
          </p:cNvSpPr>
          <p:nvPr>
            <p:ph idx="1"/>
          </p:nvPr>
        </p:nvSpPr>
        <p:spPr/>
        <p:txBody>
          <a:bodyPr>
            <a:normAutofit/>
          </a:bodyPr>
          <a:lstStyle/>
          <a:p>
            <a:r>
              <a:rPr lang="en-US" dirty="0"/>
              <a:t>First of all lets explain </a:t>
            </a:r>
            <a:r>
              <a:rPr lang="en-US" dirty="0" smtClean="0"/>
              <a:t>what is </a:t>
            </a:r>
            <a:r>
              <a:rPr lang="en-US" dirty="0"/>
              <a:t>ML and what does it mean to train a model.</a:t>
            </a:r>
          </a:p>
          <a:p>
            <a:r>
              <a:rPr lang="en-US" dirty="0" smtClean="0"/>
              <a:t>In </a:t>
            </a:r>
            <a:r>
              <a:rPr lang="en-US" dirty="0" smtClean="0"/>
              <a:t>Machine </a:t>
            </a:r>
            <a:r>
              <a:rPr lang="en-US" dirty="0"/>
              <a:t>L</a:t>
            </a:r>
            <a:r>
              <a:rPr lang="en-US" dirty="0" smtClean="0"/>
              <a:t>earning </a:t>
            </a:r>
            <a:r>
              <a:rPr lang="en-US" dirty="0" smtClean="0"/>
              <a:t>the machines learn a relationship between input data and the desired output for input data based on an algorithm.</a:t>
            </a:r>
          </a:p>
          <a:p>
            <a:r>
              <a:rPr lang="en-US" dirty="0"/>
              <a:t>Machine learning </a:t>
            </a:r>
            <a:r>
              <a:rPr lang="en-US" dirty="0" smtClean="0"/>
              <a:t>uses </a:t>
            </a:r>
            <a:r>
              <a:rPr lang="en-US" dirty="0"/>
              <a:t>supervised, unsupervised and reinforcement </a:t>
            </a:r>
            <a:r>
              <a:rPr lang="en-US" dirty="0" smtClean="0"/>
              <a:t>learning techniques.  </a:t>
            </a:r>
          </a:p>
          <a:p>
            <a:r>
              <a:rPr lang="en-US" dirty="0" smtClean="0"/>
              <a:t>Supervised learning trains a model based on an algorithm using existing data and corresponding output labels or values and then the trained model is used to make predictions on new data samples.</a:t>
            </a:r>
            <a:endParaRPr lang="en-US" dirty="0"/>
          </a:p>
          <a:p>
            <a:r>
              <a:rPr lang="en-US" dirty="0"/>
              <a:t>In our particular case given that the data that we are using is a continuous set of numbers, we need to use </a:t>
            </a:r>
            <a:r>
              <a:rPr lang="en-US" dirty="0" smtClean="0"/>
              <a:t>supervised </a:t>
            </a:r>
            <a:r>
              <a:rPr lang="en-US" dirty="0"/>
              <a:t>training to accomplish a regression. </a:t>
            </a:r>
            <a:endParaRPr lang="en-US" dirty="0" smtClean="0"/>
          </a:p>
        </p:txBody>
      </p:sp>
    </p:spTree>
    <p:extLst>
      <p:ext uri="{BB962C8B-B14F-4D97-AF65-F5344CB8AC3E}">
        <p14:creationId xmlns:p14="http://schemas.microsoft.com/office/powerpoint/2010/main" val="11769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C1A-552B-A03D-3432-57B8280C09ED}"/>
              </a:ext>
            </a:extLst>
          </p:cNvPr>
          <p:cNvSpPr>
            <a:spLocks noGrp="1"/>
          </p:cNvSpPr>
          <p:nvPr>
            <p:ph type="title"/>
          </p:nvPr>
        </p:nvSpPr>
        <p:spPr/>
        <p:txBody>
          <a:bodyPr/>
          <a:lstStyle/>
          <a:p>
            <a:r>
              <a:rPr lang="en-US" dirty="0"/>
              <a:t>What is a </a:t>
            </a:r>
            <a:r>
              <a:rPr lang="en-US" dirty="0" err="1"/>
              <a:t>regresion</a:t>
            </a:r>
            <a:endParaRPr lang="de-DE" dirty="0"/>
          </a:p>
        </p:txBody>
      </p:sp>
      <p:sp>
        <p:nvSpPr>
          <p:cNvPr id="3" name="Content Placeholder 2">
            <a:extLst>
              <a:ext uri="{FF2B5EF4-FFF2-40B4-BE49-F238E27FC236}">
                <a16:creationId xmlns:a16="http://schemas.microsoft.com/office/drawing/2014/main" id="{7F863158-CD9B-3553-D562-CC17B40F56CB}"/>
              </a:ext>
            </a:extLst>
          </p:cNvPr>
          <p:cNvSpPr>
            <a:spLocks noGrp="1"/>
          </p:cNvSpPr>
          <p:nvPr>
            <p:ph idx="1"/>
          </p:nvPr>
        </p:nvSpPr>
        <p:spPr/>
        <p:txBody>
          <a:bodyPr/>
          <a:lstStyle/>
          <a:p>
            <a:r>
              <a:rPr lang="en-US" dirty="0"/>
              <a:t>A regression is  </a:t>
            </a:r>
            <a:endParaRPr lang="de-DE" dirty="0"/>
          </a:p>
        </p:txBody>
      </p:sp>
    </p:spTree>
    <p:extLst>
      <p:ext uri="{BB962C8B-B14F-4D97-AF65-F5344CB8AC3E}">
        <p14:creationId xmlns:p14="http://schemas.microsoft.com/office/powerpoint/2010/main" val="958846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52</TotalTime>
  <Words>699</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regresion</vt:lpstr>
      <vt:lpstr>The data itself</vt:lpstr>
      <vt:lpstr>The Dataset</vt:lpstr>
      <vt:lpstr>The Dataset</vt:lpstr>
      <vt:lpstr>Exploring the data</vt:lpstr>
      <vt:lpstr>Data accessing and exploration code </vt:lpstr>
      <vt:lpstr>Next Steps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Hp</cp:lastModifiedBy>
  <cp:revision>7</cp:revision>
  <dcterms:created xsi:type="dcterms:W3CDTF">2018-06-07T21:39:02Z</dcterms:created>
  <dcterms:modified xsi:type="dcterms:W3CDTF">2024-02-02T22:04:39Z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