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01.png"/><Relationship Id="rId6" Type="http://schemas.openxmlformats.org/officeDocument/2006/relationships/image" Target="../media/image00.png"/><Relationship Id="rId5" Type="http://schemas.openxmlformats.org/officeDocument/2006/relationships/image" Target="../media/image02.png"/><Relationship Id="rId7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6.png"/><Relationship Id="rId3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Relationship Id="rId6" Type="http://schemas.openxmlformats.org/officeDocument/2006/relationships/image" Target="../media/image05.jpg"/><Relationship Id="rId5" Type="http://schemas.openxmlformats.org/officeDocument/2006/relationships/hyperlink" Target="http://youtube.com/v/-v6xjDNiVlg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8.png"/><Relationship Id="rId3" Type="http://schemas.openxmlformats.org/officeDocument/2006/relationships/image" Target="../media/image01.png"/><Relationship Id="rId5" Type="http://schemas.openxmlformats.org/officeDocument/2006/relationships/image" Target="../media/image07.pn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1.png"/><Relationship Id="rId6" Type="http://schemas.openxmlformats.org/officeDocument/2006/relationships/image" Target="../media/image09.jpg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7.png"/><Relationship Id="rId3" Type="http://schemas.openxmlformats.org/officeDocument/2006/relationships/image" Target="../media/image0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25" y="5591625"/>
            <a:ext cx="9144000" cy="1266300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019" y="5609461"/>
            <a:ext cx="912923" cy="124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187" y="0"/>
            <a:ext cx="5591625" cy="55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50" y="5591612"/>
            <a:ext cx="4762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300000">
            <a:off x="1641724" y="468799"/>
            <a:ext cx="1266300" cy="1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8800" y="2471975"/>
            <a:ext cx="1742674" cy="174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99999">
            <a:off x="3185700" y="4424900"/>
            <a:ext cx="644325" cy="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3225" y="1721575"/>
            <a:ext cx="44372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To get any work done we need to create a “</a:t>
            </a:r>
            <a:r>
              <a:rPr lang="en-GB" sz="30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 “Scene” is a fundamental concept within EngineJS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Scene’s represent the world in which the game takes place (like a theatre stage on which the game unfolds)</a:t>
            </a:r>
          </a:p>
        </p:txBody>
      </p:sp>
      <p:sp>
        <p:nvSpPr>
          <p:cNvPr id="106" name="Shape 106"/>
          <p:cNvSpPr/>
          <p:nvPr/>
        </p:nvSpPr>
        <p:spPr>
          <a:xfrm>
            <a:off x="4880775" y="1841575"/>
            <a:ext cx="3907800" cy="4459500"/>
          </a:xfrm>
          <a:prstGeom prst="roundRect">
            <a:avLst>
              <a:gd fmla="val 5239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GB" u="sng"/>
              <a:t>Scene</a:t>
            </a:r>
          </a:p>
        </p:txBody>
      </p:sp>
      <p:sp>
        <p:nvSpPr>
          <p:cNvPr id="107" name="Shape 107"/>
          <p:cNvSpPr/>
          <p:nvPr/>
        </p:nvSpPr>
        <p:spPr>
          <a:xfrm>
            <a:off x="5441275" y="2459850"/>
            <a:ext cx="568200" cy="552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064000" y="4211325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057100" y="3110450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7318475" y="4796350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To create the scene we must carry out two steps:</a:t>
            </a:r>
          </a:p>
          <a:p>
            <a:pPr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Create a new variable to “hold” the scene</a:t>
            </a:r>
          </a:p>
          <a:p>
            <a:pPr indent="-41910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lphaLcPeriod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Variables are names which we use to identify bits of data or information within our program</a:t>
            </a:r>
          </a:p>
          <a:p>
            <a:pPr indent="-419100" lvl="1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lphaLcPeriod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Variables are declared using the “</a:t>
            </a:r>
            <a:r>
              <a:rPr lang="en-GB" sz="30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var</a:t>
            </a: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keyword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Create the scene with the “</a:t>
            </a:r>
            <a:r>
              <a:rPr lang="en-GB" sz="40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new</a:t>
            </a: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keyword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Games run an update loop which runs a series of operations continuously for each frame of the game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 “</a:t>
            </a:r>
            <a:r>
              <a:rPr lang="en-GB" sz="36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is required to contain our game world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Learned that variables are used to store information (numbers, text, colours, scene’s etc)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Variables are created with the “</a:t>
            </a:r>
            <a:r>
              <a:rPr lang="en-GB" sz="36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var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keyword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Adding The Ship ]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78375" y="1806725"/>
            <a:ext cx="4349099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Just as we created a “</a:t>
            </a:r>
            <a:r>
              <a:rPr lang="en-GB" sz="30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”, we need to do the same for an “</a:t>
            </a:r>
            <a:r>
              <a:rPr lang="en-GB" sz="30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An “</a:t>
            </a:r>
            <a:r>
              <a:rPr lang="en-GB" sz="30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represents any game object that can be part of the scene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Entities must be added to the scene in order to become part of the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441275" y="2459850"/>
            <a:ext cx="568200" cy="5526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064000" y="4211325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057100" y="3110450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318475" y="4796350"/>
            <a:ext cx="568200" cy="4904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880775" y="1841575"/>
            <a:ext cx="3907800" cy="4459500"/>
          </a:xfrm>
          <a:prstGeom prst="roundRect">
            <a:avLst>
              <a:gd fmla="val 5239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u="sng"/>
              <a:t>Scene</a:t>
            </a:r>
          </a:p>
        </p:txBody>
      </p:sp>
      <p:sp>
        <p:nvSpPr>
          <p:cNvPr id="140" name="Shape 140"/>
          <p:cNvSpPr/>
          <p:nvPr/>
        </p:nvSpPr>
        <p:spPr>
          <a:xfrm>
            <a:off x="5441275" y="2459850"/>
            <a:ext cx="568200" cy="552600"/>
          </a:xfrm>
          <a:prstGeom prst="smileyFace">
            <a:avLst>
              <a:gd fmla="val 4653" name="adj"/>
            </a:avLst>
          </a:prstGeom>
          <a:solidFill>
            <a:srgbClr val="00BDB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064000" y="4211325"/>
            <a:ext cx="568200" cy="490499"/>
          </a:xfrm>
          <a:prstGeom prst="cube">
            <a:avLst>
              <a:gd fmla="val 25000" name="adj"/>
            </a:avLst>
          </a:prstGeom>
          <a:solidFill>
            <a:srgbClr val="00BDB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057100" y="3110450"/>
            <a:ext cx="568200" cy="490499"/>
          </a:xfrm>
          <a:prstGeom prst="cube">
            <a:avLst>
              <a:gd fmla="val 25000" name="adj"/>
            </a:avLst>
          </a:prstGeom>
          <a:solidFill>
            <a:srgbClr val="00BDB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318475" y="4796350"/>
            <a:ext cx="568200" cy="490499"/>
          </a:xfrm>
          <a:prstGeom prst="cube">
            <a:avLst>
              <a:gd fmla="val 25000" name="adj"/>
            </a:avLst>
          </a:prstGeom>
          <a:solidFill>
            <a:srgbClr val="00BDB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5363600" y="3033200"/>
            <a:ext cx="700500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/>
              <a:t>Entity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958600" y="3600950"/>
            <a:ext cx="700500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Entity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931700" y="4701825"/>
            <a:ext cx="700500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Entity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186175" y="5286850"/>
            <a:ext cx="700500" cy="4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Entity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Adding The Ship ]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7783"/>
          <a:stretch/>
        </p:blipFill>
        <p:spPr>
          <a:xfrm>
            <a:off x="1061275" y="2179625"/>
            <a:ext cx="7021449" cy="3962399"/>
          </a:xfrm>
          <a:prstGeom prst="rect">
            <a:avLst/>
          </a:prstGeom>
          <a:noFill/>
          <a:ln cap="flat" cmpd="sng" w="28575">
            <a:solidFill>
              <a:srgbClr val="00BDBD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59" name="Shape 159"/>
          <p:cNvCxnSpPr/>
          <p:nvPr/>
        </p:nvCxnSpPr>
        <p:spPr>
          <a:xfrm>
            <a:off x="3045312" y="6065825"/>
            <a:ext cx="2537699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Adding The Ship ]</a:t>
            </a:r>
          </a:p>
        </p:txBody>
      </p:sp>
      <p:cxnSp>
        <p:nvCxnSpPr>
          <p:cNvPr id="161" name="Shape 161"/>
          <p:cNvCxnSpPr/>
          <p:nvPr/>
        </p:nvCxnSpPr>
        <p:spPr>
          <a:xfrm rot="10800000">
            <a:off x="3143222" y="2864674"/>
            <a:ext cx="0" cy="326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1992800" y="5781653"/>
            <a:ext cx="1323300" cy="4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</a:rPr>
              <a:t>origin [0, 0]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970925" y="5651525"/>
            <a:ext cx="1323300" cy="4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</a:rPr>
              <a:t>x-axis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166575" y="2573425"/>
            <a:ext cx="1323300" cy="4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0000"/>
                </a:solidFill>
              </a:rPr>
              <a:t>y-axis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Adding The Ship ]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Every game object (ships, asteroids, trees, bullets etc) is represented by an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 “</a:t>
            </a:r>
            <a:r>
              <a:rPr lang="en-GB" sz="36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can contain many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Entities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Entities can be moved around the scene using the “</a:t>
            </a:r>
            <a:r>
              <a:rPr b="1" lang="en-GB" sz="36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MoveTo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command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So far we’ve written some commands and operations which execute </a:t>
            </a:r>
            <a:r>
              <a:rPr b="1" lang="en-GB" sz="40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unconditionally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So we get the </a:t>
            </a:r>
            <a:r>
              <a:rPr b="1" lang="en-GB" sz="40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same result</a:t>
            </a: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every time we play the game</a:t>
            </a:r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Introducing the “</a:t>
            </a:r>
            <a:r>
              <a:rPr lang="en-GB" sz="40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if</a:t>
            </a:r>
            <a:r>
              <a:rPr lang="en-GB" sz="4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keyword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2685450" y="2613163"/>
            <a:ext cx="3773099" cy="3928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if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(condition)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// Execute this block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OperationA();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OperationB();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}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26575" y="1721575"/>
            <a:ext cx="8477399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>
                <a:solidFill>
                  <a:srgbClr val="FFFFFF"/>
                </a:solidFill>
                <a:latin typeface="Homenaje"/>
                <a:ea typeface="Homenaje"/>
                <a:cs typeface="Homenaje"/>
                <a:sym typeface="Homenaje"/>
              </a:rPr>
              <a:t>How to write an “</a:t>
            </a:r>
            <a:r>
              <a:rPr lang="en-GB" sz="4000" u="sng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if</a:t>
            </a:r>
            <a:r>
              <a:rPr lang="en-GB" sz="40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statement</a:t>
            </a:r>
          </a:p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98100" y="80275"/>
            <a:ext cx="8962800" cy="12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About Me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303225" y="1257450"/>
            <a:ext cx="8213399" cy="51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Thomas Sampson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Studied MComp Games Software Development at Sheffield Hallam University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Programmer at Sumo Digital since 2012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Most recently worked on:</a:t>
            </a:r>
          </a:p>
          <a:p>
            <a:pPr indent="-406400" lvl="1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Sonic All Stars Racing Transformed</a:t>
            </a:r>
          </a:p>
          <a:p>
            <a:pPr indent="-406400" lvl="1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28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LittleBigPlanet 3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637" y="3157844"/>
            <a:ext cx="3197315" cy="23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23" y="4804325"/>
            <a:ext cx="1683524" cy="19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Previously we moved the ship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MoveTo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operation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This moves the ship to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specific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x,y coordinates in the scene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This time we want to move the ship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relative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to it’s current position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For this we can use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Move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operation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3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Moving The Ship ]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To make games interesting we need to have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conditional statements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and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blocks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Conditional statements are written using “</a:t>
            </a:r>
            <a:r>
              <a:rPr b="1" lang="en-GB" sz="3600">
                <a:solidFill>
                  <a:srgbClr val="9900FF"/>
                </a:solidFill>
                <a:latin typeface="Homenaje"/>
                <a:ea typeface="Homenaje"/>
                <a:cs typeface="Homenaje"/>
                <a:sym typeface="Homenaje"/>
              </a:rPr>
              <a:t>if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and { } 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move (nudge) entities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relative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to their current position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Move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command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Firing Bullets ]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want to make our ship fire bullets when the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space-bar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is pressed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How might we do this?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Each bullet will be a regular game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and needs to exist as part of the “</a:t>
            </a:r>
            <a:r>
              <a:rPr lang="en-GB" sz="36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Firing Bullets ]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Firing Bullets ]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This time we’d like our bullet to move on it’s own without us having to manually nudge it every frame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To do this we can set the ship’s “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Velocity”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SetVelocity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command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This time the [x,y] pair we specify, represent the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velocity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for each axis,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rather than a position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Firing Bullets ]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Firing Bullets ]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Everything we see on screen is a regular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store the position of an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in a variable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GetPosition()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command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ask an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to update it’s position each frame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SetVelocity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([x,y]) command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Creating Asteroids ]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By now you might be spotting a pattern…..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Each asteroid is a game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Let’s create an asteroid in the code….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00000">
            <a:off x="468874" y="142299"/>
            <a:ext cx="1266300" cy="1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00000">
            <a:off x="7652299" y="3713574"/>
            <a:ext cx="1266300" cy="1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>
            <a:hlinkClick r:id="rId5"/>
          </p:cNvPr>
          <p:cNvSpPr/>
          <p:nvPr/>
        </p:nvSpPr>
        <p:spPr>
          <a:xfrm>
            <a:off x="-1" y="0"/>
            <a:ext cx="9144000" cy="685798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Creating Asteroids ]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5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Creating Asteroids ]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00000">
            <a:off x="468874" y="142299"/>
            <a:ext cx="1266300" cy="12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00000">
            <a:off x="7652299" y="3713574"/>
            <a:ext cx="1266300" cy="12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use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Chance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command to control how often a conditional block is triggered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introduce random behavior by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Random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command to generate random numbers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78977" y="18739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Our bullets currently have no interaction with the asteroids (as you would expect)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need to detect “collisions” between our bullets and asteroids, but……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The engine doesn’t know which entities are which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need to “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tag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our entities appropriately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277" name="Shape 277"/>
          <p:cNvSpPr/>
          <p:nvPr/>
        </p:nvSpPr>
        <p:spPr>
          <a:xfrm>
            <a:off x="658425" y="1910375"/>
            <a:ext cx="7812299" cy="4459500"/>
          </a:xfrm>
          <a:prstGeom prst="roundRect">
            <a:avLst>
              <a:gd fmla="val 5239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u="sng"/>
              <a:t>Scene</a:t>
            </a:r>
          </a:p>
        </p:txBody>
      </p:sp>
      <p:sp>
        <p:nvSpPr>
          <p:cNvPr id="278" name="Shape 278"/>
          <p:cNvSpPr/>
          <p:nvPr/>
        </p:nvSpPr>
        <p:spPr>
          <a:xfrm>
            <a:off x="3184900" y="2581925"/>
            <a:ext cx="1009800" cy="100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100"/>
              <a:t>asteroid</a:t>
            </a:r>
          </a:p>
        </p:txBody>
      </p:sp>
      <p:sp>
        <p:nvSpPr>
          <p:cNvPr id="279" name="Shape 279"/>
          <p:cNvSpPr/>
          <p:nvPr/>
        </p:nvSpPr>
        <p:spPr>
          <a:xfrm>
            <a:off x="4654150" y="2726925"/>
            <a:ext cx="1009800" cy="100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asteroid</a:t>
            </a:r>
          </a:p>
        </p:txBody>
      </p:sp>
      <p:sp>
        <p:nvSpPr>
          <p:cNvPr id="280" name="Shape 280"/>
          <p:cNvSpPr/>
          <p:nvPr/>
        </p:nvSpPr>
        <p:spPr>
          <a:xfrm>
            <a:off x="1154875" y="3992000"/>
            <a:ext cx="1009800" cy="100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/>
              <a:t>asteroid</a:t>
            </a:r>
          </a:p>
        </p:txBody>
      </p:sp>
      <p:sp>
        <p:nvSpPr>
          <p:cNvPr id="281" name="Shape 281"/>
          <p:cNvSpPr/>
          <p:nvPr/>
        </p:nvSpPr>
        <p:spPr>
          <a:xfrm>
            <a:off x="6589500" y="4485150"/>
            <a:ext cx="1407900" cy="1407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100"/>
              <a:t>asteroid</a:t>
            </a:r>
          </a:p>
        </p:txBody>
      </p:sp>
      <p:grpSp>
        <p:nvGrpSpPr>
          <p:cNvPr id="282" name="Shape 282"/>
          <p:cNvGrpSpPr/>
          <p:nvPr/>
        </p:nvGrpSpPr>
        <p:grpSpPr>
          <a:xfrm>
            <a:off x="2888950" y="4261300"/>
            <a:ext cx="739800" cy="1457499"/>
            <a:chOff x="2888950" y="4261300"/>
            <a:chExt cx="739800" cy="1457499"/>
          </a:xfrm>
        </p:grpSpPr>
        <p:sp>
          <p:nvSpPr>
            <p:cNvPr id="283" name="Shape 283"/>
            <p:cNvSpPr/>
            <p:nvPr/>
          </p:nvSpPr>
          <p:spPr>
            <a:xfrm>
              <a:off x="3184900" y="4261300"/>
              <a:ext cx="147900" cy="10430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2888950" y="5341400"/>
              <a:ext cx="7398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GB"/>
                <a:t>bullet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5112825" y="4261300"/>
            <a:ext cx="739800" cy="1457499"/>
            <a:chOff x="2888950" y="4261300"/>
            <a:chExt cx="739800" cy="1457499"/>
          </a:xfrm>
        </p:grpSpPr>
        <p:sp>
          <p:nvSpPr>
            <p:cNvPr id="286" name="Shape 286"/>
            <p:cNvSpPr/>
            <p:nvPr/>
          </p:nvSpPr>
          <p:spPr>
            <a:xfrm>
              <a:off x="3184900" y="4261300"/>
              <a:ext cx="147900" cy="10430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2888950" y="5341400"/>
              <a:ext cx="7398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bullet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7392150" y="2413275"/>
            <a:ext cx="739800" cy="1457499"/>
            <a:chOff x="2888950" y="4261300"/>
            <a:chExt cx="739800" cy="1457499"/>
          </a:xfrm>
        </p:grpSpPr>
        <p:sp>
          <p:nvSpPr>
            <p:cNvPr id="289" name="Shape 289"/>
            <p:cNvSpPr/>
            <p:nvPr/>
          </p:nvSpPr>
          <p:spPr>
            <a:xfrm>
              <a:off x="3184900" y="4261300"/>
              <a:ext cx="147900" cy="10430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2888950" y="5341400"/>
              <a:ext cx="739800" cy="377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/>
                <a:t>bullet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78977" y="18739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Now we need to use the </a:t>
            </a:r>
            <a:r>
              <a:rPr lang="en-GB" sz="36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’s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HitTest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command to give us a list of colliding items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HitTest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will only test for collisions between the tags we specify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HitTest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returns a </a:t>
            </a:r>
            <a:r>
              <a:rPr b="1" lang="en-GB" sz="3600" u="sng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list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of colliding entities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Shooting Asteroids ]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26578" y="17215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 u="sng">
                <a:solidFill>
                  <a:srgbClr val="FF9900"/>
                </a:solidFill>
                <a:latin typeface="Homenaje"/>
                <a:ea typeface="Homenaje"/>
                <a:cs typeface="Homenaje"/>
                <a:sym typeface="Homenaje"/>
              </a:rPr>
              <a:t>RECAP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use “tags” to identify and group objects within our </a:t>
            </a:r>
            <a:r>
              <a:rPr lang="en-GB" sz="3600">
                <a:solidFill>
                  <a:srgbClr val="00FF00"/>
                </a:solidFill>
                <a:latin typeface="Homenaje"/>
                <a:ea typeface="Homenaje"/>
                <a:cs typeface="Homenaje"/>
                <a:sym typeface="Homenaje"/>
              </a:rPr>
              <a:t>scene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We can use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HitTest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command to give us lists of colliding “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Entity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” objects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Asteroid Collisions ]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78977" y="18739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Almost the same code we wrote before but testing the “ship” and “asteroid” tags instead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First we need to tag our ship….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7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Asteroid Collisions ]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0" y="3233698"/>
            <a:ext cx="9144000" cy="100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accent5"/>
                </a:solidFill>
              </a:rPr>
              <a:t>[EDITOR]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98100" y="80275"/>
            <a:ext cx="8962800" cy="12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What Is Nebulous?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03225" y="1257450"/>
            <a:ext cx="8516700" cy="51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Last year I started working on a game prototyping framework, EngineJS</a:t>
            </a: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Nebulous was the first project to use this framework</a:t>
            </a:r>
          </a:p>
          <a:p>
            <a:pPr indent="-431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Artwork by Griffin Warner</a:t>
            </a: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Used as a proving ground for the framework and runs on:</a:t>
            </a:r>
          </a:p>
          <a:p>
            <a:pPr indent="-431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PC, Mac, Linux</a:t>
            </a:r>
          </a:p>
          <a:p>
            <a:pPr indent="-431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iPhone / iPad</a:t>
            </a:r>
          </a:p>
          <a:p>
            <a:pPr indent="-4318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○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Android, Kindle Fire etc</a:t>
            </a: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Demo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900" y="4209325"/>
            <a:ext cx="3335375" cy="33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800" y="707075"/>
            <a:ext cx="2423175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20925" y="3641925"/>
            <a:ext cx="2833400" cy="28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Extension Tasks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Finishing Touches 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78977" y="1873975"/>
            <a:ext cx="8477399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Tweak your movement speed and velocity numbers to make the game feel fun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Try using the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Random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 command to randomly size your asteroids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AutoNum type="arabicPeriod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BONUS: Make the game restart after the “Game Over” message using: </a:t>
            </a:r>
            <a:r>
              <a:rPr lang="en-GB" sz="36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location.reload();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Homenaje"/>
              <a:ea typeface="Homenaje"/>
              <a:cs typeface="Homenaje"/>
              <a:sym typeface="Homenaje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98100" y="80275"/>
            <a:ext cx="8962800" cy="12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Today’s Workshop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03225" y="1257450"/>
            <a:ext cx="8516700" cy="51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Aim is to make a </a:t>
            </a:r>
            <a:r>
              <a:rPr b="1"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stripped down </a:t>
            </a: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version of the game 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Starting from scratch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Aim is to go from an empty project to a playable game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Workshop broken into 7 bite-size exercises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800" y="707075"/>
            <a:ext cx="2423175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0925" y="3641925"/>
            <a:ext cx="2833400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699999">
            <a:off x="6524199" y="4437474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98100" y="80275"/>
            <a:ext cx="8962800" cy="12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What Is A Game!?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03225" y="1257450"/>
            <a:ext cx="8516700" cy="51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●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What separates a game from a regular piece of software?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800" y="707075"/>
            <a:ext cx="2423175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0925" y="3641925"/>
            <a:ext cx="2833400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275" y="3206457"/>
            <a:ext cx="5636899" cy="31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575" y="2118775"/>
            <a:ext cx="3072674" cy="21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98100" y="80275"/>
            <a:ext cx="8962800" cy="12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rgbClr val="00BDBD"/>
                </a:solidFill>
                <a:latin typeface="Homenaje"/>
                <a:ea typeface="Homenaje"/>
                <a:cs typeface="Homenaje"/>
                <a:sym typeface="Homenaje"/>
              </a:rPr>
              <a:t>What Is A Game!?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03225" y="1257450"/>
            <a:ext cx="8516700" cy="51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●"/>
            </a:pPr>
            <a:r>
              <a:rPr lang="en-GB" sz="30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What separates a game from a regular piece of software?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800" y="707075"/>
            <a:ext cx="2423175" cy="24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0925" y="3641925"/>
            <a:ext cx="2833400" cy="28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612" y="2735493"/>
            <a:ext cx="7426775" cy="29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03225" y="1721575"/>
            <a:ext cx="8516700" cy="46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Open up game.js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This is the basic shell for our game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All the work for this session will be done in this file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Functions</a:t>
            </a: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omenaje"/>
              <a:buChar char="★"/>
            </a:pPr>
            <a:r>
              <a:rPr lang="en-GB" sz="36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Run the game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675" y="3896650"/>
            <a:ext cx="5491274" cy="2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98100" y="80275"/>
            <a:ext cx="89628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72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Exercise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100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rPr>
              <a:t>[ Setting the scene ]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729" r="690" t="1487"/>
          <a:stretch/>
        </p:blipFill>
        <p:spPr>
          <a:xfrm>
            <a:off x="1890299" y="2383362"/>
            <a:ext cx="5363400" cy="36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