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</p:sldIdLst>
  <p:sldSz cx="32388175" cy="39585900"/>
  <p:notesSz cx="8423275" cy="12274550"/>
  <p:defaultTextStyle>
    <a:defPPr algn="l" latinLnBrk="1" hangingPunct="1">
      <a:defRPr b="0" i="0" u="none">
        <a:latin typeface="함초롬돋움"/>
      </a:defRPr>
    </a:defPPr>
    <a:lvl1pPr lvl="0" algn="l" defTabSz="914400" fontAlgn="base" latinLnBrk="1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1pPr>
    <a:lvl2pPr marL="457200" lvl="1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2pPr>
    <a:lvl3pPr marL="914400" lvl="2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3pPr>
    <a:lvl4pPr marL="1371600" lvl="3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4pPr>
    <a:lvl5pPr marL="1828800" lvl="4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5pPr>
    <a:lvl6pPr marL="22860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6pPr>
    <a:lvl7pPr marL="27432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7pPr>
    <a:lvl8pPr marL="32004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8pPr>
    <a:lvl9pPr marL="36576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244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050" y="25438100"/>
            <a:ext cx="27528838" cy="78613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559050" y="16778288"/>
            <a:ext cx="27528838" cy="86598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200" indent="0">
              <a:buNone/>
              <a:defRPr sz="18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400">
                <a:uFillTx/>
              </a:defRPr>
            </a:lvl4pPr>
            <a:lvl5pPr marL="1828800" indent="0">
              <a:buNone/>
              <a:defRPr sz="1400">
                <a:uFillTx/>
              </a:defRPr>
            </a:lvl5pPr>
            <a:lvl6pPr marL="2286000" indent="0">
              <a:buNone/>
              <a:defRPr sz="1400">
                <a:uFillTx/>
              </a:defRPr>
            </a:lvl6pPr>
            <a:lvl7pPr marL="2743200" indent="0">
              <a:buNone/>
              <a:defRPr sz="1400">
                <a:uFillTx/>
              </a:defRPr>
            </a:lvl7pPr>
            <a:lvl8pPr marL="3200400" indent="0">
              <a:buNone/>
              <a:defRPr sz="1400">
                <a:uFillTx/>
              </a:defRPr>
            </a:lvl8pPr>
            <a:lvl9pPr marL="3657600" indent="0">
              <a:buNone/>
              <a:defRPr sz="14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9250" y="9236075"/>
            <a:ext cx="29149675" cy="26125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875" y="12296775"/>
            <a:ext cx="27530425" cy="8485188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4857750" y="22431375"/>
            <a:ext cx="22672675" cy="10117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uFillTx/>
              </a:defRPr>
            </a:lvl1pPr>
            <a:lvl2pPr marL="457200" indent="0" algn="ctr">
              <a:buNone/>
              <a:defRPr>
                <a:uFillTx/>
              </a:defRPr>
            </a:lvl2pPr>
            <a:lvl3pPr marL="914400" indent="0" algn="ctr">
              <a:buNone/>
              <a:defRPr>
                <a:uFillTx/>
              </a:defRPr>
            </a:lvl3pPr>
            <a:lvl4pPr marL="1371600" indent="0" algn="ctr">
              <a:buNone/>
              <a:defRPr>
                <a:uFillTx/>
              </a:defRPr>
            </a:lvl4pPr>
            <a:lvl5pPr marL="1828800" indent="0" algn="ctr">
              <a:buNone/>
              <a:defRPr>
                <a:uFillTx/>
              </a:defRPr>
            </a:lvl5pPr>
            <a:lvl6pPr marL="2286000" indent="0" algn="ctr">
              <a:buNone/>
              <a:defRPr>
                <a:uFillTx/>
              </a:defRPr>
            </a:lvl6pPr>
            <a:lvl7pPr marL="2743200" indent="0" algn="ctr">
              <a:buNone/>
              <a:defRPr>
                <a:uFillTx/>
              </a:defRPr>
            </a:lvl7pPr>
            <a:lvl8pPr marL="3200400" indent="0" algn="ctr">
              <a:buNone/>
              <a:defRPr>
                <a:uFillTx/>
              </a:defRPr>
            </a:lvl8pPr>
            <a:lvl9pPr marL="3657600" indent="0" algn="ctr">
              <a:buNone/>
              <a:defRPr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23482300" y="1585913"/>
            <a:ext cx="7286625" cy="337756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1619250" y="1585913"/>
            <a:ext cx="21710650" cy="3377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1619250" y="9236075"/>
            <a:ext cx="29149675" cy="261254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8413" y="27709813"/>
            <a:ext cx="19432587" cy="327183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6348413" y="3536950"/>
            <a:ext cx="19432587" cy="2375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marL="0" marR="0" lvl="0" indent="0" algn="l" defTabSz="91440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/>
              <a:buNone/>
              <a:tabLst/>
              <a:defRPr>
                <a:uFillTx/>
              </a:defRPr>
            </a:pPr>
            <a:endParaRPr lang="ko-KR" altLang="en-US" sz="3200" b="0" i="0" u="none" kern="0" spc="0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함초롬돋움"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48413" y="30981650"/>
            <a:ext cx="19432587" cy="4645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76388"/>
            <a:ext cx="10655300" cy="670718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663488" y="1576388"/>
            <a:ext cx="18105437" cy="33785175"/>
          </a:xfrm>
          <a:prstGeom prst="rect">
            <a:avLst/>
          </a:prstGeo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250" y="8283575"/>
            <a:ext cx="10655300" cy="27077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1619250" y="8861425"/>
            <a:ext cx="14311313" cy="3692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1619250" y="12553950"/>
            <a:ext cx="14311313" cy="22807613"/>
          </a:xfrm>
          <a:prstGeom prst="rect">
            <a:avLst/>
          </a:prstGeo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2850" y="8861425"/>
            <a:ext cx="14316075" cy="3692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16452850" y="12553950"/>
            <a:ext cx="14316075" cy="22807613"/>
          </a:xfrm>
          <a:prstGeom prst="rect">
            <a:avLst/>
          </a:prstGeo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1619250" y="9236075"/>
            <a:ext cx="14498638" cy="26125488"/>
          </a:xfrm>
          <a:prstGeom prst="rect">
            <a:avLst/>
          </a:prstGeo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16270288" y="9236075"/>
            <a:ext cx="14498637" cy="26125488"/>
          </a:xfrm>
          <a:prstGeom prst="rect">
            <a:avLst/>
          </a:prstGeo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  <p:sldLayoutId id="2147493660" r:id="rId12"/>
  </p:sldLayoutIdLst>
  <p:txStyles>
    <p:titleStyle>
      <a:lvl1pPr lvl="0" algn="ctr" defTabSz="914400" fontAlgn="base" latinLnBrk="1" hangingPunct="0">
        <a:lnSpc>
          <a:spcPct val="110000"/>
        </a:lnSpc>
        <a:spcBef>
          <a:spcPct val="0"/>
        </a:spcBef>
        <a:spcAft>
          <a:spcPct val="0"/>
        </a:spcAft>
        <a:buNone/>
        <a:defRPr sz="4400" b="0" i="0" u="none" baseline="0">
          <a:solidFill>
            <a:schemeClr val="tx2"/>
          </a:solidFill>
          <a:latin typeface="함초롬돋움"/>
          <a:ea typeface="함초롬돋움"/>
          <a:sym typeface="함초롬돋움"/>
        </a:defRPr>
      </a:lvl1pPr>
    </p:titleStyle>
    <p:bodyStyle>
      <a:lvl1pPr marL="342900" lvl="0" indent="-342900" algn="l" defTabSz="91440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1pPr>
      <a:lvl2pPr marL="742950" lvl="1" indent="-28575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–"/>
        <a:defRPr sz="28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2pPr>
      <a:lvl3pPr marL="1143000" lvl="2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•"/>
        <a:defRPr sz="24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3pPr>
      <a:lvl4pPr marL="1600200" lvl="3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–"/>
        <a:defRPr sz="20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4pPr>
      <a:lvl5pPr marL="2057400" lvl="4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»"/>
        <a:defRPr sz="20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5pPr>
    </p:bodyStyle>
    <p:otherStyle>
      <a:lvl1pPr lvl="0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728663" y="4495800"/>
            <a:ext cx="31011813" cy="1023938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연구 요약</a:t>
            </a:r>
          </a:p>
        </p:txBody>
      </p:sp>
      <p:sp>
        <p:nvSpPr>
          <p:cNvPr id="4" name="모서리가 둥근 직사각형 3"/>
          <p:cNvSpPr>
            <a:spLocks/>
          </p:cNvSpPr>
          <p:nvPr/>
        </p:nvSpPr>
        <p:spPr>
          <a:xfrm>
            <a:off x="5829300" y="630238"/>
            <a:ext cx="25407938" cy="3352800"/>
          </a:xfrm>
          <a:prstGeom prst="roundRect">
            <a:avLst>
              <a:gd name="adj" fmla="val 2199"/>
            </a:avLst>
          </a:prstGeom>
          <a:blipFill rotWithShape="0">
            <a:blip r:embed="rId2"/>
            <a:stretch/>
          </a:blipFill>
          <a:ln w="25400">
            <a:solidFill>
              <a:srgbClr val="395E8A"/>
            </a:solidFill>
          </a:ln>
        </p:spPr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116638" y="109538"/>
            <a:ext cx="24831675" cy="4449763"/>
          </a:xfrm>
          <a:prstGeom prst="rect">
            <a:avLst/>
          </a:prstGeom>
          <a:ln w="25400"/>
        </p:spPr>
        <p:txBody>
          <a:bodyPr lIns="432054" tIns="216027" rIns="432054" bIns="216027" anchor="ctr" anchorCtr="0">
            <a:noAutofit/>
          </a:bodyPr>
          <a:lstStyle>
            <a:lvl1pPr defTabSz="898525">
              <a:defRPr>
                <a:uFillTx/>
              </a:defRPr>
            </a:lvl1pPr>
            <a:lvl2pPr defTabSz="898525"/>
            <a:lvl3pPr defTabSz="898525"/>
            <a:lvl4pPr defTabSz="898525"/>
            <a:lvl5pPr defTabSz="898525"/>
            <a:lvl6pPr defTabSz="898525"/>
            <a:lvl7pPr defTabSz="898525"/>
            <a:lvl8pPr defTabSz="898525"/>
            <a:lvl9pPr defTabSz="898525"/>
          </a:lstStyle>
          <a:p>
            <a:pPr lvl="0" latinLnBrk="0" hangingPunct="1">
              <a:lnSpc>
                <a:spcPct val="130000"/>
              </a:lnSpc>
            </a:pPr>
            <a:r>
              <a:rPr lang="ko-KR" altLang="en-US" sz="6000" b="1">
                <a:solidFill>
                  <a:srgbClr val="FFFFFF"/>
                </a:solidFill>
                <a:latin typeface="맑은 고딕"/>
                <a:ea typeface="맑은 고딕"/>
              </a:rPr>
              <a:t>화재발생시 대피로 유도로봇</a:t>
            </a:r>
            <a:br>
              <a:rPr lang="en-US" altLang="ko-KR" sz="6000" b="1" dirty="0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sz="3600" b="1" i="0" u="none" dirty="0" err="1">
                <a:solidFill>
                  <a:srgbClr val="FFFFFF"/>
                </a:solidFill>
                <a:latin typeface="맑은 고딕"/>
                <a:ea typeface="맑은 고딕"/>
              </a:rPr>
              <a:t>인천대학교</a:t>
            </a:r>
            <a:r>
              <a:rPr sz="36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3600" b="1" i="0" u="none" dirty="0" err="1">
                <a:solidFill>
                  <a:srgbClr val="FFFFFF"/>
                </a:solidFill>
                <a:latin typeface="맑은 고딕"/>
                <a:ea typeface="맑은 고딕"/>
              </a:rPr>
              <a:t>임베디드시스템공학과</a:t>
            </a:r>
            <a:r>
              <a:rPr sz="36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sz="36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 (</a:t>
            </a:r>
            <a:r>
              <a:rPr lang="ko-KR" altLang="en-US" sz="3600" b="1" i="0" u="none" dirty="0" err="1">
                <a:solidFill>
                  <a:srgbClr val="FFFFFF"/>
                </a:solidFill>
                <a:latin typeface="맑은 고딕"/>
                <a:ea typeface="맑은 고딕"/>
              </a:rPr>
              <a:t>강형남</a:t>
            </a:r>
            <a:r>
              <a:rPr lang="en-US" altLang="ko-KR" sz="3600" b="1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600" b="1" dirty="0">
                <a:solidFill>
                  <a:srgbClr val="FFFFFF"/>
                </a:solidFill>
                <a:latin typeface="맑은 고딕"/>
                <a:ea typeface="맑은 고딕"/>
              </a:rPr>
              <a:t>김준혁</a:t>
            </a:r>
            <a:r>
              <a:rPr lang="en-US" altLang="ko-KR" sz="3600" b="1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600" b="1" dirty="0">
                <a:solidFill>
                  <a:srgbClr val="FFFFFF"/>
                </a:solidFill>
                <a:latin typeface="맑은 고딕"/>
                <a:ea typeface="맑은 고딕"/>
              </a:rPr>
              <a:t>장성준</a:t>
            </a:r>
            <a:r>
              <a:rPr lang="en-US" altLang="ko-KR" sz="3600" b="1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600" b="1" dirty="0" err="1">
                <a:solidFill>
                  <a:srgbClr val="FFFFFF"/>
                </a:solidFill>
                <a:latin typeface="맑은 고딕"/>
                <a:ea typeface="맑은 고딕"/>
              </a:rPr>
              <a:t>황승혁</a:t>
            </a:r>
            <a:r>
              <a:rPr lang="en-US" altLang="ko-KR" sz="3600" b="1" dirty="0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sz="3600" b="1" i="0" u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28663" y="5548313"/>
            <a:ext cx="30991175" cy="2255838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 lIns="432054" tIns="216027" rIns="432054" bIns="216027"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just" latinLnBrk="0" hangingPunct="1"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uFillTx/>
                <a:ea typeface="맑은 고딕"/>
              </a:rPr>
              <a:t> </a:t>
            </a:r>
            <a:endParaRPr sz="36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614363" y="9531350"/>
            <a:ext cx="14870113" cy="6769100"/>
          </a:xfrm>
          <a:prstGeom prst="rect">
            <a:avLst/>
          </a:prstGeom>
          <a:ln w="25400">
            <a:solidFill>
              <a:srgbClr val="96B3D7"/>
            </a:solidFill>
          </a:ln>
        </p:spPr>
      </p:sp>
      <p:sp>
        <p:nvSpPr>
          <p:cNvPr id="12" name="직사각형 11"/>
          <p:cNvSpPr>
            <a:spLocks/>
          </p:cNvSpPr>
          <p:nvPr/>
        </p:nvSpPr>
        <p:spPr>
          <a:xfrm>
            <a:off x="16003116" y="9558337"/>
            <a:ext cx="15770696" cy="24918989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2159000" lvl="1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marL="0" lvl="0" indent="0" latinLnBrk="0" hangingPunct="1">
              <a:spcBef>
                <a:spcPct val="0"/>
              </a:spcBef>
              <a:buClr>
                <a:srgbClr val="000000"/>
              </a:buClr>
              <a:buSzTx/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 dirty="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algn="ctr" latinLnBrk="0" hangingPunct="1">
              <a:spcBef>
                <a:spcPct val="0"/>
              </a:spcBef>
            </a:pPr>
            <a:r>
              <a:rPr sz="4000" dirty="0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      </a:t>
            </a: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 latinLnBrk="0" hangingPunct="1">
              <a:spcBef>
                <a:spcPct val="0"/>
              </a:spcBef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19088" y="227013"/>
            <a:ext cx="31750000" cy="39195375"/>
          </a:xfrm>
          <a:prstGeom prst="rect">
            <a:avLst/>
          </a:prstGeom>
          <a:ln w="25400">
            <a:solidFill>
              <a:srgbClr val="FFC000"/>
            </a:solidFill>
          </a:ln>
        </p:spPr>
      </p:sp>
      <p:pic>
        <p:nvPicPr>
          <p:cNvPr id="16" name="Picture 1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03263" y="719138"/>
            <a:ext cx="4584700" cy="3167063"/>
          </a:xfrm>
          <a:prstGeom prst="rect">
            <a:avLst/>
          </a:prstGeom>
          <a:ln w="25400"/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</p:sp>
      <p:sp>
        <p:nvSpPr>
          <p:cNvPr id="22" name="직사각형 21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7237075" y="36634738"/>
            <a:ext cx="13063538" cy="2670175"/>
          </a:xfrm>
          <a:prstGeom prst="rect">
            <a:avLst/>
          </a:prstGeom>
          <a:ln w="25400"/>
        </p:spPr>
      </p:pic>
      <p:sp>
        <p:nvSpPr>
          <p:cNvPr id="26" name="직사각형 25"/>
          <p:cNvSpPr>
            <a:spLocks/>
          </p:cNvSpPr>
          <p:nvPr/>
        </p:nvSpPr>
        <p:spPr>
          <a:xfrm>
            <a:off x="16735425" y="30162500"/>
            <a:ext cx="1797050" cy="906463"/>
          </a:xfrm>
          <a:prstGeom prst="rect">
            <a:avLst/>
          </a:prstGeom>
          <a:ln w="25400"/>
        </p:spPr>
        <p:txBody>
          <a:bodyPr wrap="none">
            <a:sp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결론</a:t>
            </a: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8532475" y="37137975"/>
            <a:ext cx="11480800" cy="2014538"/>
          </a:xfrm>
          <a:prstGeom prst="rect">
            <a:avLst/>
          </a:prstGeom>
          <a:solidFill>
            <a:srgbClr val="FFFFFF"/>
          </a:solidFill>
          <a:ln w="25400"/>
        </p:spPr>
      </p:sp>
      <p:sp>
        <p:nvSpPr>
          <p:cNvPr id="30" name="직사각형 29"/>
          <p:cNvSpPr>
            <a:spLocks/>
          </p:cNvSpPr>
          <p:nvPr/>
        </p:nvSpPr>
        <p:spPr>
          <a:xfrm>
            <a:off x="676275" y="8067675"/>
            <a:ext cx="14830425" cy="1212850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lang="en-US" sz="54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5400" b="1" i="0" u="none" dirty="0">
                <a:solidFill>
                  <a:srgbClr val="FFFFFF"/>
                </a:solidFill>
                <a:latin typeface="맑은 고딕"/>
                <a:ea typeface="맑은 고딕"/>
              </a:rPr>
              <a:t>개발목표 및 필요성</a:t>
            </a:r>
            <a:endParaRPr lang="en-US" sz="5400" b="1" i="0" u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6003588" y="8091488"/>
            <a:ext cx="15808325" cy="1214438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</a:pPr>
            <a:r>
              <a:rPr lang="ko-KR" altLang="en-US" sz="5400" b="1" dirty="0">
                <a:solidFill>
                  <a:srgbClr val="FFFFFF"/>
                </a:solidFill>
                <a:latin typeface="맑은 고딕"/>
                <a:ea typeface="맑은 고딕"/>
              </a:rPr>
              <a:t>결과물</a:t>
            </a:r>
            <a:endParaRPr sz="5400" b="1" i="0" u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65150" y="16805275"/>
            <a:ext cx="14941550" cy="20943888"/>
            <a:chOff x="356" y="11454"/>
            <a:chExt cx="9412" cy="12171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>
              <a:off x="356" y="12452"/>
              <a:ext cx="9377" cy="11173"/>
            </a:xfrm>
            <a:prstGeom prst="rect">
              <a:avLst/>
            </a:prstGeom>
            <a:ln w="25400">
              <a:solidFill>
                <a:srgbClr val="96B3D7"/>
              </a:solidFill>
            </a:ln>
          </p:spPr>
          <p:txBody>
            <a:bodyPr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marL="539750" lvl="0" indent="-53975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lnSpc>
                  <a:spcPct val="114000"/>
                </a:lnSpc>
                <a:spcBef>
                  <a:spcPct val="0"/>
                </a:spcBef>
                <a:buClr>
                  <a:srgbClr val="000000"/>
                </a:buClr>
                <a:buSzTx/>
                <a:buFontTx/>
                <a:buChar char="•"/>
              </a:pPr>
              <a:endParaRPr sz="40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>
              <a:off x="370" y="11454"/>
              <a:ext cx="9398" cy="80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95E8A"/>
              </a:solidFill>
            </a:ln>
          </p:spPr>
          <p:txBody>
            <a:bodyPr anchor="ctr" anchorCtr="0"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r>
                <a:rPr lang="en-US" sz="5400" b="1" i="0" u="none" dirty="0">
                  <a:solidFill>
                    <a:srgbClr val="FFFFFF"/>
                  </a:solidFill>
                  <a:latin typeface="맑은 고딕"/>
                  <a:ea typeface="맑은 고딕"/>
                </a:rPr>
                <a:t>Architecture</a:t>
              </a:r>
              <a:endParaRPr sz="5400" b="1" i="0" u="none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8" name="직사각형 4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solidFill>
            <a:srgbClr val="FFFFFF"/>
          </a:solidFill>
          <a:ln w="25400"/>
        </p:spPr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25076150" y="16508413"/>
            <a:ext cx="4981575" cy="1624012"/>
          </a:xfrm>
          <a:prstGeom prst="rect">
            <a:avLst/>
          </a:prstGeom>
          <a:noFill/>
          <a:ln w="25400" cmpd="sng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898525" fontAlgn="base" latinLnBrk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lang="en-US" altLang="ko-KR" sz="9600" b="0" i="0" u="none" kern="1200" spc="0" normalizeH="0" baseline="0">
              <a:ln>
                <a:noFill/>
              </a:ln>
              <a:solidFill>
                <a:srgbClr val="000000"/>
              </a:solidFill>
              <a:effectLst/>
              <a:latin typeface="맑은 고딕"/>
              <a:ea typeface="맑은 고딕"/>
              <a:cs typeface="함초롬돋움"/>
            </a:endParaRPr>
          </a:p>
        </p:txBody>
      </p:sp>
      <p:pic>
        <p:nvPicPr>
          <p:cNvPr id="62" name="Picture 49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10756900" y="37969824"/>
            <a:ext cx="10652125" cy="161607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6082963" y="34697988"/>
            <a:ext cx="15803563" cy="3051175"/>
            <a:chOff x="10039" y="18226"/>
            <a:chExt cx="9955" cy="3095"/>
          </a:xfrm>
        </p:grpSpPr>
        <p:sp>
          <p:nvSpPr>
            <p:cNvPr id="64" name="직사각형 63"/>
            <p:cNvSpPr>
              <a:spLocks/>
            </p:cNvSpPr>
            <p:nvPr/>
          </p:nvSpPr>
          <p:spPr>
            <a:xfrm>
              <a:off x="10039" y="18951"/>
              <a:ext cx="9955" cy="2370"/>
            </a:xfrm>
            <a:prstGeom prst="rect">
              <a:avLst/>
            </a:prstGeom>
            <a:ln w="25400">
              <a:solidFill>
                <a:srgbClr val="96B3D7"/>
              </a:solidFill>
            </a:ln>
          </p:spPr>
          <p:txBody>
            <a:bodyPr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65" name="직사각형 64"/>
            <p:cNvSpPr>
              <a:spLocks/>
            </p:cNvSpPr>
            <p:nvPr/>
          </p:nvSpPr>
          <p:spPr>
            <a:xfrm>
              <a:off x="10039" y="18226"/>
              <a:ext cx="9955" cy="71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95E8A"/>
              </a:solidFill>
            </a:ln>
          </p:spPr>
          <p:txBody>
            <a:bodyPr anchor="ctr" anchorCtr="0"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r>
                <a:rPr sz="5400" b="1" i="0" u="none" dirty="0">
                  <a:solidFill>
                    <a:srgbClr val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5400" b="1" dirty="0">
                  <a:solidFill>
                    <a:srgbClr val="FFFFFF"/>
                  </a:solidFill>
                  <a:latin typeface="맑은 고딕"/>
                  <a:ea typeface="맑은 고딕"/>
                </a:rPr>
                <a:t>시연 동영상</a:t>
              </a:r>
              <a:endParaRPr sz="5400" b="1" i="0" u="none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4" name="직사각형 73"/>
          <p:cNvSpPr>
            <a:spLocks/>
          </p:cNvSpPr>
          <p:nvPr/>
        </p:nvSpPr>
        <p:spPr>
          <a:xfrm>
            <a:off x="0" y="0"/>
            <a:ext cx="32388175" cy="457200"/>
          </a:xfrm>
          <a:prstGeom prst="rect">
            <a:avLst/>
          </a:prstGeo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F51BF2-FEDE-1D15-B45C-4F9E9B7039DB}"/>
              </a:ext>
            </a:extLst>
          </p:cNvPr>
          <p:cNvSpPr txBox="1"/>
          <p:nvPr/>
        </p:nvSpPr>
        <p:spPr>
          <a:xfrm>
            <a:off x="703263" y="18630861"/>
            <a:ext cx="4736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000" b="1">
                <a:latin typeface="굴림" panose="020B0600000101010101" pitchFamily="50" charset="-127"/>
                <a:ea typeface="굴림" panose="020B0600000101010101" pitchFamily="50" charset="-127"/>
              </a:rPr>
              <a:t>시스템 구성도</a:t>
            </a:r>
            <a:endParaRPr lang="ko-KR" alt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CE537E-F53D-F5C5-7226-6344ED54D9D7}"/>
              </a:ext>
            </a:extLst>
          </p:cNvPr>
          <p:cNvSpPr txBox="1"/>
          <p:nvPr/>
        </p:nvSpPr>
        <p:spPr>
          <a:xfrm>
            <a:off x="723493" y="27601826"/>
            <a:ext cx="4736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흐름도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E29789BE-5FF4-A7E1-DB2D-98C2E285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76" y="28641289"/>
            <a:ext cx="5589303" cy="858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6B3730-857D-7AC9-43C6-3229EDE44222}"/>
              </a:ext>
            </a:extLst>
          </p:cNvPr>
          <p:cNvSpPr txBox="1"/>
          <p:nvPr/>
        </p:nvSpPr>
        <p:spPr>
          <a:xfrm>
            <a:off x="7321946" y="30300411"/>
            <a:ext cx="686990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소리센서가 사이렌 감지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실내 순회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(LED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빨강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대피 음성안내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2.1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버튼이 눌렸을 시 대피로 이동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(LED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파랑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대피로 유도 음성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2.2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대피로 도착 후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초 대기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(LED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파랑 점멸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대피로 도착 음성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2.3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다시 실내 순회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2800" b="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 1~2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4B866-4010-BF3D-E8FC-C26E5BBC563B}"/>
              </a:ext>
            </a:extLst>
          </p:cNvPr>
          <p:cNvSpPr txBox="1"/>
          <p:nvPr/>
        </p:nvSpPr>
        <p:spPr>
          <a:xfrm>
            <a:off x="957140" y="6011688"/>
            <a:ext cx="30762698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화재상황시 자율주행을 이용하여 출구로 대피를 도와주는 로봇이다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Lidar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Cartographer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이용하여 건물 내부를 맵핑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화재 상황 발생 시 소리감지 센서로 화재감지를 한 후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음성안내와 함께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DWA Planner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이용하여 정해진 좌표에 대한 경로를 생성 후 순회하며 요구조자의 입력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ko-KR" altLang="en-US" sz="2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푸시</a:t>
            </a:r>
            <a:r>
              <a:rPr lang="en-US" altLang="ko-KR" sz="2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있을 시 출구로의 대피로를 생성 후 요구조자들의 탈출을 유도한다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 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 후 다시 지정된 루트대로 움직이면서 위 행동을 반복한다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800" b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30E0B37-E70F-AD67-CCB3-21F93F59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9776846"/>
            <a:ext cx="14585633" cy="34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C3AA9-8AA8-BB1A-6B15-55A158E5456B}"/>
              </a:ext>
            </a:extLst>
          </p:cNvPr>
          <p:cNvSpPr txBox="1"/>
          <p:nvPr/>
        </p:nvSpPr>
        <p:spPr>
          <a:xfrm>
            <a:off x="587375" y="13164296"/>
            <a:ext cx="161895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24130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위 그래프를 보면 사망자의 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65%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연기 및 유독가스 흡입으로 인하여 발생한 것을 확인할 </a:t>
            </a:r>
            <a:endParaRPr lang="en-US" altLang="ko-KR" sz="280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31800" indent="-24130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 있다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사고를 최대한 피하기 위하여 전문가들은 ‘소방 </a:t>
            </a:r>
            <a:r>
              <a:rPr lang="ko-KR" altLang="en-US" sz="280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골든타임’을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말한다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화재</a:t>
            </a:r>
            <a:endParaRPr lang="en-US" altLang="ko-KR" sz="280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31800" indent="-24130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발생 후 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분이 지나면 연소의 확산속도와 피해규모가 급속도로 빨라지기 때문에 소방차가 </a:t>
            </a:r>
            <a:endParaRPr lang="en-US" altLang="ko-KR" sz="280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31800" indent="-24130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차고부터 현장 도착까지 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80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분안에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도착해야 생존율이 크게 증가한다는 것이다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 소방</a:t>
            </a:r>
            <a:endParaRPr lang="en-US" altLang="ko-KR" sz="280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31800" indent="-24130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재청은 요구조자의 ‘대피 </a:t>
            </a:r>
            <a:r>
              <a:rPr lang="ko-KR" altLang="en-US" sz="2800" i="0" u="none" strike="noStrike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골든타임’은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분으로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화재진압을 무리하게 시도하기 보다는 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 </a:t>
            </a:r>
            <a:endParaRPr lang="en-US" altLang="ko-KR" sz="280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31800" indent="-24130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이내에 안전한 곳으로 대피하는 것이 생존에 가장 중요하다고 말한다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이렇게 짧은 시간내</a:t>
            </a:r>
            <a:endParaRPr lang="en-US" altLang="ko-KR" sz="2800" i="0" u="none" strike="noStrike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31800" indent="-24130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빠른 대피가 요구조자의 화재상황시 가장 중요한 목표인 것이다</a:t>
            </a:r>
            <a:r>
              <a:rPr lang="en-US" altLang="ko-KR" sz="2800" i="0" u="none" strike="noStrike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80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803A2CA-A0DC-41C0-CBFE-B592AA1E10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09" t="8026" r="6168" b="2707"/>
          <a:stretch/>
        </p:blipFill>
        <p:spPr>
          <a:xfrm>
            <a:off x="1554188" y="19384547"/>
            <a:ext cx="12907909" cy="8137679"/>
          </a:xfrm>
          <a:prstGeom prst="rect">
            <a:avLst/>
          </a:prstGeom>
        </p:spPr>
      </p:pic>
      <p:pic>
        <p:nvPicPr>
          <p:cNvPr id="11" name="그림 10" descr="패턴, 사각형, 대칭, 디자인이(가) 표시된 사진&#10;&#10;자동 생성된 설명">
            <a:extLst>
              <a:ext uri="{FF2B5EF4-FFF2-40B4-BE49-F238E27FC236}">
                <a16:creationId xmlns:a16="http://schemas.microsoft.com/office/drawing/2014/main" id="{517889D0-C28B-37FC-16C9-8A0348350F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665" y="35554436"/>
            <a:ext cx="2140888" cy="214088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F0E1FF-ABBA-BA55-027D-B010169CB8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25340" y="9576000"/>
            <a:ext cx="15729830" cy="507280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2D68589-DC1D-1A29-7A11-25DCC89FB7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14228" y="15405654"/>
            <a:ext cx="15715136" cy="513266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875955C-3BAE-B08E-1AC7-EFDE82CA04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03116" y="21283647"/>
            <a:ext cx="15763420" cy="457173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8C1F95-749F-13F7-45C3-C97B304AC214}"/>
              </a:ext>
            </a:extLst>
          </p:cNvPr>
          <p:cNvSpPr txBox="1"/>
          <p:nvPr/>
        </p:nvSpPr>
        <p:spPr>
          <a:xfrm>
            <a:off x="16042908" y="14693277"/>
            <a:ext cx="146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①화재경보기의 소리를 인식하면 로봇이 경로를 생성하고 동작을 하기 시작함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1FE5ED-ED92-AF5E-76F4-EFD7BD6D553D}"/>
              </a:ext>
            </a:extLst>
          </p:cNvPr>
          <p:cNvSpPr txBox="1"/>
          <p:nvPr/>
        </p:nvSpPr>
        <p:spPr>
          <a:xfrm>
            <a:off x="16014228" y="20583610"/>
            <a:ext cx="146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②맵 상에서 정해진 좌표대로 로봇은 자율주행을 하며 돌아다님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E8D19B-FECF-4EEB-3F33-F130045C1D67}"/>
              </a:ext>
            </a:extLst>
          </p:cNvPr>
          <p:cNvSpPr txBox="1"/>
          <p:nvPr/>
        </p:nvSpPr>
        <p:spPr>
          <a:xfrm>
            <a:off x="16003116" y="25929402"/>
            <a:ext cx="1577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③버튼이 눌린것을 감지하면 현재 위치에서 탈출구 까지의 새로운 경로 생성 후 주행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D23EAB0-0D34-0FD7-77F1-169C6AFC3D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03116" y="26647527"/>
            <a:ext cx="15770696" cy="54821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6FD04D-37C4-9330-824D-850F083753E9}"/>
              </a:ext>
            </a:extLst>
          </p:cNvPr>
          <p:cNvSpPr txBox="1"/>
          <p:nvPr/>
        </p:nvSpPr>
        <p:spPr>
          <a:xfrm>
            <a:off x="15991580" y="32388336"/>
            <a:ext cx="157706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④탈출구에 도착을 하면 음성으로 탈출구임을 안내</a:t>
            </a:r>
            <a:endParaRPr lang="en-US" altLang="ko-KR" sz="3200"/>
          </a:p>
          <a:p>
            <a:endParaRPr lang="en-US" altLang="ko-KR" sz="3200"/>
          </a:p>
          <a:p>
            <a:r>
              <a:rPr lang="ko-KR" altLang="en-US" sz="3200"/>
              <a:t>이후에는 ②</a:t>
            </a:r>
            <a:r>
              <a:rPr lang="en-US" altLang="ko-KR" sz="3200"/>
              <a:t>~</a:t>
            </a:r>
            <a:r>
              <a:rPr lang="ko-KR" altLang="en-US" sz="3200"/>
              <a:t>④ 과정을 계속해서 반복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DF9-6E39-4FBE-17DD-D08F4EC8E600}"/>
              </a:ext>
            </a:extLst>
          </p:cNvPr>
          <p:cNvSpPr txBox="1"/>
          <p:nvPr/>
        </p:nvSpPr>
        <p:spPr>
          <a:xfrm>
            <a:off x="17131215" y="35843772"/>
            <a:ext cx="8302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유튜브 </a:t>
            </a:r>
            <a:r>
              <a:rPr lang="en-US" altLang="ko-KR" sz="4000" dirty="0"/>
              <a:t>URL</a:t>
            </a:r>
          </a:p>
          <a:p>
            <a:r>
              <a:rPr lang="en-US" altLang="ko-KR" sz="4000" dirty="0"/>
              <a:t>https://youtu.be/aYB9flTV5FI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91118-26B6-3264-2B0F-788156E97E76}"/>
              </a:ext>
            </a:extLst>
          </p:cNvPr>
          <p:cNvSpPr txBox="1"/>
          <p:nvPr/>
        </p:nvSpPr>
        <p:spPr>
          <a:xfrm>
            <a:off x="25611095" y="35843771"/>
            <a:ext cx="36517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유튜브 </a:t>
            </a:r>
            <a:endParaRPr lang="en-US" altLang="ko-KR" sz="4000" dirty="0"/>
          </a:p>
          <a:p>
            <a:r>
              <a:rPr lang="en-US" altLang="ko-KR" sz="4000" dirty="0"/>
              <a:t>QR</a:t>
            </a:r>
            <a:r>
              <a:rPr lang="ko-KR" altLang="en-US" sz="4000" dirty="0"/>
              <a:t>코드</a:t>
            </a:r>
          </a:p>
        </p:txBody>
      </p:sp>
    </p:spTree>
  </p:cSld>
  <p:clrMapOvr>
    <a:masterClrMapping/>
  </p:clrMapOvr>
  <mc:AlternateContent xmlns:mc="http://schemas.openxmlformats.org/markup-compatibility/2006" xmlns:a14="http://schemas.microsoft.com/office/drawing/2010/main">
    <mc:Choice Requires="a14">
      <p:transition/>
    </mc:Choice>
    <mc:Fallback xmlns:s="http://schemas.openxmlformats.org/officeDocument/2006/sharedTypes" xmlns:p14="http://schemas.microsoft.com/office/powerpoint/2010/main" xmlns="">
      <p:transition xmlns:p="http://schemas.openxmlformats.org/presentationml/2006/main" xmlns:p14="http://schemas.microsoft.com/office/powerpoint/2010/main" xmlns:s="http://schemas.openxmlformats.org/officeDocument/2006/sharedTypes" xmlns:r="http://schemas.openxmlformats.org/officeDocument/2006/relationships" xmlns:a14="http://schemas.microsoft.com/office/drawing/2010/main" xmlns:mc="http://schemas.openxmlformats.org/markup-compatibility/2006" xmlns:a="http://schemas.openxmlformats.org/drawingml/2006/main" advClick="true"/>
    </mc:Fallback>
  </mc:AlternateContent>
</p:sld>
</file>

<file path=ppt/theme/theme1.xml><?xml version="1.0" encoding="utf-8"?>
<a:theme xmlns:a="http://schemas.openxmlformats.org/drawingml/2006/main" name="Theme0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제목 슬라이드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314</Words>
  <Application>Microsoft Office PowerPoint</Application>
  <PresentationFormat>사용자 지정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함초롬돋움</vt:lpstr>
      <vt:lpstr>Arial</vt:lpstr>
      <vt:lpstr>Theme0</vt:lpstr>
      <vt:lpstr>화재발생시 대피로 유도로봇 인천대학교 임베디드시스템공학과  (강형남, 김준혁, 장성준, 황승혁)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nakLAB</dc:creator>
  <cp:lastModifiedBy>장성준</cp:lastModifiedBy>
  <cp:revision>14</cp:revision>
  <cp:lastPrinted>1938-01-29T13:32:54Z</cp:lastPrinted>
  <dcterms:created xsi:type="dcterms:W3CDTF">2016-10-24T12:37:57Z</dcterms:created>
  <dcterms:modified xsi:type="dcterms:W3CDTF">2023-05-18T12:16:54Z</dcterms:modified>
</cp:coreProperties>
</file>