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  <p:sldMasterId id="2147483684" r:id="rId4"/>
    <p:sldMasterId id="2147483690" r:id="rId5"/>
  </p:sldMasterIdLst>
  <p:notesMasterIdLst>
    <p:notesMasterId r:id="rId15"/>
  </p:notesMasterIdLst>
  <p:handoutMasterIdLst>
    <p:handoutMasterId r:id="rId16"/>
  </p:handoutMasterIdLst>
  <p:sldIdLst>
    <p:sldId id="394" r:id="rId6"/>
    <p:sldId id="454" r:id="rId7"/>
    <p:sldId id="437" r:id="rId8"/>
    <p:sldId id="451" r:id="rId9"/>
    <p:sldId id="447" r:id="rId10"/>
    <p:sldId id="439" r:id="rId11"/>
    <p:sldId id="444" r:id="rId12"/>
    <p:sldId id="453" r:id="rId13"/>
    <p:sldId id="44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4" autoAdjust="0"/>
    <p:restoredTop sz="94595" autoAdjust="0"/>
  </p:normalViewPr>
  <p:slideViewPr>
    <p:cSldViewPr>
      <p:cViewPr varScale="1">
        <p:scale>
          <a:sx n="71" d="100"/>
          <a:sy n="71" d="100"/>
        </p:scale>
        <p:origin x="-44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9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8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9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3090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169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2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625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urriculu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839541" cy="1171552"/>
          </a:xfrm>
        </p:spPr>
        <p:txBody>
          <a:bodyPr/>
          <a:lstStyle/>
          <a:p>
            <a:r>
              <a:rPr lang="bg-BG" dirty="0" smtClean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8890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</a:t>
            </a:r>
            <a:r>
              <a:rPr lang="bg-BG" sz="3400" b="1" dirty="0" smtClean="0"/>
              <a:t>професия и </a:t>
            </a:r>
            <a:r>
              <a:rPr lang="bg-BG" sz="3400" b="1" dirty="0"/>
              <a:t>работа за хиляди млади </a:t>
            </a:r>
            <a:r>
              <a:rPr lang="bg-BG" sz="3400" b="1" dirty="0" smtClean="0"/>
              <a:t>хора</a:t>
            </a:r>
            <a:endParaRPr lang="bg-BG" sz="3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47747"/>
            <a:ext cx="3187613" cy="525135"/>
          </a:xfrm>
        </p:spPr>
        <p:txBody>
          <a:bodyPr/>
          <a:lstStyle/>
          <a:p>
            <a:r>
              <a:rPr lang="bg-BG" noProof="1" smtClean="0"/>
              <a:t>Светлин Наков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17646"/>
            <a:ext cx="3187614" cy="444343"/>
          </a:xfrm>
        </p:spPr>
        <p:txBody>
          <a:bodyPr/>
          <a:lstStyle/>
          <a:p>
            <a:r>
              <a:rPr lang="bg-BG" dirty="0" smtClean="0"/>
              <a:t>Вдъхновител на проекта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51349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6" y="35517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7" y="3551712"/>
            <a:ext cx="3258480" cy="2592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#9492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Софтуерен университет (</a:t>
            </a:r>
            <a:r>
              <a:rPr lang="bg-BG" noProof="1" smtClean="0"/>
              <a:t>СофтУни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Качествено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20+ </a:t>
            </a:r>
            <a:r>
              <a:rPr lang="bg-BG" dirty="0" smtClean="0"/>
              <a:t>практически курса</a:t>
            </a:r>
            <a:r>
              <a:rPr lang="en-US" dirty="0" smtClean="0"/>
              <a:t>, 20+ </a:t>
            </a:r>
            <a:r>
              <a:rPr lang="bg-BG" dirty="0" smtClean="0"/>
              <a:t>изпита</a:t>
            </a:r>
            <a:r>
              <a:rPr lang="en-US" dirty="0" smtClean="0"/>
              <a:t>, 15+ </a:t>
            </a:r>
            <a:r>
              <a:rPr lang="bg-BG" dirty="0" smtClean="0"/>
              <a:t>проекта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~ 2 </a:t>
            </a:r>
            <a:r>
              <a:rPr lang="bg-BG" dirty="0" smtClean="0">
                <a:sym typeface="Wingdings" panose="05000000000000000000" pitchFamily="2" charset="2"/>
              </a:rPr>
              <a:t>години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Бакалавърска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 </a:t>
            </a:r>
            <a:r>
              <a:rPr lang="bg-BG" dirty="0" smtClean="0"/>
              <a:t>години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bg-BG" noProof="1" smtClean="0"/>
              <a:t>СофтУни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+ 1-2 </a:t>
            </a:r>
            <a:r>
              <a:rPr lang="bg-BG" dirty="0" smtClean="0"/>
              <a:t>годин</a:t>
            </a:r>
            <a:r>
              <a:rPr lang="bg-BG" dirty="0"/>
              <a:t>и</a:t>
            </a:r>
            <a:r>
              <a:rPr lang="bg-BG" dirty="0" smtClean="0"/>
              <a:t>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обучение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Работа в България и чужбина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 smtClean="0"/>
              <a:t> </a:t>
            </a:r>
            <a:r>
              <a:rPr lang="bg-BG" dirty="0" smtClean="0"/>
              <a:t>– всеки месец нов курс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Добре дошли в</a:t>
            </a:r>
            <a:r>
              <a:rPr lang="en-US" dirty="0" smtClean="0"/>
              <a:t> </a:t>
            </a:r>
            <a:r>
              <a:rPr lang="bg-BG" noProof="1" smtClean="0"/>
              <a:t>СофтУни</a:t>
            </a:r>
            <a:endParaRPr lang="en-US" noProof="1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25" y="4392283"/>
            <a:ext cx="2392924" cy="19037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88815" y="2079248"/>
            <a:ext cx="119253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П</a:t>
            </a:r>
            <a:r>
              <a:rPr lang="bg-BG" sz="2600" dirty="0" smtClean="0">
                <a:solidFill>
                  <a:prstClr val="white"/>
                </a:solidFill>
              </a:rPr>
              <a:t>рием в СофтУни - минимум 50% на изпит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1212" y="838200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Technologies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40337" y="323018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498643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beginners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3527" y="8382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bg-BG" sz="1800" dirty="0" smtClean="0">
                <a:solidFill>
                  <a:prstClr val="white"/>
                </a:solidFill>
              </a:rPr>
              <a:t>3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1174" y="3174116"/>
            <a:ext cx="75693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6 + 12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27996" y="4642724"/>
            <a:ext cx="2933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Избор на 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8417918" y="4888946"/>
            <a:ext cx="610078" cy="2926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Professional Qualification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40337" y="1128762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a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1114" y="5474255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6699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Професии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C# Web Developer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Java </a:t>
            </a:r>
            <a:r>
              <a:rPr lang="en-US" dirty="0"/>
              <a:t>Web </a:t>
            </a:r>
            <a:r>
              <a:rPr lang="en-US" dirty="0" smtClean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JavaScript </a:t>
            </a:r>
            <a:r>
              <a:rPr lang="en-US" dirty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PHP Developer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bg-BG" dirty="0" smtClean="0"/>
              <a:t>На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softuni.bg/curriculum</a:t>
            </a:r>
            <a:r>
              <a:rPr lang="bg-BG" dirty="0" smtClean="0"/>
              <a:t> можете да разгледате подробности за всяка професия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990601"/>
            <a:ext cx="11768223" cy="5730876"/>
          </a:xfrm>
        </p:spPr>
        <p:txBody>
          <a:bodyPr>
            <a:normAutofit fontScale="85000" lnSpcReduction="20000"/>
          </a:bodyPr>
          <a:lstStyle/>
          <a:p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</a:rPr>
              <a:t>Кредити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Всеки курс дава определен брой кредити, според оценката</a:t>
            </a:r>
          </a:p>
          <a:p>
            <a:pPr lvl="2"/>
            <a:r>
              <a:rPr lang="bg-BG" dirty="0" smtClean="0"/>
              <a:t>Между 3.00 и 3.99 получавате 1/3 от кредитите за курса</a:t>
            </a:r>
          </a:p>
          <a:p>
            <a:pPr lvl="2"/>
            <a:r>
              <a:rPr lang="bg-BG" dirty="0" smtClean="0"/>
              <a:t>Между 4.00 и 4.99 – 2/3</a:t>
            </a:r>
          </a:p>
          <a:p>
            <a:pPr lvl="2"/>
            <a:r>
              <a:rPr lang="bg-BG" dirty="0" smtClean="0"/>
              <a:t>Между 5.00 и 6.00 – пълен брой кредити</a:t>
            </a:r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noProof="1" smtClean="0"/>
              <a:t>СофтУни</a:t>
            </a:r>
            <a:endParaRPr lang="bg-BG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bg-BG" dirty="0" smtClean="0"/>
              <a:t>Диплома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 smtClean="0"/>
              <a:t>(бакалавърска степен)</a:t>
            </a:r>
          </a:p>
          <a:p>
            <a:pPr lvl="1"/>
            <a:r>
              <a:rPr lang="bg-BG" dirty="0" smtClean="0"/>
              <a:t>От </a:t>
            </a:r>
            <a:r>
              <a:rPr lang="bg-BG" dirty="0" smtClean="0">
                <a:hlinkClick r:id="rId2"/>
              </a:rPr>
              <a:t>университети-партньори</a:t>
            </a:r>
            <a:r>
              <a:rPr lang="bg-BG" dirty="0" smtClean="0"/>
              <a:t> (МТМ колеж, ВСУ, БСУ)</a:t>
            </a:r>
          </a:p>
          <a:p>
            <a:pPr lvl="1"/>
            <a:r>
              <a:rPr lang="bg-BG" dirty="0" smtClean="0"/>
              <a:t>2 години @ </a:t>
            </a:r>
            <a:r>
              <a:rPr lang="bg-BG" noProof="1" smtClean="0"/>
              <a:t>СофтУни</a:t>
            </a:r>
            <a:r>
              <a:rPr lang="bg-BG" dirty="0" smtClean="0"/>
              <a:t> + 1-2 години @ университет-партньор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Дипломи и сертификати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7221" y="4112854"/>
            <a:ext cx="2362199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Developer</a:t>
            </a:r>
          </a:p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&gt;80 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821" y="4112854"/>
            <a:ext cx="2362199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Developer</a:t>
            </a:r>
          </a:p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&gt;100 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6421" y="4112854"/>
            <a:ext cx="2362199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 Developer</a:t>
            </a:r>
          </a:p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&gt;150 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1020" y="4112854"/>
            <a:ext cx="2362199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 Developer</a:t>
            </a:r>
          </a:p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&gt;150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 smtClean="0"/>
              <a:t>СофтУни</a:t>
            </a:r>
            <a:r>
              <a:rPr lang="bg-BG" dirty="0" smtClean="0"/>
              <a:t> помага на студентите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Договори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наемане на студенти от </a:t>
            </a:r>
            <a:r>
              <a:rPr lang="bg-BG" noProof="1" smtClean="0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Най-силните студенти имат възможност за стаж в СофтУни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 smtClean="0"/>
              <a:t> избират между много работодатели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Не обещаваме работа за студентите 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05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Custom</PresentationFormat>
  <Paragraphs>96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1_SoftUni 16x9</vt:lpstr>
      <vt:lpstr>SoftUni 16x9</vt:lpstr>
      <vt:lpstr>2_SoftUni 16x9</vt:lpstr>
      <vt:lpstr>3_SoftUni 16x9</vt:lpstr>
      <vt:lpstr>Софтуерен университет</vt:lpstr>
      <vt:lpstr>Have a Question?</vt:lpstr>
      <vt:lpstr>Добре дошли в СофтУни</vt:lpstr>
      <vt:lpstr>Учебен план</vt:lpstr>
      <vt:lpstr>Професии</vt:lpstr>
      <vt:lpstr>Дипломи и сертификати</vt:lpstr>
      <vt:lpstr>Работа за завършилите</vt:lpstr>
      <vt:lpstr>Софтуерен университет (СофтУни)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2016-10-13T12:41:57Z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