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1" r:id="rId6"/>
    <p:sldId id="264" r:id="rId7"/>
    <p:sldId id="266" r:id="rId8"/>
    <p:sldId id="262" r:id="rId9"/>
    <p:sldId id="265" r:id="rId10"/>
    <p:sldId id="263"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4774" autoAdjust="0"/>
  </p:normalViewPr>
  <p:slideViewPr>
    <p:cSldViewPr>
      <p:cViewPr>
        <p:scale>
          <a:sx n="100" d="100"/>
          <a:sy n="100" d="100"/>
        </p:scale>
        <p:origin x="-194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374DE-B0AE-4C55-AFC2-6F733310E892}" type="datetimeFigureOut">
              <a:rPr lang="en-GB" smtClean="0"/>
              <a:t>20/07/2010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57CEAC-EBDA-4C5C-AF50-55C2D9C61E69}" type="slidenum">
              <a:rPr lang="en-GB" smtClean="0"/>
              <a:t>‹#›</a:t>
            </a:fld>
            <a:endParaRPr lang="en-GB"/>
          </a:p>
        </p:txBody>
      </p:sp>
    </p:spTree>
    <p:extLst>
      <p:ext uri="{BB962C8B-B14F-4D97-AF65-F5344CB8AC3E}">
        <p14:creationId xmlns:p14="http://schemas.microsoft.com/office/powerpoint/2010/main" val="2086387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legantcode.com/2010/07/05/asp-net-mvc-my-personal-view-rul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3C57CEAC-EBDA-4C5C-AF50-55C2D9C61E69}" type="slidenum">
              <a:rPr lang="en-GB" smtClean="0"/>
              <a:t>3</a:t>
            </a:fld>
            <a:endParaRPr lang="en-GB"/>
          </a:p>
        </p:txBody>
      </p:sp>
    </p:spTree>
    <p:extLst>
      <p:ext uri="{BB962C8B-B14F-4D97-AF65-F5344CB8AC3E}">
        <p14:creationId xmlns:p14="http://schemas.microsoft.com/office/powerpoint/2010/main" val="402810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Spark.dll + Spark.Web.Mvc.dll</a:t>
            </a:r>
          </a:p>
          <a:p>
            <a:r>
              <a:rPr lang="en-GB" dirty="0" err="1" smtClean="0"/>
              <a:t>SparkEngineStarter.RegisterViewEngine</a:t>
            </a:r>
            <a:r>
              <a:rPr lang="en-GB" dirty="0" smtClean="0"/>
              <a:t>();</a:t>
            </a:r>
          </a:p>
          <a:p>
            <a:r>
              <a:rPr lang="en-GB" dirty="0" smtClean="0"/>
              <a:t>Rename *.</a:t>
            </a:r>
            <a:r>
              <a:rPr lang="en-GB" dirty="0" err="1" smtClean="0"/>
              <a:t>as?x</a:t>
            </a:r>
            <a:r>
              <a:rPr lang="en-GB" dirty="0" smtClean="0"/>
              <a:t> to *.spark</a:t>
            </a:r>
          </a:p>
          <a:p>
            <a:r>
              <a:rPr lang="en-GB" dirty="0" smtClean="0"/>
              <a:t>Settings		</a:t>
            </a:r>
            <a:r>
              <a:rPr lang="en-GB" dirty="0" err="1" smtClean="0"/>
              <a:t>web.config</a:t>
            </a:r>
            <a:endParaRPr lang="en-GB" dirty="0" smtClean="0"/>
          </a:p>
          <a:p>
            <a:r>
              <a:rPr lang="en-GB" dirty="0" smtClean="0"/>
              <a:t>View and layout files	*.spark</a:t>
            </a:r>
          </a:p>
          <a:p>
            <a:r>
              <a:rPr lang="en-GB" dirty="0" smtClean="0"/>
              <a:t>Output expressions	${…}</a:t>
            </a:r>
          </a:p>
          <a:p>
            <a:r>
              <a:rPr lang="en-GB" dirty="0" smtClean="0"/>
              <a:t>Output</a:t>
            </a:r>
            <a:r>
              <a:rPr lang="en-GB" baseline="0" dirty="0" smtClean="0"/>
              <a:t> html 		!{…}</a:t>
            </a:r>
          </a:p>
          <a:p>
            <a:r>
              <a:rPr lang="en-GB" dirty="0" smtClean="0"/>
              <a:t>Inline code statements	#...;</a:t>
            </a:r>
          </a:p>
          <a:p>
            <a:r>
              <a:rPr lang="en-GB" dirty="0" smtClean="0"/>
              <a:t>Conditional</a:t>
            </a:r>
            <a:r>
              <a:rPr lang="en-GB" baseline="0" dirty="0" smtClean="0"/>
              <a:t> attributes	foo=“bar?{…}”</a:t>
            </a:r>
            <a:endParaRPr lang="en-GB" dirty="0" smtClean="0"/>
          </a:p>
          <a:p>
            <a:r>
              <a:rPr lang="en-GB" dirty="0" smtClean="0"/>
              <a:t>Assumptions on what audience</a:t>
            </a:r>
            <a:r>
              <a:rPr lang="en-GB" baseline="0" dirty="0" smtClean="0"/>
              <a:t> know</a:t>
            </a:r>
          </a:p>
          <a:p>
            <a:r>
              <a:rPr lang="en-GB" dirty="0" smtClean="0">
                <a:hlinkClick r:id="rId3"/>
              </a:rPr>
              <a:t>http://elegantcode.com/2010/07/05/asp-net-mvc-my-personal-view-rules/</a:t>
            </a:r>
            <a:endParaRPr lang="en-GB" dirty="0"/>
          </a:p>
        </p:txBody>
      </p:sp>
      <p:sp>
        <p:nvSpPr>
          <p:cNvPr id="4" name="Slide Number Placeholder 3"/>
          <p:cNvSpPr>
            <a:spLocks noGrp="1"/>
          </p:cNvSpPr>
          <p:nvPr>
            <p:ph type="sldNum" sz="quarter" idx="10"/>
          </p:nvPr>
        </p:nvSpPr>
        <p:spPr/>
        <p:txBody>
          <a:bodyPr/>
          <a:lstStyle/>
          <a:p>
            <a:fld id="{3C57CEAC-EBDA-4C5C-AF50-55C2D9C61E69}" type="slidenum">
              <a:rPr lang="en-GB" smtClean="0"/>
              <a:t>4</a:t>
            </a:fld>
            <a:endParaRPr lang="en-GB"/>
          </a:p>
        </p:txBody>
      </p:sp>
    </p:spTree>
    <p:extLst>
      <p:ext uri="{BB962C8B-B14F-4D97-AF65-F5344CB8AC3E}">
        <p14:creationId xmlns:p14="http://schemas.microsoft.com/office/powerpoint/2010/main" val="127833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Duck typing by sending diff types into the partial</a:t>
            </a:r>
            <a:r>
              <a:rPr lang="en-GB" baseline="0" dirty="0" smtClean="0"/>
              <a:t> with diff names</a:t>
            </a:r>
          </a:p>
          <a:p>
            <a:r>
              <a:rPr lang="en-GB" baseline="0" dirty="0" smtClean="0"/>
              <a:t>Single quote and double quotes</a:t>
            </a:r>
          </a:p>
          <a:p>
            <a:r>
              <a:rPr lang="en-GB" baseline="0" dirty="0" smtClean="0"/>
              <a:t>Capture content into variable</a:t>
            </a:r>
          </a:p>
          <a:p>
            <a:r>
              <a:rPr lang="en-GB" baseline="0" dirty="0" smtClean="0"/>
              <a:t>Useful for menus and sidebars where shape of html is reusable</a:t>
            </a:r>
          </a:p>
          <a:p>
            <a:r>
              <a:rPr lang="en-GB" baseline="0" dirty="0" smtClean="0"/>
              <a:t>Content[“key”] = “content stuff”</a:t>
            </a:r>
          </a:p>
          <a:p>
            <a:r>
              <a:rPr lang="en-GB" baseline="0" dirty="0" smtClean="0"/>
              <a:t>Sections are to Partials, what Content areas are to Layouts</a:t>
            </a:r>
            <a:endParaRPr lang="en-GB" dirty="0"/>
          </a:p>
        </p:txBody>
      </p:sp>
      <p:sp>
        <p:nvSpPr>
          <p:cNvPr id="4" name="Slide Number Placeholder 3"/>
          <p:cNvSpPr>
            <a:spLocks noGrp="1"/>
          </p:cNvSpPr>
          <p:nvPr>
            <p:ph type="sldNum" sz="quarter" idx="10"/>
          </p:nvPr>
        </p:nvSpPr>
        <p:spPr/>
        <p:txBody>
          <a:bodyPr/>
          <a:lstStyle/>
          <a:p>
            <a:fld id="{3C57CEAC-EBDA-4C5C-AF50-55C2D9C61E69}" type="slidenum">
              <a:rPr lang="en-GB" smtClean="0"/>
              <a:t>5</a:t>
            </a:fld>
            <a:endParaRPr lang="en-GB"/>
          </a:p>
        </p:txBody>
      </p:sp>
    </p:spTree>
    <p:extLst>
      <p:ext uri="{BB962C8B-B14F-4D97-AF65-F5344CB8AC3E}">
        <p14:creationId xmlns:p14="http://schemas.microsoft.com/office/powerpoint/2010/main" val="116195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Html helpers in the language of Spark</a:t>
            </a:r>
          </a:p>
          <a:p>
            <a:r>
              <a:rPr lang="en-GB" dirty="0" smtClean="0"/>
              <a:t>Partial is rendered</a:t>
            </a:r>
            <a:r>
              <a:rPr lang="en-GB" baseline="0" dirty="0" smtClean="0"/>
              <a:t> in the pipeline – </a:t>
            </a:r>
            <a:r>
              <a:rPr lang="en-GB" baseline="0" dirty="0" err="1" smtClean="0"/>
              <a:t>marco</a:t>
            </a:r>
            <a:r>
              <a:rPr lang="en-GB" baseline="0" dirty="0" smtClean="0"/>
              <a:t> is a function call. </a:t>
            </a:r>
          </a:p>
          <a:p>
            <a:r>
              <a:rPr lang="en-GB" baseline="0" dirty="0" smtClean="0"/>
              <a:t>Tree structures cannot render recursively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“each” attribute</a:t>
            </a:r>
            <a:r>
              <a:rPr lang="en-GB" baseline="0" dirty="0" smtClean="0"/>
              <a:t> value not specific to Spark – auto-declares a few helper variables for you {first, last, count…}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“each” can also extend other attributes on same line which has access to the loop </a:t>
            </a:r>
            <a:r>
              <a:rPr lang="en-GB" baseline="0" dirty="0" err="1" smtClean="0"/>
              <a:t>vars</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Make any node go away using inline “if”</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C57CEAC-EBDA-4C5C-AF50-55C2D9C61E69}" type="slidenum">
              <a:rPr lang="en-GB" smtClean="0"/>
              <a:t>6</a:t>
            </a:fld>
            <a:endParaRPr lang="en-GB"/>
          </a:p>
        </p:txBody>
      </p:sp>
    </p:spTree>
    <p:extLst>
      <p:ext uri="{BB962C8B-B14F-4D97-AF65-F5344CB8AC3E}">
        <p14:creationId xmlns:p14="http://schemas.microsoft.com/office/powerpoint/2010/main" val="1761694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Stems from </a:t>
            </a:r>
            <a:r>
              <a:rPr lang="en-GB" dirty="0" err="1" smtClean="0"/>
              <a:t>Html.BeginForm</a:t>
            </a:r>
            <a:r>
              <a:rPr lang="en-GB" dirty="0" smtClean="0"/>
              <a:t>() {…}</a:t>
            </a:r>
            <a:endParaRPr lang="en-GB" dirty="0"/>
          </a:p>
        </p:txBody>
      </p:sp>
      <p:sp>
        <p:nvSpPr>
          <p:cNvPr id="4" name="Slide Number Placeholder 3"/>
          <p:cNvSpPr>
            <a:spLocks noGrp="1"/>
          </p:cNvSpPr>
          <p:nvPr>
            <p:ph type="sldNum" sz="quarter" idx="10"/>
          </p:nvPr>
        </p:nvSpPr>
        <p:spPr/>
        <p:txBody>
          <a:bodyPr/>
          <a:lstStyle/>
          <a:p>
            <a:fld id="{3C57CEAC-EBDA-4C5C-AF50-55C2D9C61E69}" type="slidenum">
              <a:rPr lang="en-GB" smtClean="0"/>
              <a:t>8</a:t>
            </a:fld>
            <a:endParaRPr lang="en-GB"/>
          </a:p>
        </p:txBody>
      </p:sp>
    </p:spTree>
    <p:extLst>
      <p:ext uri="{BB962C8B-B14F-4D97-AF65-F5344CB8AC3E}">
        <p14:creationId xmlns:p14="http://schemas.microsoft.com/office/powerpoint/2010/main" val="263288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small projects and view engine and any MVC</a:t>
            </a:r>
            <a:r>
              <a:rPr lang="en-GB" baseline="0" dirty="0" smtClean="0"/>
              <a:t> framework will do just fine</a:t>
            </a:r>
            <a:endParaRPr lang="en-GB" dirty="0"/>
          </a:p>
        </p:txBody>
      </p:sp>
      <p:sp>
        <p:nvSpPr>
          <p:cNvPr id="4" name="Slide Number Placeholder 3"/>
          <p:cNvSpPr>
            <a:spLocks noGrp="1"/>
          </p:cNvSpPr>
          <p:nvPr>
            <p:ph type="sldNum" sz="quarter" idx="10"/>
          </p:nvPr>
        </p:nvSpPr>
        <p:spPr/>
        <p:txBody>
          <a:bodyPr/>
          <a:lstStyle/>
          <a:p>
            <a:fld id="{3C57CEAC-EBDA-4C5C-AF50-55C2D9C61E69}" type="slidenum">
              <a:rPr lang="en-GB" smtClean="0"/>
              <a:t>10</a:t>
            </a:fld>
            <a:endParaRPr lang="en-GB"/>
          </a:p>
        </p:txBody>
      </p:sp>
    </p:spTree>
    <p:extLst>
      <p:ext uri="{BB962C8B-B14F-4D97-AF65-F5344CB8AC3E}">
        <p14:creationId xmlns:p14="http://schemas.microsoft.com/office/powerpoint/2010/main" val="203790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24D503D-AA3F-4431-9249-C7492259353E}" type="datetimeFigureOut">
              <a:rPr lang="en-GB" smtClean="0"/>
              <a:t>20/07/2010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BC9E96-BF28-41AF-9851-56C4CE73FD0F}" type="slidenum">
              <a:rPr lang="en-GB" smtClean="0"/>
              <a:t>‹#›</a:t>
            </a:fld>
            <a:endParaRPr lang="en-GB"/>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4D503D-AA3F-4431-9249-C7492259353E}" type="datetimeFigureOut">
              <a:rPr lang="en-GB" smtClean="0"/>
              <a:t>20/07/2010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BC9E96-BF28-41AF-9851-56C4CE73FD0F}"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4D503D-AA3F-4431-9249-C7492259353E}" type="datetimeFigureOut">
              <a:rPr lang="en-GB" smtClean="0"/>
              <a:t>20/07/2010</a:t>
            </a:fld>
            <a:endParaRPr lang="en-GB"/>
          </a:p>
        </p:txBody>
      </p:sp>
      <p:sp>
        <p:nvSpPr>
          <p:cNvPr id="5" name="Footer Placeholder 4"/>
          <p:cNvSpPr>
            <a:spLocks noGrp="1"/>
          </p:cNvSpPr>
          <p:nvPr>
            <p:ph type="ftr" sz="quarter" idx="11"/>
          </p:nvPr>
        </p:nvSpPr>
        <p:spPr>
          <a:xfrm>
            <a:off x="2640597" y="6377459"/>
            <a:ext cx="3836404" cy="365125"/>
          </a:xfrm>
        </p:spPr>
        <p:txBody>
          <a:bodyPr/>
          <a:lstStyle/>
          <a:p>
            <a:endParaRPr lang="en-GB"/>
          </a:p>
        </p:txBody>
      </p:sp>
      <p:sp>
        <p:nvSpPr>
          <p:cNvPr id="6" name="Slide Number Placeholder 5"/>
          <p:cNvSpPr>
            <a:spLocks noGrp="1"/>
          </p:cNvSpPr>
          <p:nvPr>
            <p:ph type="sldNum" sz="quarter" idx="12"/>
          </p:nvPr>
        </p:nvSpPr>
        <p:spPr/>
        <p:txBody>
          <a:bodyPr/>
          <a:lstStyle/>
          <a:p>
            <a:fld id="{74BC9E96-BF28-41AF-9851-56C4CE73FD0F}"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4D503D-AA3F-4431-9249-C7492259353E}" type="datetimeFigureOut">
              <a:rPr lang="en-GB" smtClean="0"/>
              <a:t>20/07/2010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BC9E96-BF28-41AF-9851-56C4CE73FD0F}"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4D503D-AA3F-4431-9249-C7492259353E}" type="datetimeFigureOut">
              <a:rPr lang="en-GB" smtClean="0"/>
              <a:t>20/07/2010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BC9E96-BF28-41AF-9851-56C4CE73FD0F}"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24D503D-AA3F-4431-9249-C7492259353E}" type="datetimeFigureOut">
              <a:rPr lang="en-GB" smtClean="0"/>
              <a:t>20/07/2010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BC9E96-BF28-41AF-9851-56C4CE73FD0F}"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24D503D-AA3F-4431-9249-C7492259353E}" type="datetimeFigureOut">
              <a:rPr lang="en-GB" smtClean="0"/>
              <a:t>20/07/2010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BC9E96-BF28-41AF-9851-56C4CE73FD0F}"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4D503D-AA3F-4431-9249-C7492259353E}" type="datetimeFigureOut">
              <a:rPr lang="en-GB" smtClean="0"/>
              <a:t>20/07/2010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BC9E96-BF28-41AF-9851-56C4CE73FD0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D503D-AA3F-4431-9249-C7492259353E}" type="datetimeFigureOut">
              <a:rPr lang="en-GB" smtClean="0"/>
              <a:t>20/07/2010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BC9E96-BF28-41AF-9851-56C4CE73FD0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4D503D-AA3F-4431-9249-C7492259353E}" type="datetimeFigureOut">
              <a:rPr lang="en-GB" smtClean="0"/>
              <a:t>20/07/2010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BC9E96-BF28-41AF-9851-56C4CE73FD0F}" type="slidenum">
              <a:rPr lang="en-GB" smtClean="0"/>
              <a:t>‹#›</a:t>
            </a:fld>
            <a:endParaRPr lang="en-GB"/>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24D503D-AA3F-4431-9249-C7492259353E}" type="datetimeFigureOut">
              <a:rPr lang="en-GB" smtClean="0"/>
              <a:t>20/07/2010</a:t>
            </a:fld>
            <a:endParaRPr lang="en-GB"/>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GB"/>
          </a:p>
        </p:txBody>
      </p:sp>
      <p:sp>
        <p:nvSpPr>
          <p:cNvPr id="7" name="Slide Number Placeholder 6"/>
          <p:cNvSpPr>
            <a:spLocks noGrp="1"/>
          </p:cNvSpPr>
          <p:nvPr>
            <p:ph type="sldNum" sz="quarter" idx="12"/>
          </p:nvPr>
        </p:nvSpPr>
        <p:spPr>
          <a:xfrm>
            <a:off x="8339328" y="1170432"/>
            <a:ext cx="733864" cy="201168"/>
          </a:xfrm>
        </p:spPr>
        <p:txBody>
          <a:bodyPr/>
          <a:lstStyle/>
          <a:p>
            <a:fld id="{74BC9E96-BF28-41AF-9851-56C4CE73FD0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F24D503D-AA3F-4431-9249-C7492259353E}" type="datetimeFigureOut">
              <a:rPr lang="en-GB" smtClean="0"/>
              <a:t>20/07/2010</a:t>
            </a:fld>
            <a:endParaRPr lang="en-GB"/>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GB"/>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4BC9E96-BF28-41AF-9851-56C4CE73FD0F}"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obertgreyling.com/" TargetMode="External"/><Relationship Id="rId2" Type="http://schemas.openxmlformats.org/officeDocument/2006/relationships/hyperlink" Target="http://sparkviewengine.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hyperlink" Target="http://twitter.com/RobertTheGre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parkviewengine.com/" TargetMode="External"/><Relationship Id="rId2" Type="http://schemas.openxmlformats.org/officeDocument/2006/relationships/hyperlink" Target="http://sparkviewengine.codeplex.co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blog.robertgreyling.com/" TargetMode="External"/><Relationship Id="rId4" Type="http://schemas.openxmlformats.org/officeDocument/2006/relationships/hyperlink" Target="http://twitter.com/RobertTheGre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Pragmatic Spark</a:t>
            </a:r>
            <a:endParaRPr lang="en-GB" dirty="0"/>
          </a:p>
        </p:txBody>
      </p:sp>
      <p:sp>
        <p:nvSpPr>
          <p:cNvPr id="3" name="Subtitle 2"/>
          <p:cNvSpPr>
            <a:spLocks noGrp="1"/>
          </p:cNvSpPr>
          <p:nvPr>
            <p:ph type="subTitle" idx="1"/>
          </p:nvPr>
        </p:nvSpPr>
        <p:spPr/>
        <p:txBody>
          <a:bodyPr/>
          <a:lstStyle/>
          <a:p>
            <a:r>
              <a:rPr lang="en-GB" dirty="0" smtClean="0"/>
              <a:t>Turning it up to eleven</a:t>
            </a:r>
            <a:endParaRPr lang="en-GB" dirty="0"/>
          </a:p>
        </p:txBody>
      </p:sp>
      <p:sp>
        <p:nvSpPr>
          <p:cNvPr id="4" name="TextBox 3"/>
          <p:cNvSpPr txBox="1"/>
          <p:nvPr/>
        </p:nvSpPr>
        <p:spPr>
          <a:xfrm>
            <a:off x="611560" y="476672"/>
            <a:ext cx="2952328" cy="923330"/>
          </a:xfrm>
          <a:prstGeom prst="rect">
            <a:avLst/>
          </a:prstGeom>
          <a:noFill/>
        </p:spPr>
        <p:txBody>
          <a:bodyPr wrap="square" rtlCol="0">
            <a:spAutoFit/>
          </a:bodyPr>
          <a:lstStyle/>
          <a:p>
            <a:r>
              <a:rPr lang="en-GB" dirty="0">
                <a:hlinkClick r:id="rId2"/>
              </a:rPr>
              <a:t>http://</a:t>
            </a:r>
            <a:r>
              <a:rPr lang="en-GB" dirty="0" smtClean="0">
                <a:hlinkClick r:id="rId2"/>
              </a:rPr>
              <a:t>sparkviewengine.com</a:t>
            </a:r>
            <a:endParaRPr lang="en-GB" dirty="0"/>
          </a:p>
          <a:p>
            <a:r>
              <a:rPr lang="en-GB" dirty="0">
                <a:hlinkClick r:id="rId3"/>
              </a:rPr>
              <a:t>http://robertgreyling.com</a:t>
            </a:r>
            <a:r>
              <a:rPr lang="en-GB" dirty="0"/>
              <a:t/>
            </a:r>
            <a:br>
              <a:rPr lang="en-GB" dirty="0"/>
            </a:br>
            <a:r>
              <a:rPr lang="en-GB" dirty="0" smtClean="0">
                <a:hlinkClick r:id="rId4"/>
              </a:rPr>
              <a:t>@</a:t>
            </a:r>
            <a:r>
              <a:rPr lang="en-GB" dirty="0" err="1" smtClean="0">
                <a:hlinkClick r:id="rId4"/>
              </a:rPr>
              <a:t>RobertTheGrey</a:t>
            </a:r>
            <a:endParaRPr lang="en-GB" dirty="0"/>
          </a:p>
        </p:txBody>
      </p:sp>
      <p:pic>
        <p:nvPicPr>
          <p:cNvPr id="1026" name="Picture 2" descr="&quot;Well, it's one louder, isn't it? It's not ten. You see, most blokes, you know, will be playing at ten. You're on ten here, all the way up, all the way up, all the way up, you're on ten on your guitar. Where can you go from there? Where?&quot; - Nigel by f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6229" y="2105636"/>
            <a:ext cx="2552700" cy="2358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8" name="Picture 4" descr="http://download.codeplex.com/Project/Download/FileDownload.aspx?ProjectName=sparkviewengine&amp;DownloadId=61436&amp;Build=169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6229" y="462087"/>
            <a:ext cx="2552700" cy="95250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5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Hand-holding with </a:t>
            </a:r>
            <a:r>
              <a:rPr lang="en-GB" dirty="0" err="1"/>
              <a:t>FubuMVC</a:t>
            </a:r>
            <a:endParaRPr lang="en-GB" dirty="0"/>
          </a:p>
        </p:txBody>
      </p:sp>
      <p:sp>
        <p:nvSpPr>
          <p:cNvPr id="3" name="Text Placeholder 2"/>
          <p:cNvSpPr>
            <a:spLocks noGrp="1"/>
          </p:cNvSpPr>
          <p:nvPr>
            <p:ph type="body" idx="1"/>
          </p:nvPr>
        </p:nvSpPr>
        <p:spPr/>
        <p:txBody>
          <a:bodyPr/>
          <a:lstStyle/>
          <a:p>
            <a:r>
              <a:rPr lang="en-GB" dirty="0"/>
              <a:t>Oh how nicely they play together</a:t>
            </a:r>
          </a:p>
        </p:txBody>
      </p:sp>
      <p:pic>
        <p:nvPicPr>
          <p:cNvPr id="4" name="Picture 3" descr="http://download.codeplex.com/Project/Download/FileDownload.aspx?ProjectName=sparkviewengine&amp;DownloadId=61436&amp;Build=16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3568" y="2780928"/>
            <a:ext cx="8003232" cy="3574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50000"/>
              </a:lnSpc>
              <a:buClr>
                <a:srgbClr val="FFC000"/>
              </a:buClr>
            </a:pPr>
            <a:r>
              <a:rPr lang="en-US" sz="3200" dirty="0" smtClean="0"/>
              <a:t>Demo</a:t>
            </a:r>
            <a:endParaRPr lang="en-US" sz="3200" dirty="0"/>
          </a:p>
        </p:txBody>
      </p:sp>
    </p:spTree>
    <p:extLst>
      <p:ext uri="{BB962C8B-B14F-4D97-AF65-F5344CB8AC3E}">
        <p14:creationId xmlns:p14="http://schemas.microsoft.com/office/powerpoint/2010/main" val="2549952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85000" lnSpcReduction="20000"/>
          </a:bodyPr>
          <a:lstStyle/>
          <a:p>
            <a:pPr>
              <a:lnSpc>
                <a:spcPct val="150000"/>
              </a:lnSpc>
            </a:pPr>
            <a:r>
              <a:rPr lang="en-US" dirty="0" smtClean="0">
                <a:hlinkClick r:id="rId2"/>
              </a:rPr>
              <a:t>http</a:t>
            </a:r>
            <a:r>
              <a:rPr lang="en-US" dirty="0" smtClean="0">
                <a:hlinkClick r:id="rId2"/>
              </a:rPr>
              <a:t>://sparkviewengine.codeplex.com</a:t>
            </a:r>
            <a:r>
              <a:rPr lang="en-US" dirty="0" smtClean="0"/>
              <a:t> </a:t>
            </a:r>
          </a:p>
          <a:p>
            <a:pPr lvl="1">
              <a:lnSpc>
                <a:spcPct val="150000"/>
              </a:lnSpc>
            </a:pPr>
            <a:r>
              <a:rPr lang="en-US" dirty="0" smtClean="0"/>
              <a:t>Download release assemblies and samples</a:t>
            </a:r>
          </a:p>
          <a:p>
            <a:pPr>
              <a:lnSpc>
                <a:spcPct val="150000"/>
              </a:lnSpc>
            </a:pPr>
            <a:r>
              <a:rPr lang="en-US" dirty="0" smtClean="0">
                <a:hlinkClick r:id="rId3"/>
              </a:rPr>
              <a:t>http://sparkviewengine.com</a:t>
            </a:r>
            <a:r>
              <a:rPr lang="en-US" dirty="0" smtClean="0"/>
              <a:t> </a:t>
            </a:r>
          </a:p>
          <a:p>
            <a:pPr lvl="1">
              <a:lnSpc>
                <a:spcPct val="150000"/>
              </a:lnSpc>
            </a:pPr>
            <a:r>
              <a:rPr lang="en-US" dirty="0" smtClean="0"/>
              <a:t>Documentation</a:t>
            </a:r>
          </a:p>
          <a:p>
            <a:pPr lvl="1">
              <a:lnSpc>
                <a:spcPct val="150000"/>
              </a:lnSpc>
            </a:pPr>
            <a:r>
              <a:rPr lang="en-US" dirty="0" smtClean="0"/>
              <a:t>Links to discussion group, source, etc.</a:t>
            </a:r>
          </a:p>
          <a:p>
            <a:pPr>
              <a:lnSpc>
                <a:spcPct val="150000"/>
              </a:lnSpc>
            </a:pPr>
            <a:r>
              <a:rPr lang="en-US" dirty="0" smtClean="0">
                <a:hlinkClick r:id="rId4"/>
              </a:rPr>
              <a:t>http://</a:t>
            </a:r>
            <a:r>
              <a:rPr lang="en-US" dirty="0" smtClean="0">
                <a:hlinkClick r:id="rId4"/>
              </a:rPr>
              <a:t>twitter.com/RobertTheGrey</a:t>
            </a:r>
            <a:r>
              <a:rPr lang="en-US" dirty="0" smtClean="0"/>
              <a:t> </a:t>
            </a:r>
          </a:p>
          <a:p>
            <a:pPr>
              <a:lnSpc>
                <a:spcPct val="150000"/>
              </a:lnSpc>
            </a:pPr>
            <a:r>
              <a:rPr lang="en-US" dirty="0">
                <a:hlinkClick r:id="rId5"/>
              </a:rPr>
              <a:t>http</a:t>
            </a:r>
            <a:r>
              <a:rPr lang="en-US" dirty="0" smtClean="0">
                <a:hlinkClick r:id="rId5"/>
              </a:rPr>
              <a:t>://blog.robertgreyling.com</a:t>
            </a:r>
            <a:r>
              <a:rPr lang="en-US" dirty="0" smtClean="0"/>
              <a:t> </a:t>
            </a:r>
            <a:endParaRPr lang="en-US" dirty="0"/>
          </a:p>
          <a:p>
            <a:pPr lvl="1">
              <a:lnSpc>
                <a:spcPct val="150000"/>
              </a:lnSpc>
            </a:pPr>
            <a:r>
              <a:rPr lang="en-US" dirty="0" err="1" smtClean="0"/>
              <a:t>SparkSense</a:t>
            </a:r>
            <a:endParaRPr lang="en-US" dirty="0" smtClean="0"/>
          </a:p>
        </p:txBody>
      </p:sp>
      <p:pic>
        <p:nvPicPr>
          <p:cNvPr id="7" name="Picture 4" descr="http://download.codeplex.com/Project/Download/FileDownload.aspx?ProjectName=sparkviewengine&amp;DownloadId=61436&amp;Build=169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260648"/>
            <a:ext cx="2552700" cy="952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93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normAutofit fontScale="70000" lnSpcReduction="20000"/>
          </a:bodyPr>
          <a:lstStyle/>
          <a:p>
            <a:endParaRPr lang="en-GB" dirty="0" smtClean="0"/>
          </a:p>
          <a:p>
            <a:r>
              <a:rPr lang="en-GB" dirty="0" smtClean="0"/>
              <a:t>Visual Studio 2010 Integration – </a:t>
            </a:r>
            <a:r>
              <a:rPr lang="en-GB" sz="2200" dirty="0" err="1" smtClean="0"/>
              <a:t>SparkSense</a:t>
            </a:r>
            <a:r>
              <a:rPr lang="en-GB" sz="2200" dirty="0" smtClean="0"/>
              <a:t> stretches its legs</a:t>
            </a:r>
            <a:br>
              <a:rPr lang="en-GB" sz="2200" dirty="0" smtClean="0"/>
            </a:br>
            <a:endParaRPr lang="en-GB" dirty="0" smtClean="0"/>
          </a:p>
          <a:p>
            <a:r>
              <a:rPr lang="en-GB" dirty="0" smtClean="0"/>
              <a:t>Getting your Spark on – </a:t>
            </a:r>
            <a:r>
              <a:rPr lang="en-GB" sz="2200" dirty="0" smtClean="0"/>
              <a:t>From setup to solution structure to layout design</a:t>
            </a:r>
            <a:br>
              <a:rPr lang="en-GB" sz="2200" dirty="0" smtClean="0"/>
            </a:br>
            <a:endParaRPr lang="en-GB" dirty="0" smtClean="0"/>
          </a:p>
          <a:p>
            <a:r>
              <a:rPr lang="en-GB" dirty="0" smtClean="0"/>
              <a:t>Implicit Partials – </a:t>
            </a:r>
            <a:r>
              <a:rPr lang="en-GB" sz="2200" dirty="0" smtClean="0"/>
              <a:t>By convention, not </a:t>
            </a:r>
            <a:r>
              <a:rPr lang="en-GB" sz="2200" dirty="0" err="1" smtClean="0"/>
              <a:t>Html.RenderPartial</a:t>
            </a:r>
            <a:r>
              <a:rPr lang="en-GB" sz="2200" dirty="0" smtClean="0"/>
              <a:t/>
            </a:r>
            <a:br>
              <a:rPr lang="en-GB" sz="2200" dirty="0" smtClean="0"/>
            </a:br>
            <a:endParaRPr lang="en-GB" dirty="0" smtClean="0"/>
          </a:p>
          <a:p>
            <a:r>
              <a:rPr lang="en-GB" dirty="0" smtClean="0"/>
              <a:t>Macros – </a:t>
            </a:r>
            <a:r>
              <a:rPr lang="en-GB" sz="2200" dirty="0" smtClean="0"/>
              <a:t>The hidden power tool of the view</a:t>
            </a:r>
            <a:br>
              <a:rPr lang="en-GB" sz="2200" dirty="0" smtClean="0"/>
            </a:br>
            <a:endParaRPr lang="en-GB" dirty="0" smtClean="0"/>
          </a:p>
          <a:p>
            <a:r>
              <a:rPr lang="en-GB" dirty="0" smtClean="0"/>
              <a:t>Output Caching – </a:t>
            </a:r>
            <a:r>
              <a:rPr lang="en-GB" sz="2200" dirty="0" smtClean="0"/>
              <a:t>Pick a shape, any shape – Donut Sir?</a:t>
            </a:r>
            <a:br>
              <a:rPr lang="en-GB" sz="2200" dirty="0" smtClean="0"/>
            </a:br>
            <a:endParaRPr lang="en-GB" dirty="0" smtClean="0"/>
          </a:p>
          <a:p>
            <a:r>
              <a:rPr lang="en-GB" dirty="0" smtClean="0"/>
              <a:t>Bindings – </a:t>
            </a:r>
            <a:r>
              <a:rPr lang="en-GB" sz="2200" dirty="0" smtClean="0"/>
              <a:t>No not Model Binders, something much more interesting</a:t>
            </a:r>
            <a:br>
              <a:rPr lang="en-GB" sz="2200" dirty="0" smtClean="0"/>
            </a:br>
            <a:endParaRPr lang="en-GB" dirty="0" smtClean="0"/>
          </a:p>
          <a:p>
            <a:r>
              <a:rPr lang="en-GB" dirty="0" err="1" smtClean="0"/>
              <a:t>Javascript</a:t>
            </a:r>
            <a:r>
              <a:rPr lang="en-GB" dirty="0" smtClean="0"/>
              <a:t> View Result – </a:t>
            </a:r>
            <a:r>
              <a:rPr lang="en-GB" sz="2200" dirty="0" smtClean="0"/>
              <a:t>Getting your view logic client-side for free</a:t>
            </a:r>
            <a:br>
              <a:rPr lang="en-GB" sz="2200" dirty="0" smtClean="0"/>
            </a:br>
            <a:endParaRPr lang="en-GB" dirty="0" smtClean="0"/>
          </a:p>
          <a:p>
            <a:r>
              <a:rPr lang="en-GB" dirty="0" smtClean="0"/>
              <a:t>Hand-holding with </a:t>
            </a:r>
            <a:r>
              <a:rPr lang="en-GB" dirty="0" err="1" smtClean="0"/>
              <a:t>FubuMVC</a:t>
            </a:r>
            <a:r>
              <a:rPr lang="en-GB" dirty="0" smtClean="0"/>
              <a:t> – </a:t>
            </a:r>
            <a:r>
              <a:rPr lang="en-GB" sz="2200" dirty="0" smtClean="0"/>
              <a:t>Oh how nicely they play together</a:t>
            </a:r>
            <a:endParaRPr lang="en-GB" sz="2200" dirty="0"/>
          </a:p>
        </p:txBody>
      </p:sp>
      <p:pic>
        <p:nvPicPr>
          <p:cNvPr id="6" name="Picture 4" descr="http://download.codeplex.com/Project/Download/FileDownload.aspx?ProjectName=sparkviewengine&amp;DownloadId=61436&amp;Build=169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260648"/>
            <a:ext cx="2552700" cy="952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465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 Studio 2010 Integration</a:t>
            </a:r>
          </a:p>
        </p:txBody>
      </p:sp>
      <p:sp>
        <p:nvSpPr>
          <p:cNvPr id="3" name="Text Placeholder 2"/>
          <p:cNvSpPr>
            <a:spLocks noGrp="1"/>
          </p:cNvSpPr>
          <p:nvPr>
            <p:ph type="body" idx="1"/>
          </p:nvPr>
        </p:nvSpPr>
        <p:spPr/>
        <p:txBody>
          <a:bodyPr/>
          <a:lstStyle/>
          <a:p>
            <a:r>
              <a:rPr lang="en-GB" dirty="0" err="1"/>
              <a:t>SparkSense</a:t>
            </a:r>
            <a:r>
              <a:rPr lang="en-GB" dirty="0"/>
              <a:t> stretches its legs</a:t>
            </a:r>
          </a:p>
        </p:txBody>
      </p:sp>
      <p:pic>
        <p:nvPicPr>
          <p:cNvPr id="4" name="Picture 4" descr="http://download.codeplex.com/Project/Download/FileDownload.aspx?ProjectName=sparkviewengine&amp;DownloadId=61436&amp;Build=16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3568" y="2780928"/>
            <a:ext cx="8003232" cy="3574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50000"/>
              </a:lnSpc>
              <a:buClr>
                <a:srgbClr val="FFC000"/>
              </a:buClr>
            </a:pPr>
            <a:r>
              <a:rPr lang="en-US" sz="3200" dirty="0" smtClean="0"/>
              <a:t>Beta - Phased delivery</a:t>
            </a:r>
          </a:p>
          <a:p>
            <a:pPr>
              <a:lnSpc>
                <a:spcPct val="150000"/>
              </a:lnSpc>
              <a:buClr>
                <a:srgbClr val="FFC000"/>
              </a:buClr>
            </a:pPr>
            <a:r>
              <a:rPr lang="en-US" sz="3200" dirty="0" smtClean="0"/>
              <a:t>Can do</a:t>
            </a:r>
          </a:p>
          <a:p>
            <a:pPr>
              <a:lnSpc>
                <a:spcPct val="150000"/>
              </a:lnSpc>
              <a:buClr>
                <a:srgbClr val="FFC000"/>
              </a:buClr>
            </a:pPr>
            <a:r>
              <a:rPr lang="en-US" sz="3200" dirty="0" smtClean="0"/>
              <a:t>Can’t do</a:t>
            </a:r>
          </a:p>
          <a:p>
            <a:pPr>
              <a:lnSpc>
                <a:spcPct val="150000"/>
              </a:lnSpc>
              <a:buClr>
                <a:srgbClr val="FFC000"/>
              </a:buClr>
            </a:pPr>
            <a:r>
              <a:rPr lang="en-US" sz="3200" dirty="0" smtClean="0"/>
              <a:t>Roadmap</a:t>
            </a:r>
          </a:p>
        </p:txBody>
      </p:sp>
    </p:spTree>
    <p:extLst>
      <p:ext uri="{BB962C8B-B14F-4D97-AF65-F5344CB8AC3E}">
        <p14:creationId xmlns:p14="http://schemas.microsoft.com/office/powerpoint/2010/main" val="266974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your Spark on</a:t>
            </a:r>
          </a:p>
        </p:txBody>
      </p:sp>
      <p:sp>
        <p:nvSpPr>
          <p:cNvPr id="3" name="Text Placeholder 2"/>
          <p:cNvSpPr>
            <a:spLocks noGrp="1"/>
          </p:cNvSpPr>
          <p:nvPr>
            <p:ph type="body" idx="1"/>
          </p:nvPr>
        </p:nvSpPr>
        <p:spPr/>
        <p:txBody>
          <a:bodyPr/>
          <a:lstStyle/>
          <a:p>
            <a:r>
              <a:rPr lang="en-GB" dirty="0"/>
              <a:t>From setup to solution structure to layout design</a:t>
            </a:r>
          </a:p>
        </p:txBody>
      </p:sp>
      <p:pic>
        <p:nvPicPr>
          <p:cNvPr id="5" name="Picture 4" descr="http://download.codeplex.com/Project/Download/FileDownload.aspx?ProjectName=sparkviewengine&amp;DownloadId=61436&amp;Build=16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683568" y="2780928"/>
            <a:ext cx="8003232" cy="3574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50000"/>
              </a:lnSpc>
              <a:buClr>
                <a:srgbClr val="FFC000"/>
              </a:buClr>
            </a:pPr>
            <a:r>
              <a:rPr lang="en-US" sz="3200" dirty="0" smtClean="0"/>
              <a:t>References and Dependencies</a:t>
            </a:r>
          </a:p>
          <a:p>
            <a:pPr>
              <a:lnSpc>
                <a:spcPct val="150000"/>
              </a:lnSpc>
              <a:buClr>
                <a:srgbClr val="FFC000"/>
              </a:buClr>
            </a:pPr>
            <a:r>
              <a:rPr lang="en-US" sz="3200" dirty="0"/>
              <a:t>Conventions</a:t>
            </a:r>
          </a:p>
          <a:p>
            <a:pPr>
              <a:lnSpc>
                <a:spcPct val="150000"/>
              </a:lnSpc>
              <a:buClr>
                <a:srgbClr val="FFC000"/>
              </a:buClr>
            </a:pPr>
            <a:r>
              <a:rPr lang="en-US" sz="3200" dirty="0" smtClean="0"/>
              <a:t>Configuration</a:t>
            </a:r>
          </a:p>
          <a:p>
            <a:pPr>
              <a:lnSpc>
                <a:spcPct val="150000"/>
              </a:lnSpc>
              <a:buClr>
                <a:srgbClr val="FFC000"/>
              </a:buClr>
            </a:pPr>
            <a:r>
              <a:rPr lang="en-US" sz="3200" dirty="0" smtClean="0"/>
              <a:t>Best Practices</a:t>
            </a:r>
            <a:endParaRPr lang="en-US" sz="3200" dirty="0"/>
          </a:p>
        </p:txBody>
      </p:sp>
    </p:spTree>
    <p:extLst>
      <p:ext uri="{BB962C8B-B14F-4D97-AF65-F5344CB8AC3E}">
        <p14:creationId xmlns:p14="http://schemas.microsoft.com/office/powerpoint/2010/main" val="157491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Implicit Partials</a:t>
            </a:r>
          </a:p>
        </p:txBody>
      </p:sp>
      <p:sp>
        <p:nvSpPr>
          <p:cNvPr id="3" name="Text Placeholder 2"/>
          <p:cNvSpPr>
            <a:spLocks noGrp="1"/>
          </p:cNvSpPr>
          <p:nvPr>
            <p:ph type="body" idx="1"/>
          </p:nvPr>
        </p:nvSpPr>
        <p:spPr/>
        <p:txBody>
          <a:bodyPr/>
          <a:lstStyle/>
          <a:p>
            <a:r>
              <a:rPr lang="en-GB" dirty="0"/>
              <a:t>By convention, not </a:t>
            </a:r>
            <a:r>
              <a:rPr lang="en-GB" dirty="0" err="1"/>
              <a:t>Html.RenderPartial</a:t>
            </a:r>
            <a:endParaRPr lang="en-GB" dirty="0"/>
          </a:p>
        </p:txBody>
      </p:sp>
      <p:sp>
        <p:nvSpPr>
          <p:cNvPr id="6" name="Content Placeholder 2"/>
          <p:cNvSpPr txBox="1">
            <a:spLocks/>
          </p:cNvSpPr>
          <p:nvPr/>
        </p:nvSpPr>
        <p:spPr>
          <a:xfrm>
            <a:off x="683568" y="2780928"/>
            <a:ext cx="8003232" cy="3574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50000"/>
              </a:lnSpc>
              <a:buClr>
                <a:srgbClr val="FFC000"/>
              </a:buClr>
            </a:pPr>
            <a:r>
              <a:rPr lang="en-US" sz="3200" dirty="0" smtClean="0"/>
              <a:t>Leading </a:t>
            </a:r>
            <a:r>
              <a:rPr lang="en-US" sz="3200" dirty="0"/>
              <a:t>underscore defines new element</a:t>
            </a:r>
          </a:p>
          <a:p>
            <a:pPr>
              <a:lnSpc>
                <a:spcPct val="150000"/>
              </a:lnSpc>
              <a:buClr>
                <a:srgbClr val="FFC000"/>
              </a:buClr>
            </a:pPr>
            <a:r>
              <a:rPr lang="en-US" sz="3200" dirty="0"/>
              <a:t>Attributes provide local variables</a:t>
            </a:r>
          </a:p>
          <a:p>
            <a:pPr>
              <a:lnSpc>
                <a:spcPct val="150000"/>
              </a:lnSpc>
              <a:buClr>
                <a:srgbClr val="FFC000"/>
              </a:buClr>
            </a:pPr>
            <a:r>
              <a:rPr lang="en-US" sz="3200" dirty="0"/>
              <a:t>Inner content of element may be rendered</a:t>
            </a:r>
          </a:p>
          <a:p>
            <a:pPr>
              <a:lnSpc>
                <a:spcPct val="150000"/>
              </a:lnSpc>
              <a:buClr>
                <a:srgbClr val="FFC000"/>
              </a:buClr>
            </a:pPr>
            <a:r>
              <a:rPr lang="en-US" sz="3200" dirty="0"/>
              <a:t>Inner content may contain named sections</a:t>
            </a:r>
          </a:p>
        </p:txBody>
      </p:sp>
      <p:pic>
        <p:nvPicPr>
          <p:cNvPr id="8" name="Picture 7" descr="http://download.codeplex.com/Project/Download/FileDownload.aspx?ProjectName=sparkviewengine&amp;DownloadId=61436&amp;Build=16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3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Macros</a:t>
            </a:r>
          </a:p>
        </p:txBody>
      </p:sp>
      <p:sp>
        <p:nvSpPr>
          <p:cNvPr id="3" name="Text Placeholder 2"/>
          <p:cNvSpPr>
            <a:spLocks noGrp="1"/>
          </p:cNvSpPr>
          <p:nvPr>
            <p:ph type="body" idx="1"/>
          </p:nvPr>
        </p:nvSpPr>
        <p:spPr/>
        <p:txBody>
          <a:bodyPr/>
          <a:lstStyle/>
          <a:p>
            <a:r>
              <a:rPr lang="en-GB" dirty="0"/>
              <a:t>Getting your view logic client-side for free</a:t>
            </a:r>
          </a:p>
        </p:txBody>
      </p:sp>
      <p:pic>
        <p:nvPicPr>
          <p:cNvPr id="4" name="Picture 3" descr="http://download.codeplex.com/Project/Download/FileDownload.aspx?ProjectName=sparkviewengine&amp;DownloadId=61436&amp;Build=16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3568" y="2780928"/>
            <a:ext cx="8003232" cy="3574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50000"/>
              </a:lnSpc>
              <a:buClr>
                <a:srgbClr val="FFC000"/>
              </a:buClr>
            </a:pPr>
            <a:r>
              <a:rPr lang="en-US" sz="3200" dirty="0"/>
              <a:t>Similar to html helpers in many ways</a:t>
            </a:r>
          </a:p>
          <a:p>
            <a:pPr>
              <a:lnSpc>
                <a:spcPct val="150000"/>
              </a:lnSpc>
              <a:buClr>
                <a:srgbClr val="FFC000"/>
              </a:buClr>
            </a:pPr>
            <a:r>
              <a:rPr lang="en-US" sz="3200" dirty="0"/>
              <a:t>Declared in views with Spark syntax</a:t>
            </a:r>
          </a:p>
          <a:p>
            <a:pPr>
              <a:lnSpc>
                <a:spcPct val="150000"/>
              </a:lnSpc>
              <a:buClr>
                <a:srgbClr val="FFC000"/>
              </a:buClr>
            </a:pPr>
            <a:r>
              <a:rPr lang="en-US" sz="3200" dirty="0"/>
              <a:t>Attributes become method arguments</a:t>
            </a:r>
          </a:p>
          <a:p>
            <a:pPr>
              <a:lnSpc>
                <a:spcPct val="150000"/>
              </a:lnSpc>
              <a:buClr>
                <a:srgbClr val="FFC000"/>
              </a:buClr>
            </a:pPr>
            <a:r>
              <a:rPr lang="en-US" sz="3200" dirty="0"/>
              <a:t>Recursion is possible (unlike partials</a:t>
            </a:r>
            <a:r>
              <a:rPr lang="en-US" sz="3200" dirty="0" smtClean="0"/>
              <a:t>)</a:t>
            </a:r>
            <a:endParaRPr lang="en-US" sz="3200" dirty="0"/>
          </a:p>
        </p:txBody>
      </p:sp>
    </p:spTree>
    <p:extLst>
      <p:ext uri="{BB962C8B-B14F-4D97-AF65-F5344CB8AC3E}">
        <p14:creationId xmlns:p14="http://schemas.microsoft.com/office/powerpoint/2010/main" val="91440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 Caching</a:t>
            </a:r>
          </a:p>
        </p:txBody>
      </p:sp>
      <p:sp>
        <p:nvSpPr>
          <p:cNvPr id="3" name="Text Placeholder 2"/>
          <p:cNvSpPr>
            <a:spLocks noGrp="1"/>
          </p:cNvSpPr>
          <p:nvPr>
            <p:ph type="body" idx="1"/>
          </p:nvPr>
        </p:nvSpPr>
        <p:spPr/>
        <p:txBody>
          <a:bodyPr/>
          <a:lstStyle/>
          <a:p>
            <a:r>
              <a:rPr lang="en-GB" dirty="0"/>
              <a:t>Pick a shape, any shape – Donut Sir?</a:t>
            </a:r>
            <a:br>
              <a:rPr lang="en-GB" dirty="0"/>
            </a:br>
            <a:endParaRPr lang="en-GB" dirty="0"/>
          </a:p>
        </p:txBody>
      </p:sp>
      <p:pic>
        <p:nvPicPr>
          <p:cNvPr id="4" name="Picture 3" descr="http://download.codeplex.com/Project/Download/FileDownload.aspx?ProjectName=sparkviewengine&amp;DownloadId=61436&amp;Build=169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3568" y="2780928"/>
            <a:ext cx="8003232" cy="3574632"/>
          </a:xfrm>
          <a:prstGeom prst="rect">
            <a:avLst/>
          </a:prstGeom>
        </p:spPr>
        <p:txBody>
          <a:bodyPr vert="horz">
            <a:normAutofit fontScale="925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50000"/>
              </a:lnSpc>
              <a:buClr>
                <a:srgbClr val="FFC000"/>
              </a:buClr>
            </a:pPr>
            <a:r>
              <a:rPr lang="en-GB" sz="3200" dirty="0"/>
              <a:t>&lt;cache&gt; element caches content</a:t>
            </a:r>
          </a:p>
          <a:p>
            <a:pPr>
              <a:lnSpc>
                <a:spcPct val="150000"/>
              </a:lnSpc>
              <a:buClr>
                <a:srgbClr val="FFC000"/>
              </a:buClr>
            </a:pPr>
            <a:r>
              <a:rPr lang="en-GB" sz="3200" dirty="0"/>
              <a:t>Explicit and sliding expiration attributes </a:t>
            </a:r>
          </a:p>
          <a:p>
            <a:pPr>
              <a:lnSpc>
                <a:spcPct val="150000"/>
              </a:lnSpc>
              <a:buClr>
                <a:srgbClr val="FFC000"/>
              </a:buClr>
            </a:pPr>
            <a:r>
              <a:rPr lang="en-GB" sz="3200" dirty="0"/>
              <a:t>Content may vary by key parameters</a:t>
            </a:r>
          </a:p>
          <a:p>
            <a:pPr>
              <a:lnSpc>
                <a:spcPct val="150000"/>
              </a:lnSpc>
              <a:buClr>
                <a:srgbClr val="FFC000"/>
              </a:buClr>
            </a:pPr>
            <a:r>
              <a:rPr lang="en-GB" sz="3200" dirty="0"/>
              <a:t>Lazy data needed for real </a:t>
            </a:r>
            <a:r>
              <a:rPr lang="en-GB" sz="3200" dirty="0" err="1"/>
              <a:t>perf</a:t>
            </a:r>
            <a:r>
              <a:rPr lang="en-GB" sz="3200" dirty="0"/>
              <a:t> difference</a:t>
            </a:r>
          </a:p>
          <a:p>
            <a:pPr>
              <a:lnSpc>
                <a:spcPct val="150000"/>
              </a:lnSpc>
              <a:buClr>
                <a:srgbClr val="FFC000"/>
              </a:buClr>
            </a:pPr>
            <a:r>
              <a:rPr lang="en-GB" sz="3200" dirty="0"/>
              <a:t>App may signal expiration explicitly</a:t>
            </a:r>
          </a:p>
        </p:txBody>
      </p:sp>
    </p:spTree>
    <p:extLst>
      <p:ext uri="{BB962C8B-B14F-4D97-AF65-F5344CB8AC3E}">
        <p14:creationId xmlns:p14="http://schemas.microsoft.com/office/powerpoint/2010/main" val="165383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Bindings</a:t>
            </a:r>
          </a:p>
        </p:txBody>
      </p:sp>
      <p:sp>
        <p:nvSpPr>
          <p:cNvPr id="3" name="Text Placeholder 2"/>
          <p:cNvSpPr>
            <a:spLocks noGrp="1"/>
          </p:cNvSpPr>
          <p:nvPr>
            <p:ph type="body" idx="1"/>
          </p:nvPr>
        </p:nvSpPr>
        <p:spPr/>
        <p:txBody>
          <a:bodyPr/>
          <a:lstStyle/>
          <a:p>
            <a:r>
              <a:rPr lang="en-GB" dirty="0"/>
              <a:t>No not Model Binders, something much more interesting</a:t>
            </a:r>
          </a:p>
        </p:txBody>
      </p:sp>
      <p:pic>
        <p:nvPicPr>
          <p:cNvPr id="4" name="Picture 3" descr="http://download.codeplex.com/Project/Download/FileDownload.aspx?ProjectName=sparkviewengine&amp;DownloadId=61436&amp;Build=169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3568" y="2780928"/>
            <a:ext cx="8003232" cy="3574632"/>
          </a:xfrm>
          <a:prstGeom prst="rect">
            <a:avLst/>
          </a:prstGeom>
        </p:spPr>
        <p:txBody>
          <a:bodyPr vert="horz">
            <a:normAutofit fontScale="85000" lnSpcReduction="20000"/>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70000"/>
              </a:lnSpc>
              <a:buClr>
                <a:srgbClr val="FFC000"/>
              </a:buClr>
            </a:pPr>
            <a:r>
              <a:rPr lang="en-US" sz="3200" dirty="0" smtClean="0"/>
              <a:t>Think of it as </a:t>
            </a:r>
            <a:r>
              <a:rPr lang="en-US" sz="3200" dirty="0" err="1" smtClean="0"/>
              <a:t>IoC</a:t>
            </a:r>
            <a:r>
              <a:rPr lang="en-US" sz="3200" dirty="0"/>
              <a:t> </a:t>
            </a:r>
            <a:r>
              <a:rPr lang="en-US" sz="3200" dirty="0" smtClean="0"/>
              <a:t>or </a:t>
            </a:r>
            <a:r>
              <a:rPr lang="en-US" sz="3200" dirty="0" err="1" smtClean="0"/>
              <a:t>AutoMapper</a:t>
            </a:r>
            <a:r>
              <a:rPr lang="en-US" sz="3200" dirty="0" smtClean="0"/>
              <a:t> for your HTML</a:t>
            </a:r>
          </a:p>
          <a:p>
            <a:pPr>
              <a:lnSpc>
                <a:spcPct val="170000"/>
              </a:lnSpc>
              <a:buClr>
                <a:srgbClr val="FFC000"/>
              </a:buClr>
            </a:pPr>
            <a:r>
              <a:rPr lang="en-US" sz="3200" dirty="0" smtClean="0"/>
              <a:t>Add </a:t>
            </a:r>
            <a:r>
              <a:rPr lang="en-US" sz="3200" dirty="0"/>
              <a:t>special meaning on any element</a:t>
            </a:r>
          </a:p>
          <a:p>
            <a:pPr>
              <a:lnSpc>
                <a:spcPct val="170000"/>
              </a:lnSpc>
              <a:buClr>
                <a:srgbClr val="FFC000"/>
              </a:buClr>
            </a:pPr>
            <a:r>
              <a:rPr lang="en-US" sz="3200" dirty="0"/>
              <a:t>Provide one or two replacement code </a:t>
            </a:r>
          </a:p>
          <a:p>
            <a:pPr>
              <a:lnSpc>
                <a:spcPct val="170000"/>
              </a:lnSpc>
              <a:buClr>
                <a:srgbClr val="FFC000"/>
              </a:buClr>
            </a:pPr>
            <a:r>
              <a:rPr lang="en-US" sz="3200" dirty="0"/>
              <a:t>Connect attributes to single arguments</a:t>
            </a:r>
          </a:p>
          <a:p>
            <a:pPr>
              <a:lnSpc>
                <a:spcPct val="170000"/>
              </a:lnSpc>
              <a:buClr>
                <a:srgbClr val="FFC000"/>
              </a:buClr>
            </a:pPr>
            <a:r>
              <a:rPr lang="en-US" sz="3200" dirty="0"/>
              <a:t>Use wildcard attributes on dictionary</a:t>
            </a:r>
          </a:p>
          <a:p>
            <a:pPr>
              <a:lnSpc>
                <a:spcPct val="170000"/>
              </a:lnSpc>
              <a:buClr>
                <a:srgbClr val="FFC000"/>
              </a:buClr>
            </a:pPr>
            <a:endParaRPr lang="en-US" sz="3200" dirty="0"/>
          </a:p>
        </p:txBody>
      </p:sp>
    </p:spTree>
    <p:extLst>
      <p:ext uri="{BB962C8B-B14F-4D97-AF65-F5344CB8AC3E}">
        <p14:creationId xmlns:p14="http://schemas.microsoft.com/office/powerpoint/2010/main" val="14574287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Javascript</a:t>
            </a:r>
            <a:r>
              <a:rPr lang="en-GB" dirty="0" smtClean="0"/>
              <a:t> View Result</a:t>
            </a:r>
            <a:endParaRPr lang="en-GB" dirty="0"/>
          </a:p>
        </p:txBody>
      </p:sp>
      <p:sp>
        <p:nvSpPr>
          <p:cNvPr id="3" name="Text Placeholder 2"/>
          <p:cNvSpPr>
            <a:spLocks noGrp="1"/>
          </p:cNvSpPr>
          <p:nvPr>
            <p:ph type="body" idx="1"/>
          </p:nvPr>
        </p:nvSpPr>
        <p:spPr/>
        <p:txBody>
          <a:bodyPr/>
          <a:lstStyle/>
          <a:p>
            <a:r>
              <a:rPr lang="en-GB" dirty="0"/>
              <a:t>Getting your view logic client-side for free</a:t>
            </a:r>
          </a:p>
        </p:txBody>
      </p:sp>
      <p:pic>
        <p:nvPicPr>
          <p:cNvPr id="4" name="Picture 3" descr="http://download.codeplex.com/Project/Download/FileDownload.aspx?ProjectName=sparkviewengine&amp;DownloadId=61436&amp;Build=169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1916832"/>
            <a:ext cx="1400572" cy="522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3568" y="2780928"/>
            <a:ext cx="8003232" cy="3574632"/>
          </a:xfrm>
          <a:prstGeom prst="rect">
            <a:avLst/>
          </a:prstGeom>
        </p:spPr>
        <p:txBody>
          <a:bodyPr vert="horz">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pPr>
              <a:lnSpc>
                <a:spcPct val="150000"/>
              </a:lnSpc>
              <a:buClr>
                <a:srgbClr val="FFC000"/>
              </a:buClr>
            </a:pPr>
            <a:r>
              <a:rPr lang="en-US" sz="3200" dirty="0" smtClean="0"/>
              <a:t>Demo</a:t>
            </a:r>
            <a:endParaRPr lang="en-US" sz="3200" dirty="0"/>
          </a:p>
        </p:txBody>
      </p:sp>
    </p:spTree>
    <p:extLst>
      <p:ext uri="{BB962C8B-B14F-4D97-AF65-F5344CB8AC3E}">
        <p14:creationId xmlns:p14="http://schemas.microsoft.com/office/powerpoint/2010/main" val="933019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1721</TotalTime>
  <Words>420</Words>
  <Application>Microsoft Office PowerPoint</Application>
  <PresentationFormat>On-screen Show (4:3)</PresentationFormat>
  <Paragraphs>98</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Pragmatic Spark</vt:lpstr>
      <vt:lpstr>Agenda</vt:lpstr>
      <vt:lpstr>Visual Studio 2010 Integration</vt:lpstr>
      <vt:lpstr>Getting your Spark on</vt:lpstr>
      <vt:lpstr>Implicit Partials</vt:lpstr>
      <vt:lpstr>Macros</vt:lpstr>
      <vt:lpstr>Output Caching</vt:lpstr>
      <vt:lpstr>Bindings</vt:lpstr>
      <vt:lpstr>Javascript View Result</vt:lpstr>
      <vt:lpstr>Hand-holding with FubuMVC</vt:lpstr>
      <vt:lpstr>Questions?</vt:lpstr>
    </vt:vector>
  </TitlesOfParts>
  <Company>cozwecan.com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Pragmatic Spark</dc:title>
  <dc:creator>Rob G</dc:creator>
  <cp:lastModifiedBy>Rob G</cp:lastModifiedBy>
  <cp:revision>27</cp:revision>
  <dcterms:created xsi:type="dcterms:W3CDTF">2010-07-20T16:58:31Z</dcterms:created>
  <dcterms:modified xsi:type="dcterms:W3CDTF">2010-07-21T21:39:48Z</dcterms:modified>
</cp:coreProperties>
</file>