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91" r:id="rId5"/>
    <p:sldId id="257" r:id="rId6"/>
    <p:sldId id="259" r:id="rId7"/>
    <p:sldId id="256" r:id="rId8"/>
    <p:sldId id="284" r:id="rId9"/>
    <p:sldId id="258" r:id="rId10"/>
    <p:sldId id="260" r:id="rId11"/>
    <p:sldId id="285" r:id="rId12"/>
    <p:sldId id="261" r:id="rId13"/>
    <p:sldId id="262" r:id="rId14"/>
    <p:sldId id="263" r:id="rId15"/>
    <p:sldId id="282" r:id="rId16"/>
    <p:sldId id="286" r:id="rId17"/>
    <p:sldId id="287" r:id="rId18"/>
    <p:sldId id="288" r:id="rId19"/>
    <p:sldId id="289" r:id="rId20"/>
    <p:sldId id="290" r:id="rId21"/>
    <p:sldId id="29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91"/>
            <p14:sldId id="257"/>
            <p14:sldId id="259"/>
            <p14:sldId id="256"/>
            <p14:sldId id="284"/>
            <p14:sldId id="258"/>
            <p14:sldId id="260"/>
            <p14:sldId id="285"/>
            <p14:sldId id="261"/>
            <p14:sldId id="262"/>
            <p14:sldId id="263"/>
            <p14:sldId id="282"/>
            <p14:sldId id="286"/>
            <p14:sldId id="287"/>
            <p14:sldId id="288"/>
            <p14:sldId id="289"/>
            <p14:sldId id="290"/>
            <p14:sldId id="293"/>
            <p14:sldId id="292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79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Fidget spinner. Everyone was buying the product (anecdotal evidence) – trend/fad – too much competition</a:t>
            </a:r>
          </a:p>
          <a:p>
            <a:pPr marL="228600" indent="-228600">
              <a:buAutoNum type="arabicPeriod"/>
            </a:pPr>
            <a:r>
              <a:rPr lang="en-CA" dirty="0"/>
              <a:t>Cell phone mount. Everyone needs it – monopoly - brand dominance </a:t>
            </a:r>
          </a:p>
          <a:p>
            <a:pPr marL="228600" indent="-228600">
              <a:buAutoNum type="arabicPeriod"/>
            </a:pPr>
            <a:r>
              <a:rPr lang="en-CA" dirty="0"/>
              <a:t>Back posture corrector. Solves a big problem. But ignored ratings – did not improve from competitors</a:t>
            </a: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every and give special thanks to supervisors</a:t>
            </a:r>
          </a:p>
          <a:p>
            <a:endParaRPr lang="en-US" baseline="0" dirty="0"/>
          </a:p>
          <a:p>
            <a:r>
              <a:rPr lang="en-US" baseline="0" dirty="0"/>
              <a:t>Open up </a:t>
            </a:r>
            <a:r>
              <a:rPr lang="en-US" baseline="0"/>
              <a:t>for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4 different indicators.</a:t>
            </a:r>
          </a:p>
          <a:p>
            <a:r>
              <a:rPr lang="en-CA" dirty="0"/>
              <a:t>Fidget spinner – Didn’t realize there were too many suppliers/listing with too many reviews</a:t>
            </a:r>
          </a:p>
          <a:p>
            <a:r>
              <a:rPr lang="en-US" dirty="0"/>
              <a:t>Cell phone mount – Didn’t realize a couple of the brands made most of the sales, and had way more reviews than everyone else</a:t>
            </a:r>
          </a:p>
          <a:p>
            <a:r>
              <a:rPr lang="en-US" dirty="0"/>
              <a:t>Back posture brace -  Ignored the ratings, and didn’t improve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 TO TEAM</a:t>
            </a:r>
            <a:r>
              <a:rPr lang="en-US" baseline="0" dirty="0"/>
              <a:t> MEMBERS</a:t>
            </a:r>
          </a:p>
          <a:p>
            <a:endParaRPr lang="en-US" baseline="0" dirty="0"/>
          </a:p>
          <a:p>
            <a:r>
              <a:rPr lang="en-US" dirty="0"/>
              <a:t>Team Introduction</a:t>
            </a:r>
          </a:p>
          <a:p>
            <a:r>
              <a:rPr lang="en-US" dirty="0"/>
              <a:t>Ayo, Kenny, Ryan, and myself 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solution, Market Identifier is</a:t>
            </a:r>
          </a:p>
          <a:p>
            <a:r>
              <a:rPr lang="en-US" baseline="0" dirty="0" smtClean="0"/>
              <a:t>an </a:t>
            </a:r>
            <a:r>
              <a:rPr lang="en-US" dirty="0" smtClean="0"/>
              <a:t>application that analyzes sales data from Amazon,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Ebay</a:t>
            </a:r>
            <a:r>
              <a:rPr lang="en-US" baseline="0" dirty="0" smtClean="0"/>
              <a:t>, and Walmart.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analyze key factors such as </a:t>
            </a:r>
            <a:r>
              <a:rPr lang="en-US" dirty="0" smtClean="0"/>
              <a:t>rating, brand dominance and review count to help gauge the success</a:t>
            </a:r>
            <a:r>
              <a:rPr lang="en-US" baseline="0" dirty="0" smtClean="0"/>
              <a:t> </a:t>
            </a:r>
            <a:r>
              <a:rPr lang="en-US" dirty="0" smtClean="0"/>
              <a:t>probability of a market. </a:t>
            </a:r>
          </a:p>
          <a:p>
            <a:endParaRPr lang="en-US" dirty="0" smtClean="0"/>
          </a:p>
          <a:p>
            <a:r>
              <a:rPr lang="en-US" dirty="0" smtClean="0"/>
              <a:t>This solution will provide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analytics to small businesses and entrepreneurs</a:t>
            </a:r>
            <a:r>
              <a:rPr lang="en-US" baseline="0" dirty="0" smtClean="0"/>
              <a:t> </a:t>
            </a:r>
            <a:r>
              <a:rPr lang="en-US" dirty="0" smtClean="0"/>
              <a:t>to reduce risk and uncertainty</a:t>
            </a:r>
            <a:r>
              <a:rPr lang="en-US" baseline="0" dirty="0" smtClean="0"/>
              <a:t> when finding a new market to sell 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DEMO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US" dirty="0" smtClean="0"/>
              <a:t>Here is an example of how Jim would</a:t>
            </a:r>
            <a:r>
              <a:rPr lang="en-US" baseline="0" dirty="0" smtClean="0"/>
              <a:t> use Market Identifier</a:t>
            </a:r>
            <a:endParaRPr lang="en-US" dirty="0" smtClean="0"/>
          </a:p>
          <a:p>
            <a:r>
              <a:rPr lang="en-US" dirty="0" smtClean="0"/>
              <a:t>	-Fidget spinner had 4/4</a:t>
            </a:r>
          </a:p>
          <a:p>
            <a:r>
              <a:rPr lang="en-US" dirty="0" smtClean="0"/>
              <a:t>		-MI score stuff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Score is a value between 1 and 4 which is used to provide the user with an overview of how the market is based on the listings returned on the query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-MI Score is calculated by analyzing a combination of key success factors such as review count, rating, brand dominance, and price.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-A low score of 4 indicates that the market is not ideal. A high score of 1 indicates that the market is ideal according our solution and worth investigating more. </a:t>
            </a:r>
            <a:endParaRPr lang="en-US" dirty="0" smtClean="0"/>
          </a:p>
          <a:p>
            <a:r>
              <a:rPr lang="en-US" dirty="0" smtClean="0"/>
              <a:t>		-Fidget Spinner had</a:t>
            </a:r>
          </a:p>
          <a:p>
            <a:r>
              <a:rPr lang="en-US" dirty="0" smtClean="0"/>
              <a:t>			-low price -&gt; low profit</a:t>
            </a:r>
          </a:p>
          <a:p>
            <a:r>
              <a:rPr lang="en-US" dirty="0" smtClean="0"/>
              <a:t>			-lot of reviews -&gt; Social Proof </a:t>
            </a:r>
          </a:p>
          <a:p>
            <a:r>
              <a:rPr lang="en-US" dirty="0" smtClean="0"/>
              <a:t>			-Brand dominance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-Eventually after more research he found Moon Lamps</a:t>
            </a:r>
          </a:p>
          <a:p>
            <a:r>
              <a:rPr lang="en-US" dirty="0" smtClean="0"/>
              <a:t>		-This market had good MI Score of 2</a:t>
            </a:r>
          </a:p>
          <a:p>
            <a:r>
              <a:rPr lang="en-US" dirty="0" smtClean="0"/>
              <a:t>			-Indicates</a:t>
            </a:r>
            <a:r>
              <a:rPr lang="en-US" baseline="0" dirty="0" smtClean="0"/>
              <a:t> that this market is worth investigating more</a:t>
            </a:r>
            <a:endParaRPr lang="en-US" dirty="0" smtClean="0"/>
          </a:p>
          <a:p>
            <a:r>
              <a:rPr lang="en-US" dirty="0" smtClean="0"/>
              <a:t>		-By looking through his competitors information he found</a:t>
            </a:r>
          </a:p>
          <a:p>
            <a:r>
              <a:rPr lang="en-US" dirty="0" smtClean="0"/>
              <a:t>				-No brand held multiple listings -&gt; no brand dominance</a:t>
            </a:r>
          </a:p>
          <a:p>
            <a:r>
              <a:rPr lang="en-US" dirty="0" smtClean="0"/>
              <a:t>				-High sales sometimes reaching thousands -&gt; H Demand</a:t>
            </a:r>
          </a:p>
          <a:p>
            <a:r>
              <a:rPr lang="en-US" dirty="0" smtClean="0"/>
              <a:t>				-Low number of reviews but</a:t>
            </a:r>
          </a:p>
          <a:p>
            <a:r>
              <a:rPr lang="en-US" dirty="0" smtClean="0"/>
              <a:t>				-Ratings shows room for improvement</a:t>
            </a:r>
          </a:p>
          <a:p>
            <a:r>
              <a:rPr lang="en-US" dirty="0" smtClean="0"/>
              <a:t>				and possibility to become the lead seller in this market</a:t>
            </a:r>
          </a:p>
          <a:p>
            <a:endParaRPr lang="en-US" dirty="0" smtClean="0"/>
          </a:p>
          <a:p>
            <a:r>
              <a:rPr lang="en-US" dirty="0" smtClean="0"/>
              <a:t>Market Identifier helped Jim</a:t>
            </a:r>
            <a:r>
              <a:rPr lang="en-US" baseline="0" dirty="0" smtClean="0"/>
              <a:t> find that Moon Lamps was a good product to start selling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are some technical details..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we store data, and the structures we use – how it will impact efficiency/cost in the future(if it scales)</a:t>
            </a:r>
          </a:p>
          <a:p>
            <a:r>
              <a:rPr lang="en-CA" dirty="0"/>
              <a:t>Limitations – tokens, number of calls,</a:t>
            </a:r>
          </a:p>
          <a:p>
            <a:r>
              <a:rPr lang="en-CA" dirty="0"/>
              <a:t>Scaling is easier with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2997708"/>
            <a:ext cx="9144000" cy="1790700"/>
          </a:xfrm>
        </p:spPr>
        <p:txBody>
          <a:bodyPr/>
          <a:lstStyle/>
          <a:p>
            <a:r>
              <a:rPr lang="en-CA" sz="6000" b="1" dirty="0"/>
              <a:t>        M</a:t>
            </a:r>
            <a:r>
              <a:rPr lang="en-US" sz="6000" b="1" dirty="0" err="1"/>
              <a:t>arket</a:t>
            </a:r>
            <a:r>
              <a:rPr lang="en-US" sz="6000" b="1" dirty="0"/>
              <a:t> Identifier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5925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US" dirty="0"/>
              <a:t>S concepts implemented</a:t>
            </a:r>
          </a:p>
        </p:txBody>
      </p:sp>
      <p:grpSp>
        <p:nvGrpSpPr>
          <p:cNvPr id="4" name="Step 1" descr="Small circle with number 1 inside indicating step 1">
            <a:extLst>
              <a:ext uri="{FF2B5EF4-FFF2-40B4-BE49-F238E27FC236}">
                <a16:creationId xmlns:a16="http://schemas.microsoft.com/office/drawing/2014/main" xmlns="" id="{A98CACC9-95AD-4FA9-B112-2614409B3034}"/>
              </a:ext>
            </a:extLst>
          </p:cNvPr>
          <p:cNvGrpSpPr/>
          <p:nvPr/>
        </p:nvGrpSpPr>
        <p:grpSpPr bwMode="blackWhite">
          <a:xfrm>
            <a:off x="846161" y="1806879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xmlns="" id="{85E15BFF-C7BD-48F1-ADAD-806664D31D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xmlns="" id="{8A35519D-559D-4CEF-9805-8DFBFE16F778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8" name="Step 2" descr="Small circle with number 2 inside indicating step 2">
            <a:extLst>
              <a:ext uri="{FF2B5EF4-FFF2-40B4-BE49-F238E27FC236}">
                <a16:creationId xmlns:a16="http://schemas.microsoft.com/office/drawing/2014/main" xmlns="" id="{0134A81D-5B1C-4A76-8173-F064585D6D49}"/>
              </a:ext>
            </a:extLst>
          </p:cNvPr>
          <p:cNvGrpSpPr/>
          <p:nvPr/>
        </p:nvGrpSpPr>
        <p:grpSpPr bwMode="blackWhite">
          <a:xfrm>
            <a:off x="4634513" y="1816393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xmlns="" id="{CE0F87BC-F03F-4D0B-9A96-7530CD91838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 descr="Number 2">
              <a:extLst>
                <a:ext uri="{FF2B5EF4-FFF2-40B4-BE49-F238E27FC236}">
                  <a16:creationId xmlns:a16="http://schemas.microsoft.com/office/drawing/2014/main" xmlns="" id="{558F649E-C746-445A-AB92-6DC92B377D12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1" name="Content Placeholder Step 2" descr="With the Pan &amp; Zoom button enabled, now move, rotate, and resize your 3D model.  ">
            <a:extLst>
              <a:ext uri="{FF2B5EF4-FFF2-40B4-BE49-F238E27FC236}">
                <a16:creationId xmlns:a16="http://schemas.microsoft.com/office/drawing/2014/main" xmlns="" id="{38280C20-AD97-47D9-A4D9-3D51B6EEA886}"/>
              </a:ext>
            </a:extLst>
          </p:cNvPr>
          <p:cNvSpPr txBox="1">
            <a:spLocks/>
          </p:cNvSpPr>
          <p:nvPr/>
        </p:nvSpPr>
        <p:spPr>
          <a:xfrm>
            <a:off x="5133266" y="1856585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Search and Quick Sort</a:t>
            </a:r>
            <a:b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2CO3, 3AC3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Step 3" descr="Small circle with number 3 inside  indicating step 3">
            <a:extLst>
              <a:ext uri="{FF2B5EF4-FFF2-40B4-BE49-F238E27FC236}">
                <a16:creationId xmlns:a16="http://schemas.microsoft.com/office/drawing/2014/main" xmlns="" id="{07CF4AF3-D618-49AD-BB03-5E5F7A41C8D9}"/>
              </a:ext>
            </a:extLst>
          </p:cNvPr>
          <p:cNvGrpSpPr/>
          <p:nvPr/>
        </p:nvGrpSpPr>
        <p:grpSpPr bwMode="blackWhite">
          <a:xfrm>
            <a:off x="8316331" y="1806879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xmlns="" id="{BE5E6BE8-4DC5-41CD-9A48-850FCE78556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 descr="Number 3">
              <a:extLst>
                <a:ext uri="{FF2B5EF4-FFF2-40B4-BE49-F238E27FC236}">
                  <a16:creationId xmlns:a16="http://schemas.microsoft.com/office/drawing/2014/main" xmlns="" id="{82CA4843-739A-4E67-906B-55C8A5C992C4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Content Placeholder Step 3" descr="When you are finished editing, click the Pan &amp; Zoom button again to exit Pan and Zoom mode.">
            <a:extLst>
              <a:ext uri="{FF2B5EF4-FFF2-40B4-BE49-F238E27FC236}">
                <a16:creationId xmlns:a16="http://schemas.microsoft.com/office/drawing/2014/main" xmlns="" id="{89BC12B6-BA4F-4362-A61E-A7B108FEAF3C}"/>
              </a:ext>
            </a:extLst>
          </p:cNvPr>
          <p:cNvSpPr txBox="1">
            <a:spLocks/>
          </p:cNvSpPr>
          <p:nvPr/>
        </p:nvSpPr>
        <p:spPr>
          <a:xfrm>
            <a:off x="8815079" y="1847070"/>
            <a:ext cx="2219324" cy="11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</a:t>
            </a:r>
            <a:b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2XB3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C9DB7E-9DF2-41FB-B3D9-D1F215123479}"/>
              </a:ext>
            </a:extLst>
          </p:cNvPr>
          <p:cNvSpPr txBox="1"/>
          <p:nvPr/>
        </p:nvSpPr>
        <p:spPr>
          <a:xfrm>
            <a:off x="1404340" y="1847070"/>
            <a:ext cx="3084130" cy="13240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Threading and Multi-processing</a:t>
            </a:r>
            <a:b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4C03, 3SD3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utoShape 2" descr="Image result for sorting algorithms">
            <a:extLst>
              <a:ext uri="{FF2B5EF4-FFF2-40B4-BE49-F238E27FC236}">
                <a16:creationId xmlns:a16="http://schemas.microsoft.com/office/drawing/2014/main" xmlns="" id="{C76B5D65-9D89-44B7-824B-575E458EC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6207" y="45991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Image result for sorting algorithms">
            <a:extLst>
              <a:ext uri="{FF2B5EF4-FFF2-40B4-BE49-F238E27FC236}">
                <a16:creationId xmlns:a16="http://schemas.microsoft.com/office/drawing/2014/main" xmlns="" id="{B17C5479-4900-42E1-ABEA-85DB5B4EE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8607" y="47515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sorting algorithms">
            <a:extLst>
              <a:ext uri="{FF2B5EF4-FFF2-40B4-BE49-F238E27FC236}">
                <a16:creationId xmlns:a16="http://schemas.microsoft.com/office/drawing/2014/main" xmlns="" id="{1000D749-B561-4A3E-8511-E04E252A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51" y="3387684"/>
            <a:ext cx="26384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0009526-E22B-4506-A1CA-D95DE9D7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069" y="3324027"/>
            <a:ext cx="3321672" cy="1825782"/>
          </a:xfrm>
          <a:prstGeom prst="rect">
            <a:avLst/>
          </a:prstGeom>
        </p:spPr>
      </p:pic>
      <p:pic>
        <p:nvPicPr>
          <p:cNvPr id="2056" name="Picture 8" descr="Image result for threading computer science">
            <a:extLst>
              <a:ext uri="{FF2B5EF4-FFF2-40B4-BE49-F238E27FC236}">
                <a16:creationId xmlns:a16="http://schemas.microsoft.com/office/drawing/2014/main" xmlns="" id="{F4EEBB76-874E-4872-9955-1F89865A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04" y="3195025"/>
            <a:ext cx="2273764" cy="214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US" dirty="0" err="1"/>
              <a:t>ost</a:t>
            </a:r>
            <a:r>
              <a:rPr lang="en-US" dirty="0"/>
              <a:t> Analysis/Operations Research</a:t>
            </a:r>
          </a:p>
        </p:txBody>
      </p:sp>
      <p:sp>
        <p:nvSpPr>
          <p:cNvPr id="3" name="Content Placeholder 17" descr="Try it yourself with the parrot on the right:">
            <a:extLst>
              <a:ext uri="{FF2B5EF4-FFF2-40B4-BE49-F238E27FC236}">
                <a16:creationId xmlns:a16="http://schemas.microsoft.com/office/drawing/2014/main" xmlns="" id="{97AA353E-E722-4B84-B6FC-BA525C346A84}"/>
              </a:ext>
            </a:extLst>
          </p:cNvPr>
          <p:cNvSpPr txBox="1">
            <a:spLocks/>
          </p:cNvSpPr>
          <p:nvPr/>
        </p:nvSpPr>
        <p:spPr>
          <a:xfrm>
            <a:off x="541609" y="131964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xmlns="" id="{3269B3D7-5745-49A6-89FF-2081F3701FD9}"/>
              </a:ext>
            </a:extLst>
          </p:cNvPr>
          <p:cNvGrpSpPr/>
          <p:nvPr/>
        </p:nvGrpSpPr>
        <p:grpSpPr bwMode="blackWhite">
          <a:xfrm>
            <a:off x="558723" y="164394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xmlns="" id="{0E962EFE-9E1B-4EBA-A23E-849D0F3373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xmlns="" id="{3CFCE22A-40CE-4B63-A5D5-B20648FE18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7" name="Content Placeholder 17" descr="Duplicate this slide: Right-click the slide thumbnail and select Duplicate Slide.">
            <a:extLst>
              <a:ext uri="{FF2B5EF4-FFF2-40B4-BE49-F238E27FC236}">
                <a16:creationId xmlns:a16="http://schemas.microsoft.com/office/drawing/2014/main" xmlns="" id="{A5D11E1A-550F-4E54-82BE-B2019638DC80}"/>
              </a:ext>
            </a:extLst>
          </p:cNvPr>
          <p:cNvSpPr txBox="1">
            <a:spLocks/>
          </p:cNvSpPr>
          <p:nvPr/>
        </p:nvSpPr>
        <p:spPr>
          <a:xfrm>
            <a:off x="1091928" y="2078002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xmlns="" id="{EAEB66BE-3E83-4881-90B8-AF09B5348FD8}"/>
              </a:ext>
            </a:extLst>
          </p:cNvPr>
          <p:cNvGrpSpPr/>
          <p:nvPr/>
        </p:nvGrpSpPr>
        <p:grpSpPr bwMode="blackWhite">
          <a:xfrm>
            <a:off x="558723" y="3526582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xmlns="" id="{09DD71A3-AA7E-4B16-8E2B-93274BC4ED9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xmlns="" id="{10B09779-8AA2-4FFC-A0C3-0D47471C40C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401CA110-1320-4CE8-8DD2-99BBBF4A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02" y="2078002"/>
            <a:ext cx="2886140" cy="38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DA12E6-7114-4EC8-A9AB-F27BB3B14E65}"/>
              </a:ext>
            </a:extLst>
          </p:cNvPr>
          <p:cNvSpPr txBox="1"/>
          <p:nvPr/>
        </p:nvSpPr>
        <p:spPr>
          <a:xfrm>
            <a:off x="1214512" y="1555218"/>
            <a:ext cx="3329354" cy="13777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access - $99/month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server cost - $12.99/month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name cost - $10/year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24E24E-AC1C-474A-BFD2-6A21D18A99B8}"/>
              </a:ext>
            </a:extLst>
          </p:cNvPr>
          <p:cNvSpPr txBox="1"/>
          <p:nvPr/>
        </p:nvSpPr>
        <p:spPr>
          <a:xfrm>
            <a:off x="1214512" y="3429000"/>
            <a:ext cx="3681045" cy="29803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scale we will save searches and data, rather than having to make new API calls for the same query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the user base grows AWS cost will grow proportionally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Our algorithms will sort out bad products, and store them, so new API calls don’t need to be made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in different tables</a:t>
            </a: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6F1897-346E-42E8-9A96-15538E65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445727"/>
            <a:ext cx="7058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5B19AC8-5E26-425A-99D6-8FA6BBF5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3" y="2577831"/>
            <a:ext cx="5991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7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B7C30D-A323-40A0-8166-759EA23C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713746"/>
            <a:ext cx="5762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4638476-8679-4CB4-B97A-F1D5783D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826287"/>
            <a:ext cx="63150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6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3C9E4A-2667-402D-ABCE-E24B4F0F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2366935"/>
            <a:ext cx="6400097" cy="4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9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urvey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480443B-8810-4533-A678-578FD579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457627"/>
            <a:ext cx="6419317" cy="41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10987620" cy="3977640"/>
          </a:xfrm>
        </p:spPr>
        <p:txBody>
          <a:bodyPr/>
          <a:lstStyle/>
          <a:p>
            <a:r>
              <a:rPr lang="en-US" dirty="0"/>
              <a:t>Competitors provide similar solutions however they only focus on data on one</a:t>
            </a:r>
            <a:br>
              <a:rPr lang="en-US" dirty="0"/>
            </a:br>
            <a:r>
              <a:rPr lang="en-US" dirty="0"/>
              <a:t>e-commerce platform</a:t>
            </a:r>
          </a:p>
          <a:p>
            <a:endParaRPr lang="en-US" dirty="0"/>
          </a:p>
          <a:p>
            <a:r>
              <a:rPr lang="en-US" dirty="0"/>
              <a:t>Our solution differentiates itself by providing</a:t>
            </a:r>
          </a:p>
          <a:p>
            <a:pPr lvl="1"/>
            <a:r>
              <a:rPr lang="en-US" sz="2000" dirty="0">
                <a:latin typeface="+mj-lt"/>
              </a:rPr>
              <a:t>Sales data for Amazon, </a:t>
            </a:r>
            <a:r>
              <a:rPr lang="en-US" sz="2000" dirty="0" err="1">
                <a:latin typeface="+mj-lt"/>
              </a:rPr>
              <a:t>Ebay</a:t>
            </a:r>
            <a:r>
              <a:rPr lang="en-US" sz="2000" dirty="0">
                <a:latin typeface="+mj-lt"/>
              </a:rPr>
              <a:t>, and Walmart </a:t>
            </a:r>
          </a:p>
          <a:p>
            <a:pPr lvl="1"/>
            <a:r>
              <a:rPr lang="en-US" sz="2000" dirty="0">
                <a:latin typeface="+mj-lt"/>
              </a:rPr>
              <a:t>The MI Score which allows users to quickly see if a market is bad</a:t>
            </a:r>
          </a:p>
        </p:txBody>
      </p:sp>
    </p:spTree>
    <p:extLst>
      <p:ext uri="{BB962C8B-B14F-4D97-AF65-F5344CB8AC3E}">
        <p14:creationId xmlns:p14="http://schemas.microsoft.com/office/powerpoint/2010/main" val="137034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1208" y="2901875"/>
            <a:ext cx="9666284" cy="2918012"/>
          </a:xfrm>
        </p:spPr>
        <p:txBody>
          <a:bodyPr/>
          <a:lstStyle/>
          <a:p>
            <a:r>
              <a:rPr lang="en-US" dirty="0"/>
              <a:t>This application can help many entrepreneurs achieve financial success and stimulate the economy.</a:t>
            </a:r>
          </a:p>
          <a:p>
            <a:endParaRPr lang="en-US" dirty="0"/>
          </a:p>
          <a:p>
            <a:r>
              <a:rPr lang="en-US" dirty="0"/>
              <a:t>Special thank you to </a:t>
            </a:r>
            <a:r>
              <a:rPr lang="en-US" dirty="0" err="1"/>
              <a:t>Dr.Archer</a:t>
            </a:r>
            <a:r>
              <a:rPr lang="en-US" dirty="0"/>
              <a:t> and </a:t>
            </a:r>
            <a:r>
              <a:rPr lang="en-US" dirty="0" err="1"/>
              <a:t>Dr.Anand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39139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</a:t>
            </a:r>
            <a:r>
              <a:rPr lang="en-US" dirty="0" err="1"/>
              <a:t>et’s</a:t>
            </a:r>
            <a:r>
              <a:rPr lang="en-US" dirty="0"/>
              <a:t> Follow Jim On A Journey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xmlns="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4" y="2530050"/>
            <a:ext cx="5896604" cy="3030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EF9D0DE-806F-4A63-A034-6BB839635954}"/>
              </a:ext>
            </a:extLst>
          </p:cNvPr>
          <p:cNvSpPr txBox="1"/>
          <p:nvPr/>
        </p:nvSpPr>
        <p:spPr>
          <a:xfrm>
            <a:off x="862304" y="1839376"/>
            <a:ext cx="3788673" cy="7480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1</a:t>
            </a:r>
            <a:b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2017</a:t>
            </a: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BBFBEB2A-3355-4C83-A9F3-08BF3FD0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405" y="2921407"/>
            <a:ext cx="2398474" cy="23984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16BC0C-774E-456F-B2A8-54E4C16C8955}"/>
              </a:ext>
            </a:extLst>
          </p:cNvPr>
          <p:cNvSpPr txBox="1"/>
          <p:nvPr/>
        </p:nvSpPr>
        <p:spPr>
          <a:xfrm>
            <a:off x="4510858" y="1817688"/>
            <a:ext cx="3051466" cy="102732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2</a:t>
            </a:r>
          </a:p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2017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314C616-CCA8-45AA-87EB-D93A7CDD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42" y="2771584"/>
            <a:ext cx="2409098" cy="24090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DF9019C-12E2-4011-AC29-206307F45219}"/>
              </a:ext>
            </a:extLst>
          </p:cNvPr>
          <p:cNvSpPr txBox="1"/>
          <p:nvPr/>
        </p:nvSpPr>
        <p:spPr>
          <a:xfrm>
            <a:off x="8117303" y="1817688"/>
            <a:ext cx="2591355" cy="791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3</a:t>
            </a:r>
            <a:b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September 2017</a:t>
            </a: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CA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AutoShape 4" descr="Image result for back posture brace">
            <a:extLst>
              <a:ext uri="{FF2B5EF4-FFF2-40B4-BE49-F238E27FC236}">
                <a16:creationId xmlns:a16="http://schemas.microsoft.com/office/drawing/2014/main" xmlns="" id="{3661D809-16EA-4F45-9EB3-ECDE9B2A8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D66B61FB-E5CF-4395-BDFC-0735D44B7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242" y="2739925"/>
            <a:ext cx="2472416" cy="24724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AAA20E-A03E-47CC-8205-88941F814507}"/>
              </a:ext>
            </a:extLst>
          </p:cNvPr>
          <p:cNvSpPr txBox="1"/>
          <p:nvPr/>
        </p:nvSpPr>
        <p:spPr>
          <a:xfrm>
            <a:off x="1740402" y="5470836"/>
            <a:ext cx="2332439" cy="9404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Everyone was buying one – trend/fad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A5982AB-B8B1-4BA3-BE1A-2A10E1A023DE}"/>
              </a:ext>
            </a:extLst>
          </p:cNvPr>
          <p:cNvSpPr txBox="1"/>
          <p:nvPr/>
        </p:nvSpPr>
        <p:spPr>
          <a:xfrm>
            <a:off x="4832042" y="5367751"/>
            <a:ext cx="2409098" cy="1146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Everyone needs one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75B05A-5A36-4BA7-86C1-CFA2605EE827}"/>
              </a:ext>
            </a:extLst>
          </p:cNvPr>
          <p:cNvSpPr txBox="1"/>
          <p:nvPr/>
        </p:nvSpPr>
        <p:spPr>
          <a:xfrm>
            <a:off x="8705862" y="5343178"/>
            <a:ext cx="1796135" cy="1429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Seemed to solve a big problem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Did Jim Fail?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Fidget Spinner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Market was too saturated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Price point was too low</a:t>
            </a:r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Cell Phone Car Mount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Market was too saturated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No room for improvements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Back Posture Corrector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Market was too saturated</a:t>
            </a:r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Customer needs were not addressed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3572B26-98AF-4AA8-9A0F-435FBBFB6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851C4E8-1EC2-4782-B31A-6F082712F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blackWhite">
          <a:xfrm>
            <a:off x="579357" y="325537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4D3B53A-9E90-4B19-BA5D-E8F4971E2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blackWhite">
          <a:xfrm>
            <a:off x="568845" y="45558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8EECC5-C0D8-485A-9C1B-9DC07C850BB6}"/>
              </a:ext>
            </a:extLst>
          </p:cNvPr>
          <p:cNvSpPr txBox="1"/>
          <p:nvPr/>
        </p:nvSpPr>
        <p:spPr>
          <a:xfrm>
            <a:off x="5430129" y="1604210"/>
            <a:ext cx="6302326" cy="469811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Factors that should have been considered: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count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positive reviews reflects a well established market – too competitive. People will buy from the listings with the highest # of positive reviews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listing with positive ratings also reflects a well established market with little opportunity to improve/innovate – the market is satisfied with existing solutions.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sellers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 many sellers = too competitive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dominance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one brand has a majority of the sales, the market shows monopoly like behavior, and will be difficult to penetrate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point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 to profit off a product with a price point below $10, especially for a startup</a:t>
            </a: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081956"/>
          </a:xfrm>
        </p:spPr>
        <p:txBody>
          <a:bodyPr/>
          <a:lstStyle/>
          <a:p>
            <a:r>
              <a:rPr lang="en-CA" dirty="0"/>
              <a:t>Problem: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456"/>
            <a:ext cx="9144000" cy="3402248"/>
          </a:xfrm>
        </p:spPr>
        <p:txBody>
          <a:bodyPr/>
          <a:lstStyle/>
          <a:p>
            <a:r>
              <a:rPr lang="en-CA" dirty="0"/>
              <a:t>Just like Jim, Over 90% of new e-commerce businesses fail within the 1</a:t>
            </a:r>
            <a:r>
              <a:rPr lang="en-CA" baseline="30000" dirty="0"/>
              <a:t>st</a:t>
            </a:r>
            <a:r>
              <a:rPr lang="en-CA" dirty="0"/>
              <a:t> year.</a:t>
            </a:r>
          </a:p>
          <a:p>
            <a:endParaRPr lang="en-CA" dirty="0"/>
          </a:p>
          <a:p>
            <a:r>
              <a:rPr lang="en-CA" dirty="0"/>
              <a:t>Therefore, even though the technology era presents many new opportunities, especially for millennials, people are reluctant to become entrepreneurs.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3074" name="Picture 2" descr="Image result for problem">
            <a:extLst>
              <a:ext uri="{FF2B5EF4-FFF2-40B4-BE49-F238E27FC236}">
                <a16:creationId xmlns:a16="http://schemas.microsoft.com/office/drawing/2014/main" xmlns="" id="{D4F3E7AA-A393-4867-98E2-BD72CF67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99" y="4526015"/>
            <a:ext cx="2570010" cy="19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roblem">
            <a:extLst>
              <a:ext uri="{FF2B5EF4-FFF2-40B4-BE49-F238E27FC236}">
                <a16:creationId xmlns:a16="http://schemas.microsoft.com/office/drawing/2014/main" xmlns="" id="{DDB04567-D603-4E03-AAE2-C89C761E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64" y="312940"/>
            <a:ext cx="2570010" cy="19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dirty="0"/>
              <a:t>        M</a:t>
            </a:r>
            <a:r>
              <a:rPr lang="en-US" sz="6000" dirty="0" err="1"/>
              <a:t>arket</a:t>
            </a:r>
            <a:r>
              <a:rPr lang="en-US" sz="6000" dirty="0"/>
              <a:t> Identifier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638" y="2638429"/>
            <a:ext cx="4992590" cy="3143393"/>
          </a:xfrm>
        </p:spPr>
        <p:txBody>
          <a:bodyPr/>
          <a:lstStyle/>
          <a:p>
            <a:r>
              <a:rPr lang="en-CA" sz="4000" dirty="0"/>
              <a:t>Motivation:</a:t>
            </a:r>
          </a:p>
          <a:p>
            <a:r>
              <a:rPr lang="en-CA" dirty="0"/>
              <a:t>To help new entrepreneurs, with limited resources, discover profitable niche markets in a competitive, global economy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4100" name="Picture 4" descr="Image result for motivation">
            <a:extLst>
              <a:ext uri="{FF2B5EF4-FFF2-40B4-BE49-F238E27FC236}">
                <a16:creationId xmlns:a16="http://schemas.microsoft.com/office/drawing/2014/main" xmlns="" id="{EF4F8CA5-710A-4516-8BAA-2CA1C0A5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9" y="2638429"/>
            <a:ext cx="4241946" cy="243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5739F44F-C776-4DD2-9A98-7CEDE5EFB141}"/>
              </a:ext>
            </a:extLst>
          </p:cNvPr>
          <p:cNvSpPr txBox="1">
            <a:spLocks/>
          </p:cNvSpPr>
          <p:nvPr/>
        </p:nvSpPr>
        <p:spPr>
          <a:xfrm>
            <a:off x="3401621" y="1655414"/>
            <a:ext cx="2588358" cy="431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4CDAEF34-192C-4871-B563-B81FEDA1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Members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49710A9-F43D-4D68-ABB7-3AA39F9B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85" y="2510355"/>
            <a:ext cx="1689082" cy="168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Kenny Kim's Profile Photo, Image may contain: one or more people, eyeglasses, hat, closeup and indoor">
            <a:extLst>
              <a:ext uri="{FF2B5EF4-FFF2-40B4-BE49-F238E27FC236}">
                <a16:creationId xmlns:a16="http://schemas.microsoft.com/office/drawing/2014/main" xmlns="" id="{0DE3D840-6980-4E09-A660-AB6E2046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07" y="2573267"/>
            <a:ext cx="1693925" cy="16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0300" y="5018314"/>
            <a:ext cx="2944363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434" y="465854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Ayodele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Jimoh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2229" y="465854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Ryan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Ticlo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1555" y="4659154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Kenny Kim</a:t>
            </a: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8276" y="4696633"/>
            <a:ext cx="2299299" cy="12736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Rickesh Mistry</a:t>
            </a:r>
          </a:p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Informatics</a:t>
            </a:r>
          </a:p>
        </p:txBody>
      </p:sp>
      <p:pic>
        <p:nvPicPr>
          <p:cNvPr id="1026" name="Picture 2" descr="https://scontent-yyz1-1.xx.fbcdn.net/v/t1.15752-9/58068377_1312537665551642_7946093576713142272_n.jpg?_nc_cat=105&amp;_nc_ht=scontent-yyz1-1.xx&amp;oh=6111fe3ff47c67c3b49e055d3f158189&amp;oe=5D74D9C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2" b="9918"/>
          <a:stretch/>
        </p:blipFill>
        <p:spPr bwMode="auto">
          <a:xfrm>
            <a:off x="884066" y="2573267"/>
            <a:ext cx="1744405" cy="16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yyz1-1.xx.fbcdn.net/v/t1.15752-9/58462798_2314922902084874_1540444549615190016_n.jpg?_nc_cat=109&amp;_nc_ht=scontent-yyz1-1.xx&amp;oh=6b10ca251e25d3e67d127445631bdf52&amp;oe=5D3AFD5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37" y="2510599"/>
            <a:ext cx="1720085" cy="172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 Solution: Market Identifier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xmlns="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4321175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747CAC-F3CB-4212-A786-9FB8FC4E1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5D818A-6772-4140-9BA1-3E5C4AC8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9F21F32-693E-44A8-A42F-C170C29DCB78}"/>
              </a:ext>
            </a:extLst>
          </p:cNvPr>
          <p:cNvSpPr/>
          <p:nvPr/>
        </p:nvSpPr>
        <p:spPr>
          <a:xfrm>
            <a:off x="604434" y="1485933"/>
            <a:ext cx="7252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Created an application that analyzes sales, rating, brand dominance and review count to help gauge the success probability of a market.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Providing business analytics to small businesses and entrepreneurs which will reduce risk and uncertainty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8FC131-4E20-4D40-9FD2-842E80AF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65" y="3498490"/>
            <a:ext cx="6420070" cy="2890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analytics">
            <a:extLst>
              <a:ext uri="{FF2B5EF4-FFF2-40B4-BE49-F238E27FC236}">
                <a16:creationId xmlns:a16="http://schemas.microsoft.com/office/drawing/2014/main" xmlns="" id="{234B7C82-BE1A-4827-8844-EB34B630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798" y="1321802"/>
            <a:ext cx="3316005" cy="186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57FFD-EEAC-4728-95C0-5794431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Jim Using Market Identifier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36DE4C-53E3-46CA-B1A5-362710B04AEE}"/>
              </a:ext>
            </a:extLst>
          </p:cNvPr>
          <p:cNvSpPr txBox="1"/>
          <p:nvPr/>
        </p:nvSpPr>
        <p:spPr>
          <a:xfrm>
            <a:off x="604434" y="1547446"/>
            <a:ext cx="10983132" cy="4861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EA5A5C-12A5-42D2-8EE8-206AA1874CAC}"/>
              </a:ext>
            </a:extLst>
          </p:cNvPr>
          <p:cNvSpPr txBox="1"/>
          <p:nvPr/>
        </p:nvSpPr>
        <p:spPr>
          <a:xfrm>
            <a:off x="604434" y="1547446"/>
            <a:ext cx="4558409" cy="41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Market Identifier: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he had used market identifier, he would have seen that fidget spinners are too competitive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CA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CA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CA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Market Identifier: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Market Identifier he analyzed sales data and identified Moon Lamps are a profitable product. 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brand dominance,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sales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reviews and ratings show room for improvement</a:t>
            </a:r>
          </a:p>
        </p:txBody>
      </p:sp>
      <p:sp>
        <p:nvSpPr>
          <p:cNvPr id="9" name="AutoShape 8" descr="blob:https://web.whatsapp.com/292962f5-1cd7-415b-a63b-f92be5aabbce">
            <a:extLst>
              <a:ext uri="{FF2B5EF4-FFF2-40B4-BE49-F238E27FC236}">
                <a16:creationId xmlns:a16="http://schemas.microsoft.com/office/drawing/2014/main" xmlns="" id="{3A55FE5D-B27F-4BBE-BF0D-36170A617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4000" y="2971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1C71CA6-77C3-49EC-98A6-290324C4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96" y="2211770"/>
            <a:ext cx="5350404" cy="3218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70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Overview</a:t>
            </a:r>
            <a:endParaRPr lang="en-US" dirty="0"/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xmlns="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958189"/>
            <a:ext cx="2613067" cy="118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xmlns="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EDDAA5-B6E5-49F3-A495-94B7927A69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7C628D45-1194-4BDA-B83A-B08A85CD0C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86" y="1380575"/>
            <a:ext cx="8061227" cy="505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E1C146-B5CC-434F-9800-0CC81875367E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788</Words>
  <Application>Microsoft Office PowerPoint</Application>
  <PresentationFormat>Widescreen</PresentationFormat>
  <Paragraphs>171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Semibold</vt:lpstr>
      <vt:lpstr>Times New Roman</vt:lpstr>
      <vt:lpstr>Get Started with 3D</vt:lpstr>
      <vt:lpstr>        Market Identifier</vt:lpstr>
      <vt:lpstr>Let’s Follow Jim On A Journey</vt:lpstr>
      <vt:lpstr>Why Did Jim Fail?</vt:lpstr>
      <vt:lpstr>Problem:</vt:lpstr>
      <vt:lpstr>        Market Identifier</vt:lpstr>
      <vt:lpstr>Team Members</vt:lpstr>
      <vt:lpstr>The Solution: Market Identifier</vt:lpstr>
      <vt:lpstr>Jim Using Market Identifier </vt:lpstr>
      <vt:lpstr>System Overview</vt:lpstr>
      <vt:lpstr>CS concepts implemented</vt:lpstr>
      <vt:lpstr>Cost Analysis/Operations Research</vt:lpstr>
      <vt:lpstr>Survey</vt:lpstr>
      <vt:lpstr>Survey</vt:lpstr>
      <vt:lpstr>Survey</vt:lpstr>
      <vt:lpstr>Survey</vt:lpstr>
      <vt:lpstr>Survey</vt:lpstr>
      <vt:lpstr>Survey</vt:lpstr>
      <vt:lpstr>Competitors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2019-04-22T20:09:19Z</dcterms:created>
  <dcterms:modified xsi:type="dcterms:W3CDTF">2019-04-25T06:40:01Z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