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7" r:id="rId4"/>
    <p:sldId id="292" r:id="rId5"/>
    <p:sldId id="293" r:id="rId6"/>
    <p:sldId id="295" r:id="rId7"/>
    <p:sldId id="296" r:id="rId8"/>
    <p:sldId id="29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712"/>
  </p:normalViewPr>
  <p:slideViewPr>
    <p:cSldViewPr snapToGrid="0" snapToObjects="1">
      <p:cViewPr>
        <p:scale>
          <a:sx n="88" d="100"/>
          <a:sy n="88" d="100"/>
        </p:scale>
        <p:origin x="8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B2E27AD-4828-4DE2-9913-BB47CE2A6DD9}"/>
    <pc:docChg chg="modSld">
      <pc:chgData name="" userId="" providerId="" clId="Web-{DB2E27AD-4828-4DE2-9913-BB47CE2A6DD9}" dt="2018-08-30T21:42:34.715" v="15" actId="20577"/>
      <pc:docMkLst>
        <pc:docMk/>
      </pc:docMkLst>
      <pc:sldChg chg="modSp">
        <pc:chgData name="" userId="" providerId="" clId="Web-{DB2E27AD-4828-4DE2-9913-BB47CE2A6DD9}" dt="2018-08-30T21:42:34.715" v="14" actId="20577"/>
        <pc:sldMkLst>
          <pc:docMk/>
          <pc:sldMk cId="1997877611" sldId="267"/>
        </pc:sldMkLst>
        <pc:spChg chg="mod">
          <ac:chgData name="" userId="" providerId="" clId="Web-{DB2E27AD-4828-4DE2-9913-BB47CE2A6DD9}" dt="2018-08-30T21:42:34.715" v="14" actId="20577"/>
          <ac:spMkLst>
            <pc:docMk/>
            <pc:sldMk cId="1997877611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B20F-D95F-D046-9C4A-B7CA9CE420B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939F4-3BB4-124A-BB87-73ED4774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B6-3D7C-AA45-9ACF-865C6E6C89F6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Read alignment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BioE</a:t>
            </a:r>
            <a:r>
              <a:rPr lang="en-US" dirty="0"/>
              <a:t> 131/231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19441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Don’t use </a:t>
            </a:r>
            <a:r>
              <a:rPr lang="en-US" dirty="0" err="1" smtClean="0"/>
              <a:t>bio.nixt.org</a:t>
            </a:r>
            <a:r>
              <a:rPr lang="en-US" dirty="0" smtClean="0"/>
              <a:t>, use </a:t>
            </a:r>
            <a:r>
              <a:rPr lang="en-US" b="1" dirty="0" smtClean="0"/>
              <a:t>bioe131.com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What is read alignment? Why is it important?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Algorithms: Smith-Waterman, BLAST, Bowtie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SAM/BAM format and </a:t>
            </a:r>
            <a:r>
              <a:rPr lang="en-US" dirty="0" err="1" smtClean="0"/>
              <a:t>samtools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Remove contaminating human reads from a microbial genome dataset, align remaining reads to reference, plot the results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Done!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Just making sure we’re all on the same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What is a read?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It is currently impossible to obtain a genome by reading (potentially) millions of bases one after another to get the entire sequence. Instead, a genome must be chopped into little pieces (generally &lt;600 bases) which can be read by a DNA sequencer. These are called reads.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What is read alignment?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Reads returned by e.g., Illumina, only have meaning in the context of other, known sequences. Figuring out where in a genome a read originated from is one way of putting them in context. Read alignment does this by scanning a genome for a region that closely matches our read. It is highly unlikely for two DNA sequences to exactly match by chance, so we </a:t>
            </a:r>
            <a:r>
              <a:rPr lang="en-US" sz="2400" u="sng" dirty="0" smtClean="0"/>
              <a:t>reason that exact or near-exact matches are closely related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4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Algorithms that align two sequences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These two algorithms guarantee optimal alignments, but are rather slow, with time complexity </a:t>
            </a:r>
            <a:r>
              <a:rPr lang="en-US" sz="2400" dirty="0" smtClean="0">
                <a:solidFill>
                  <a:srgbClr val="FF0000"/>
                </a:solidFill>
              </a:rPr>
              <a:t>O(n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 where n is the length of the sequence.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Needleman-</a:t>
            </a:r>
            <a:r>
              <a:rPr lang="en-US" sz="2400" b="1" dirty="0" err="1" smtClean="0"/>
              <a:t>Wunsch</a:t>
            </a: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Performs a global alignment between two sequences using a dynamic programming algorithm. “Global” means it expects both sequences to align end-to-end, and so this is inappropriate for aligning reads to genomes. It’s more useful for aligning e.g., chromosomes to chromosomes.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Smith-Waterman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 variation on Needleman-</a:t>
            </a:r>
            <a:r>
              <a:rPr lang="en-US" sz="2400" dirty="0" err="1" smtClean="0"/>
              <a:t>Wunsch</a:t>
            </a:r>
            <a:r>
              <a:rPr lang="en-US" sz="2400" dirty="0" smtClean="0"/>
              <a:t> that performs a local alignment. “Local” means the algorithm finds the highest scoring subsequence rather than expecting the sequences to align end-to-end. This is appropriate for aligning reads to genomes, but is slow.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9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Algorithms that align one sequence to a database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Hypothetically, you could run Smith-Waterman over and over to compare your read to every sequence in a database. We won’t go into the math, but this would take a really long time. Instead, Both BLAST and Bowtie split your sequence up into short “seeds” of around &lt;20 bases which can be mapped very quickly to a reference database. They then use Smith-Waterman to extend the matches of these seeds.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Basic Local Alignment Search Tool (BLAST)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Has a web-based interface and winds up being the first place biologists stop when they want to know where a sequence came from.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Bowtie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Generally run from a terminal. </a:t>
            </a:r>
            <a:r>
              <a:rPr lang="en-US" sz="2400" dirty="0"/>
              <a:t>I</a:t>
            </a:r>
            <a:r>
              <a:rPr lang="en-US" sz="2400" dirty="0" smtClean="0"/>
              <a:t>s the workhorse of </a:t>
            </a:r>
            <a:r>
              <a:rPr lang="en-US" sz="2400" dirty="0" smtClean="0">
                <a:solidFill>
                  <a:srgbClr val="FF0000"/>
                </a:solidFill>
              </a:rPr>
              <a:t>short read </a:t>
            </a:r>
            <a:r>
              <a:rPr lang="en-US" sz="2400" dirty="0" smtClean="0"/>
              <a:t>alignment to genomes. It’s especially good for “re-sequencing,” when you expect your reads to match your reference almost exactly. For example, sequencing your own genome and aligning it to the human reference genome.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69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Anatomy of a Bowtie command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bowtie2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very-fast --no-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unal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-x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database 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  -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U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reads.fastq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-S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output.sam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--un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unaligned.fastq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-p </a:t>
            </a:r>
            <a:r>
              <a:rPr lang="en-US" sz="2000" b="1" dirty="0"/>
              <a:t>4</a:t>
            </a:r>
            <a:r>
              <a:rPr lang="en-US" sz="2000" dirty="0" smtClean="0"/>
              <a:t> tells Bowtie to use 4 threads/cores instead of just one, which will speed up your run 4x.</a:t>
            </a: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--very-fast</a:t>
            </a:r>
            <a:r>
              <a:rPr lang="en-US" sz="2000" dirty="0" smtClean="0"/>
              <a:t> is a set of parameters that control the tradeoff between speed and sensitivity. You can try --fast, --sensitive, or --very-sensitive as well.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--no-</a:t>
            </a:r>
            <a:r>
              <a:rPr lang="en-US" sz="2000" b="1" dirty="0" err="1" smtClean="0"/>
              <a:t>unal</a:t>
            </a:r>
            <a:r>
              <a:rPr lang="en-US" sz="2000" dirty="0" smtClean="0"/>
              <a:t> tells Bowtie not to report unaligned reads in the resulting SAM file (more on SAM later). This saves a bunch of space in the output file when aligning large numbers of reads.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-x</a:t>
            </a:r>
            <a:r>
              <a:rPr lang="en-US" sz="2000" dirty="0" smtClean="0"/>
              <a:t> specifies the path to the database you want to align your reads 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-U</a:t>
            </a:r>
            <a:r>
              <a:rPr lang="en-US" sz="2000" dirty="0" smtClean="0"/>
              <a:t> specifies the path to your input reads in FASTQ format. Bowtie can handle paired-end reads, too, using the -1 and -2 parameters (not covered in this lab).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-S</a:t>
            </a:r>
            <a:r>
              <a:rPr lang="en-US" sz="2000" dirty="0" smtClean="0"/>
              <a:t> specifies the path to the output SAM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--un</a:t>
            </a:r>
            <a:r>
              <a:rPr lang="en-US" sz="2000" dirty="0" smtClean="0"/>
              <a:t> tells Bowtie to dump the reads that couldn’t be aligned into a separate FASTQ file.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58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SAM format and </a:t>
            </a:r>
            <a:r>
              <a:rPr lang="en-US" sz="4000" b="1" dirty="0" err="1" smtClean="0"/>
              <a:t>samtools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Sequence Alignment Map (SAM) format is a widely-used and concise way of specifying how reads align to a reference sequence. We won’t cover the exact format, but it’s important to know how to manipulate it using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. Most SAM files these days are compressed into a binary format called BAM, anyway.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Samtools</a:t>
            </a:r>
            <a:r>
              <a:rPr lang="en-US" sz="2400" dirty="0" smtClean="0"/>
              <a:t> is a command-line program that can spit out a bunch of important data from your SAM/BAM file. It mostly writes to </a:t>
            </a:r>
            <a:r>
              <a:rPr lang="en-US" sz="2400" dirty="0" err="1" smtClean="0"/>
              <a:t>stdout</a:t>
            </a:r>
            <a:r>
              <a:rPr lang="en-US" sz="2400" dirty="0" smtClean="0"/>
              <a:t>. Generally, it’s run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samtools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[command] [parameters] /path/to/input &gt; /path/to/output</a:t>
            </a:r>
          </a:p>
        </p:txBody>
      </p:sp>
    </p:spTree>
    <p:extLst>
      <p:ext uri="{BB962C8B-B14F-4D97-AF65-F5344CB8AC3E}">
        <p14:creationId xmlns:p14="http://schemas.microsoft.com/office/powerpoint/2010/main" val="43516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96096"/>
              </p:ext>
            </p:extLst>
          </p:nvPr>
        </p:nvGraphicFramePr>
        <p:xfrm>
          <a:off x="179905" y="1385658"/>
          <a:ext cx="11832189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427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it do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Prints the contents of a SAM or BAM file to the screen. Can convert between SAM and BAM, and filter reads by several criteria.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# convert SAM to BAM</a:t>
                      </a:r>
                    </a:p>
                    <a:p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view </a:t>
                      </a:r>
                      <a:r>
                        <a:rPr lang="mr-IN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–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my_alignment.sam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&gt;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my_alignment.bam</a:t>
                      </a:r>
                      <a:endParaRPr lang="en-US" sz="1200" i="0" baseline="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  <a:p>
                      <a:endParaRPr lang="en-US" sz="1200" i="0" baseline="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  <a:p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# display reads that didn’t align (i.e. that match filter flag 0x04, see SAM spec)</a:t>
                      </a:r>
                    </a:p>
                    <a:p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view </a:t>
                      </a:r>
                      <a:r>
                        <a:rPr lang="mr-IN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–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 4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my_alignment.bam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Sorts a BAM file by coordinates. Must be run before</a:t>
                      </a:r>
                      <a:r>
                        <a:rPr lang="en-US" sz="1600" baseline="0" dirty="0" smtClean="0"/>
                        <a:t> indexing.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sort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my_alignment.bam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&gt;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my_alignment.sorted.bam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Generates an</a:t>
                      </a:r>
                      <a:r>
                        <a:rPr lang="en-US" sz="1600" baseline="0" dirty="0" smtClean="0"/>
                        <a:t> index. Facilitates random access of a BAM file by alignment coordinates.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2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index </a:t>
                      </a:r>
                      <a:r>
                        <a:rPr lang="en-US" sz="12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my_alignment.sorted.bam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Generates a list</a:t>
                      </a:r>
                      <a:r>
                        <a:rPr lang="en-US" sz="1600" baseline="0" dirty="0" smtClean="0"/>
                        <a:t> of coordinates in a genome and the number of times a read aligned to that position.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# the </a:t>
                      </a:r>
                      <a:r>
                        <a:rPr lang="mr-IN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–</a:t>
                      </a: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 parameter tells </a:t>
                      </a:r>
                      <a:r>
                        <a:rPr lang="en-US" sz="12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to output zeroes for positions with no coverage</a:t>
                      </a:r>
                      <a:b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</a:br>
                      <a:r>
                        <a:rPr lang="en-US" sz="12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depth </a:t>
                      </a:r>
                      <a:r>
                        <a:rPr lang="mr-IN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–</a:t>
                      </a: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 </a:t>
                      </a:r>
                      <a:r>
                        <a:rPr lang="en-US" sz="12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my_alignment.sorted.bam</a:t>
                      </a:r>
                      <a:r>
                        <a:rPr lang="en-US" sz="12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&gt; </a:t>
                      </a:r>
                      <a:r>
                        <a:rPr lang="en-US" sz="12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pileup.tab</a:t>
                      </a:r>
                      <a:endParaRPr lang="en-US" sz="1200" baseline="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tview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Displays a BAM alignment file in the terminal. Scroll left and right to see how your reads aligned to the reference.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samtools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tview</a:t>
                      </a:r>
                      <a:r>
                        <a:rPr lang="en-US" sz="1200" i="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my_alignment.sorted.bam</a:t>
                      </a:r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905" y="6009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</a:t>
            </a:r>
            <a:r>
              <a:rPr lang="en-US" sz="4000" b="1" dirty="0" err="1" smtClean="0"/>
              <a:t>samtools</a:t>
            </a:r>
            <a:r>
              <a:rPr lang="en-US" sz="4000" b="1" dirty="0" smtClean="0"/>
              <a:t> command cheat sheet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3277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Ok, now get started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Download the Lab </a:t>
            </a:r>
            <a:r>
              <a:rPr lang="en-US" dirty="0" smtClean="0"/>
              <a:t>6 </a:t>
            </a:r>
            <a:r>
              <a:rPr lang="en-US" dirty="0"/>
              <a:t>PDF from </a:t>
            </a:r>
            <a:r>
              <a:rPr lang="en-US" dirty="0" err="1"/>
              <a:t>bCourses</a:t>
            </a:r>
            <a:r>
              <a:rPr lang="en-US" dirty="0"/>
              <a:t> and go through it together with your lab </a:t>
            </a:r>
            <a:r>
              <a:rPr lang="en-US" dirty="0" smtClean="0"/>
              <a:t>partner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 will align some reads from </a:t>
            </a:r>
            <a:r>
              <a:rPr lang="en-US" i="1" dirty="0" smtClean="0"/>
              <a:t>S. </a:t>
            </a:r>
            <a:r>
              <a:rPr lang="en-US" i="1" dirty="0" err="1" smtClean="0"/>
              <a:t>oneidensis</a:t>
            </a:r>
            <a:r>
              <a:rPr lang="en-US" dirty="0" smtClean="0"/>
              <a:t> to the human reference genome to filter out contamination.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Using the filtered reads, you’ll generate a plot showing coverage (i.e., how many times reads align to each position in the genome) of the </a:t>
            </a:r>
            <a:r>
              <a:rPr lang="en-US" i="1" dirty="0" smtClean="0"/>
              <a:t>S. </a:t>
            </a:r>
            <a:r>
              <a:rPr lang="en-US" i="1" dirty="0" err="1" smtClean="0"/>
              <a:t>oneidensis</a:t>
            </a:r>
            <a:r>
              <a:rPr lang="en-US" dirty="0" smtClean="0"/>
              <a:t> genome</a:t>
            </a:r>
          </a:p>
        </p:txBody>
      </p:sp>
    </p:spTree>
    <p:extLst>
      <p:ext uri="{BB962C8B-B14F-4D97-AF65-F5344CB8AC3E}">
        <p14:creationId xmlns:p14="http://schemas.microsoft.com/office/powerpoint/2010/main" val="199787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13569</TotalTime>
  <Words>738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 New</vt:lpstr>
      <vt:lpstr>Mangal</vt:lpstr>
      <vt:lpstr>Arial</vt:lpstr>
      <vt:lpstr>Office Theme</vt:lpstr>
      <vt:lpstr>Read alignment </vt:lpstr>
      <vt:lpstr>Agenda for today</vt:lpstr>
      <vt:lpstr>Just making sure we’re all on the same page</vt:lpstr>
      <vt:lpstr>Algorithms that align two sequences</vt:lpstr>
      <vt:lpstr>Algorithms that align one sequence to a database</vt:lpstr>
      <vt:lpstr>Anatomy of a Bowtie command</vt:lpstr>
      <vt:lpstr>SAM format and samtools</vt:lpstr>
      <vt:lpstr>Basic samtools command cheat sheet</vt:lpstr>
      <vt:lpstr>Ok, now get started…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 computational notebook</dc:title>
  <dc:creator>Andrew Sczesnak</dc:creator>
  <cp:lastModifiedBy>Jinghua Wu</cp:lastModifiedBy>
  <cp:revision>183</cp:revision>
  <dcterms:created xsi:type="dcterms:W3CDTF">2018-08-15T20:39:59Z</dcterms:created>
  <dcterms:modified xsi:type="dcterms:W3CDTF">2018-09-27T22:27:02Z</dcterms:modified>
</cp:coreProperties>
</file>