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8" name="Google Shape;48;p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9" name="Google Shape;49;p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769233" y="5587876"/>
            <a:ext cx="9988645" cy="590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2800"/>
              <a:buFont typeface="Trebuchet MS"/>
              <a:buNone/>
            </a:pPr>
            <a:r>
              <a:rPr lang="en-GB" sz="2800" b="1" dirty="0"/>
              <a:t>Patterns in Teaching Staff Recruitment in India (2015)</a:t>
            </a:r>
            <a:endParaRPr sz="2800" dirty="0"/>
          </a:p>
        </p:txBody>
      </p:sp>
      <p:sp>
        <p:nvSpPr>
          <p:cNvPr id="144" name="Google Shape;144;p18"/>
          <p:cNvSpPr txBox="1">
            <a:spLocks noGrp="1"/>
          </p:cNvSpPr>
          <p:nvPr>
            <p:ph type="subTitle" idx="1"/>
          </p:nvPr>
        </p:nvSpPr>
        <p:spPr>
          <a:xfrm>
            <a:off x="-639844" y="6079936"/>
            <a:ext cx="4007400" cy="590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440"/>
              <a:buNone/>
            </a:pPr>
            <a:r>
              <a:rPr lang="en-GB" b="1" dirty="0"/>
              <a:t>        Data Mining Research Project</a:t>
            </a:r>
            <a:endParaRPr dirty="0"/>
          </a:p>
        </p:txBody>
      </p:sp>
      <p:sp>
        <p:nvSpPr>
          <p:cNvPr id="145" name="Google Shape;145;p18"/>
          <p:cNvSpPr/>
          <p:nvPr/>
        </p:nvSpPr>
        <p:spPr>
          <a:xfrm>
            <a:off x="364459" y="44152"/>
            <a:ext cx="9894960" cy="5346864"/>
          </a:xfrm>
          <a:prstGeom prst="cloud">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000000">
                <a:alpha val="94000"/>
              </a:srgbClr>
            </a:outerShdw>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6" name="Google Shape;146;p18"/>
          <p:cNvPicPr preferRelativeResize="0"/>
          <p:nvPr/>
        </p:nvPicPr>
        <p:blipFill rotWithShape="1">
          <a:blip r:embed="rId3">
            <a:alphaModFix/>
          </a:blip>
          <a:srcRect l="5081" t="18909" r="5868" b="7496"/>
          <a:stretch/>
        </p:blipFill>
        <p:spPr>
          <a:xfrm>
            <a:off x="1737744" y="876584"/>
            <a:ext cx="6835808" cy="33924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677334" y="938074"/>
            <a:ext cx="8596668" cy="73092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GB"/>
              <a:t>Team Work Division:</a:t>
            </a:r>
            <a:endParaRPr/>
          </a:p>
        </p:txBody>
      </p:sp>
      <p:sp>
        <p:nvSpPr>
          <p:cNvPr id="152" name="Google Shape;152;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GB"/>
              <a:t>Piyush Kalantri:  Data Selection and overall project planning </a:t>
            </a:r>
            <a:endParaRPr/>
          </a:p>
          <a:p>
            <a:pPr marL="342900" lvl="0" indent="-342900" algn="l" rtl="0">
              <a:spcBef>
                <a:spcPts val="1000"/>
              </a:spcBef>
              <a:spcAft>
                <a:spcPts val="0"/>
              </a:spcAft>
              <a:buSzPts val="1440"/>
              <a:buChar char="►"/>
            </a:pPr>
            <a:r>
              <a:rPr lang="en-GB"/>
              <a:t>Inala Vivek Vamsi: Data visualization </a:t>
            </a:r>
            <a:endParaRPr/>
          </a:p>
          <a:p>
            <a:pPr marL="342900" lvl="0" indent="-342900" algn="l" rtl="0">
              <a:spcBef>
                <a:spcPts val="1000"/>
              </a:spcBef>
              <a:spcAft>
                <a:spcPts val="0"/>
              </a:spcAft>
              <a:buSzPts val="1440"/>
              <a:buChar char="►"/>
            </a:pPr>
            <a:r>
              <a:rPr lang="en-GB"/>
              <a:t>Karri SriKanth: Data preprocessing and Report writing </a:t>
            </a:r>
            <a:endParaRPr/>
          </a:p>
          <a:p>
            <a:pPr marL="342900" lvl="0" indent="-342900" algn="l" rtl="0">
              <a:spcBef>
                <a:spcPts val="1000"/>
              </a:spcBef>
              <a:spcAft>
                <a:spcPts val="0"/>
              </a:spcAft>
              <a:buSzPts val="1440"/>
              <a:buChar char="►"/>
            </a:pPr>
            <a:r>
              <a:rPr lang="en-GB"/>
              <a:t>Saksham Gupta: Data preprocessing and Data Visualization</a:t>
            </a:r>
            <a:endParaRPr/>
          </a:p>
          <a:p>
            <a:pPr marL="342900" lvl="0" indent="0" algn="l" rtl="0">
              <a:spcBef>
                <a:spcPts val="1000"/>
              </a:spcBef>
              <a:spcAft>
                <a:spcPts val="0"/>
              </a:spcAft>
              <a:buNone/>
            </a:pPr>
            <a:endParaRPr/>
          </a:p>
          <a:p>
            <a:pPr marL="342900" lvl="0" indent="0" algn="l" rtl="0">
              <a:spcBef>
                <a:spcPts val="1000"/>
              </a:spcBef>
              <a:spcAft>
                <a:spcPts val="0"/>
              </a:spcAft>
              <a:buNone/>
            </a:pPr>
            <a:r>
              <a:rPr lang="en-GB"/>
              <a:t>Work was evenly distributed and each member took participation in the whole project though the work was distributed it was done as a team together.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677333" y="552052"/>
            <a:ext cx="8596668" cy="823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GB" sz="3600"/>
              <a:t>Project Overview:</a:t>
            </a:r>
            <a:br>
              <a:rPr lang="en-GB" sz="3240"/>
            </a:br>
            <a:endParaRPr sz="3240"/>
          </a:p>
        </p:txBody>
      </p:sp>
      <p:sp>
        <p:nvSpPr>
          <p:cNvPr id="158" name="Google Shape;158;p20"/>
          <p:cNvSpPr txBox="1">
            <a:spLocks noGrp="1"/>
          </p:cNvSpPr>
          <p:nvPr>
            <p:ph type="body" idx="1"/>
          </p:nvPr>
        </p:nvSpPr>
        <p:spPr>
          <a:xfrm>
            <a:off x="675745" y="1376042"/>
            <a:ext cx="4185600" cy="576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GB" i="1"/>
              <a:t> Data Explanation:</a:t>
            </a:r>
            <a:endParaRPr i="1"/>
          </a:p>
        </p:txBody>
      </p:sp>
      <p:sp>
        <p:nvSpPr>
          <p:cNvPr id="159" name="Google Shape;159;p20"/>
          <p:cNvSpPr txBox="1">
            <a:spLocks noGrp="1"/>
          </p:cNvSpPr>
          <p:nvPr>
            <p:ph type="body" idx="2"/>
          </p:nvPr>
        </p:nvSpPr>
        <p:spPr>
          <a:xfrm>
            <a:off x="675750" y="2163673"/>
            <a:ext cx="4185600" cy="3877800"/>
          </a:xfrm>
          <a:prstGeom prst="rect">
            <a:avLst/>
          </a:prstGeom>
          <a:noFill/>
          <a:ln>
            <a:noFill/>
          </a:ln>
        </p:spPr>
        <p:txBody>
          <a:bodyPr spcFirstLastPara="1" wrap="square" lIns="91425" tIns="45700" rIns="91425" bIns="45700" anchor="t" anchorCtr="0">
            <a:noAutofit/>
          </a:bodyPr>
          <a:lstStyle/>
          <a:p>
            <a:pPr marL="91440" lvl="0" indent="0" algn="l" rtl="0">
              <a:spcBef>
                <a:spcPts val="0"/>
              </a:spcBef>
              <a:spcAft>
                <a:spcPts val="0"/>
              </a:spcAft>
              <a:buSzPts val="1440"/>
              <a:buNone/>
            </a:pPr>
            <a:r>
              <a:rPr lang="en-GB">
                <a:solidFill>
                  <a:schemeClr val="dk1"/>
                </a:solidFill>
                <a:highlight>
                  <a:srgbClr val="FFFFFF"/>
                </a:highlight>
                <a:latin typeface="Arial"/>
                <a:ea typeface="Arial"/>
                <a:cs typeface="Arial"/>
                <a:sym typeface="Arial"/>
              </a:rPr>
              <a:t>The Teaching Staff dataset contains information of technical staff recruits in the year 2015 across different universities and colleges in India. The dataset includes the college name, college id, department, designation of the recruits and the categories they belong to (namely General, OBC, ST, SC) along with their gender. </a:t>
            </a:r>
            <a:endParaRPr>
              <a:solidFill>
                <a:schemeClr val="dk1"/>
              </a:solidFill>
              <a:highlight>
                <a:srgbClr val="FFFFFF"/>
              </a:highlight>
              <a:latin typeface="Arial"/>
              <a:ea typeface="Arial"/>
              <a:cs typeface="Arial"/>
              <a:sym typeface="Arial"/>
            </a:endParaRPr>
          </a:p>
          <a:p>
            <a:pPr marL="342900" lvl="0" indent="-251459" algn="l" rtl="0">
              <a:spcBef>
                <a:spcPts val="0"/>
              </a:spcBef>
              <a:spcAft>
                <a:spcPts val="0"/>
              </a:spcAft>
              <a:buSzPts val="1440"/>
              <a:buNone/>
            </a:pPr>
            <a:endParaRPr>
              <a:solidFill>
                <a:schemeClr val="dk1"/>
              </a:solidFill>
              <a:highlight>
                <a:srgbClr val="FFFFFF"/>
              </a:highlight>
              <a:latin typeface="Arial"/>
              <a:ea typeface="Arial"/>
              <a:cs typeface="Arial"/>
              <a:sym typeface="Arial"/>
            </a:endParaRPr>
          </a:p>
          <a:p>
            <a:pPr marL="342900" lvl="0" indent="-251459" algn="l" rtl="0">
              <a:spcBef>
                <a:spcPts val="0"/>
              </a:spcBef>
              <a:spcAft>
                <a:spcPts val="0"/>
              </a:spcAft>
              <a:buSzPts val="1440"/>
              <a:buNone/>
            </a:pPr>
            <a:r>
              <a:rPr lang="en-GB" i="1">
                <a:solidFill>
                  <a:schemeClr val="dk1"/>
                </a:solidFill>
                <a:highlight>
                  <a:srgbClr val="FFFFFF"/>
                </a:highlight>
                <a:latin typeface="Arial"/>
                <a:ea typeface="Arial"/>
                <a:cs typeface="Arial"/>
                <a:sym typeface="Arial"/>
              </a:rPr>
              <a:t>Columns: </a:t>
            </a:r>
            <a:r>
              <a:rPr lang="en-GB">
                <a:solidFill>
                  <a:schemeClr val="dk1"/>
                </a:solidFill>
                <a:highlight>
                  <a:srgbClr val="FFFFFF"/>
                </a:highlight>
                <a:latin typeface="Arial"/>
                <a:ea typeface="Arial"/>
                <a:cs typeface="Arial"/>
                <a:sym typeface="Arial"/>
              </a:rPr>
              <a:t>26</a:t>
            </a:r>
            <a:endParaRPr>
              <a:solidFill>
                <a:schemeClr val="dk1"/>
              </a:solidFill>
              <a:highlight>
                <a:srgbClr val="FFFFFF"/>
              </a:highlight>
              <a:latin typeface="Arial"/>
              <a:ea typeface="Arial"/>
              <a:cs typeface="Arial"/>
              <a:sym typeface="Arial"/>
            </a:endParaRPr>
          </a:p>
          <a:p>
            <a:pPr marL="342900" lvl="0" indent="-251459" algn="l" rtl="0">
              <a:spcBef>
                <a:spcPts val="0"/>
              </a:spcBef>
              <a:spcAft>
                <a:spcPts val="0"/>
              </a:spcAft>
              <a:buSzPts val="1440"/>
              <a:buNone/>
            </a:pPr>
            <a:r>
              <a:rPr lang="en-GB" i="1">
                <a:solidFill>
                  <a:schemeClr val="dk1"/>
                </a:solidFill>
                <a:highlight>
                  <a:srgbClr val="FFFFFF"/>
                </a:highlight>
                <a:latin typeface="Arial"/>
                <a:ea typeface="Arial"/>
                <a:cs typeface="Arial"/>
                <a:sym typeface="Arial"/>
              </a:rPr>
              <a:t>Rows: </a:t>
            </a:r>
            <a:r>
              <a:rPr lang="en-GB">
                <a:solidFill>
                  <a:schemeClr val="dk1"/>
                </a:solidFill>
                <a:highlight>
                  <a:srgbClr val="FFFFFF"/>
                </a:highlight>
                <a:latin typeface="Arial"/>
                <a:ea typeface="Arial"/>
                <a:cs typeface="Arial"/>
                <a:sym typeface="Arial"/>
              </a:rPr>
              <a:t>31978</a:t>
            </a:r>
            <a:endParaRPr>
              <a:solidFill>
                <a:schemeClr val="dk1"/>
              </a:solidFill>
              <a:highlight>
                <a:srgbClr val="FFFFFF"/>
              </a:highlight>
              <a:latin typeface="Arial"/>
              <a:ea typeface="Arial"/>
              <a:cs typeface="Arial"/>
              <a:sym typeface="Arial"/>
            </a:endParaRPr>
          </a:p>
          <a:p>
            <a:pPr marL="342900" lvl="0" indent="-251459" algn="l" rtl="0">
              <a:spcBef>
                <a:spcPts val="0"/>
              </a:spcBef>
              <a:spcAft>
                <a:spcPts val="0"/>
              </a:spcAft>
              <a:buSzPts val="1440"/>
              <a:buNone/>
            </a:pPr>
            <a:endParaRPr>
              <a:solidFill>
                <a:schemeClr val="dk1"/>
              </a:solidFill>
              <a:highlight>
                <a:srgbClr val="FFFFFF"/>
              </a:highlight>
              <a:latin typeface="Arial"/>
              <a:ea typeface="Arial"/>
              <a:cs typeface="Arial"/>
              <a:sym typeface="Arial"/>
            </a:endParaRPr>
          </a:p>
        </p:txBody>
      </p:sp>
      <p:sp>
        <p:nvSpPr>
          <p:cNvPr id="160" name="Google Shape;160;p20"/>
          <p:cNvSpPr txBox="1">
            <a:spLocks noGrp="1"/>
          </p:cNvSpPr>
          <p:nvPr>
            <p:ph type="body" idx="3"/>
          </p:nvPr>
        </p:nvSpPr>
        <p:spPr>
          <a:xfrm>
            <a:off x="5088395" y="1376042"/>
            <a:ext cx="4185600" cy="5763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GB" i="1"/>
              <a:t>Objectives:</a:t>
            </a:r>
            <a:endParaRPr i="1"/>
          </a:p>
        </p:txBody>
      </p:sp>
      <p:sp>
        <p:nvSpPr>
          <p:cNvPr id="161" name="Google Shape;161;p20"/>
          <p:cNvSpPr txBox="1">
            <a:spLocks noGrp="1"/>
          </p:cNvSpPr>
          <p:nvPr>
            <p:ph type="body" idx="4"/>
          </p:nvPr>
        </p:nvSpPr>
        <p:spPr>
          <a:xfrm>
            <a:off x="5088375" y="2163675"/>
            <a:ext cx="4185600" cy="3877800"/>
          </a:xfrm>
          <a:prstGeom prst="rect">
            <a:avLst/>
          </a:prstGeom>
          <a:noFill/>
          <a:ln>
            <a:noFill/>
          </a:ln>
        </p:spPr>
        <p:txBody>
          <a:bodyPr spcFirstLastPara="1" wrap="square" lIns="91425" tIns="45700" rIns="91425" bIns="45700" anchor="t" anchorCtr="0">
            <a:noAutofit/>
          </a:bodyPr>
          <a:lstStyle/>
          <a:p>
            <a:pPr marL="457200" lvl="0" indent="-320040" algn="l" rtl="0">
              <a:spcBef>
                <a:spcPts val="0"/>
              </a:spcBef>
              <a:spcAft>
                <a:spcPts val="0"/>
              </a:spcAft>
              <a:buClr>
                <a:srgbClr val="000000"/>
              </a:buClr>
              <a:buSzPts val="1440"/>
              <a:buFont typeface="Arial"/>
              <a:buChar char="►"/>
            </a:pPr>
            <a:r>
              <a:rPr lang="en-GB">
                <a:solidFill>
                  <a:srgbClr val="000000"/>
                </a:solidFill>
                <a:latin typeface="Arial"/>
                <a:ea typeface="Arial"/>
                <a:cs typeface="Arial"/>
                <a:sym typeface="Arial"/>
              </a:rPr>
              <a:t>Extract information about the recruitments in various colleges.</a:t>
            </a:r>
            <a:endParaRPr>
              <a:solidFill>
                <a:srgbClr val="000000"/>
              </a:solidFill>
              <a:latin typeface="Arial"/>
              <a:ea typeface="Arial"/>
              <a:cs typeface="Arial"/>
              <a:sym typeface="Arial"/>
            </a:endParaRPr>
          </a:p>
          <a:p>
            <a:pPr marL="457200" lvl="0" indent="-320040" algn="l" rtl="0">
              <a:spcBef>
                <a:spcPts val="0"/>
              </a:spcBef>
              <a:spcAft>
                <a:spcPts val="0"/>
              </a:spcAft>
              <a:buClr>
                <a:srgbClr val="000000"/>
              </a:buClr>
              <a:buSzPts val="1440"/>
              <a:buFont typeface="Arial"/>
              <a:buChar char="►"/>
            </a:pPr>
            <a:r>
              <a:rPr lang="en-GB">
                <a:solidFill>
                  <a:srgbClr val="000000"/>
                </a:solidFill>
                <a:latin typeface="Arial"/>
                <a:ea typeface="Arial"/>
                <a:cs typeface="Arial"/>
                <a:sym typeface="Arial"/>
              </a:rPr>
              <a:t>To obtain Beautiful patterns from the data based on departments and categories. </a:t>
            </a:r>
            <a:endParaRPr>
              <a:solidFill>
                <a:srgbClr val="000000"/>
              </a:solidFill>
              <a:latin typeface="Arial"/>
              <a:ea typeface="Arial"/>
              <a:cs typeface="Arial"/>
              <a:sym typeface="Arial"/>
            </a:endParaRPr>
          </a:p>
          <a:p>
            <a:pPr marL="457200" lvl="0" indent="-320040" algn="l" rtl="0">
              <a:spcBef>
                <a:spcPts val="0"/>
              </a:spcBef>
              <a:spcAft>
                <a:spcPts val="0"/>
              </a:spcAft>
              <a:buClr>
                <a:srgbClr val="000000"/>
              </a:buClr>
              <a:buSzPts val="1440"/>
              <a:buFont typeface="Arial"/>
              <a:buChar char="►"/>
            </a:pPr>
            <a:r>
              <a:rPr lang="en-GB">
                <a:solidFill>
                  <a:srgbClr val="000000"/>
                </a:solidFill>
                <a:latin typeface="Arial"/>
                <a:ea typeface="Arial"/>
                <a:cs typeface="Arial"/>
                <a:sym typeface="Arial"/>
              </a:rPr>
              <a:t>To make clusters of different types of categories in the teaching staff and designation.</a:t>
            </a:r>
            <a:endParaRPr>
              <a:solidFill>
                <a:srgbClr val="000000"/>
              </a:solidFill>
              <a:latin typeface="Arial"/>
              <a:ea typeface="Arial"/>
              <a:cs typeface="Arial"/>
              <a:sym typeface="Arial"/>
            </a:endParaRPr>
          </a:p>
          <a:p>
            <a:pPr marL="457200" lvl="0" indent="-320040" algn="l" rtl="0">
              <a:spcBef>
                <a:spcPts val="0"/>
              </a:spcBef>
              <a:spcAft>
                <a:spcPts val="0"/>
              </a:spcAft>
              <a:buClr>
                <a:srgbClr val="000000"/>
              </a:buClr>
              <a:buSzPts val="1440"/>
              <a:buFont typeface="Arial"/>
              <a:buChar char="►"/>
            </a:pPr>
            <a:r>
              <a:rPr lang="en-GB">
                <a:solidFill>
                  <a:srgbClr val="000000"/>
                </a:solidFill>
                <a:latin typeface="Arial"/>
                <a:ea typeface="Arial"/>
                <a:cs typeface="Arial"/>
                <a:sym typeface="Arial"/>
              </a:rPr>
              <a:t>To find the popularity of various branches based on the strength of the staff.</a:t>
            </a:r>
            <a:endParaRPr>
              <a:solidFill>
                <a:srgbClr val="000000"/>
              </a:solidFill>
              <a:latin typeface="Arial"/>
              <a:ea typeface="Arial"/>
              <a:cs typeface="Arial"/>
              <a:sym typeface="Arial"/>
            </a:endParaRPr>
          </a:p>
          <a:p>
            <a:pPr marL="457200" lvl="0" indent="-320040" algn="l" rtl="0">
              <a:spcBef>
                <a:spcPts val="0"/>
              </a:spcBef>
              <a:spcAft>
                <a:spcPts val="0"/>
              </a:spcAft>
              <a:buClr>
                <a:srgbClr val="000000"/>
              </a:buClr>
              <a:buSzPts val="1440"/>
              <a:buFont typeface="Arial"/>
              <a:buChar char="►"/>
            </a:pPr>
            <a:r>
              <a:rPr lang="en-GB">
                <a:solidFill>
                  <a:srgbClr val="000000"/>
                </a:solidFill>
                <a:latin typeface="Arial"/>
                <a:ea typeface="Arial"/>
                <a:cs typeface="Arial"/>
                <a:sym typeface="Arial"/>
              </a:rPr>
              <a:t>To evaluate the career prospectus for a faculty based on colleges.</a:t>
            </a:r>
            <a:endParaRPr>
              <a:solidFill>
                <a:srgbClr val="000000"/>
              </a:solidFill>
              <a:latin typeface="Arial"/>
              <a:ea typeface="Arial"/>
              <a:cs typeface="Arial"/>
              <a:sym typeface="Arial"/>
            </a:endParaRPr>
          </a:p>
          <a:p>
            <a:pPr marL="342900" lvl="0" indent="-251459" algn="l" rtl="0">
              <a:spcBef>
                <a:spcPts val="0"/>
              </a:spcBef>
              <a:spcAft>
                <a:spcPts val="0"/>
              </a:spcAft>
              <a:buSzPts val="1440"/>
              <a:buNone/>
            </a:pP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677396" y="601863"/>
            <a:ext cx="8596800" cy="96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GB"/>
              <a:t>Techniques Involved:</a:t>
            </a:r>
            <a:endParaRPr/>
          </a:p>
        </p:txBody>
      </p:sp>
      <p:sp>
        <p:nvSpPr>
          <p:cNvPr id="167" name="Google Shape;167;p21"/>
          <p:cNvSpPr txBox="1">
            <a:spLocks noGrp="1"/>
          </p:cNvSpPr>
          <p:nvPr>
            <p:ph type="body" idx="1"/>
          </p:nvPr>
        </p:nvSpPr>
        <p:spPr>
          <a:xfrm>
            <a:off x="677325" y="1563597"/>
            <a:ext cx="8596800" cy="4497837"/>
          </a:xfrm>
          <a:prstGeom prst="rect">
            <a:avLst/>
          </a:prstGeom>
          <a:noFill/>
          <a:ln>
            <a:noFill/>
          </a:ln>
        </p:spPr>
        <p:txBody>
          <a:bodyPr spcFirstLastPara="1" wrap="square" lIns="91425" tIns="45700" rIns="91425" bIns="45700" anchor="t" anchorCtr="0">
            <a:noAutofit/>
          </a:bodyPr>
          <a:lstStyle/>
          <a:p>
            <a:pPr marL="457200" lvl="0" indent="-320040" algn="l" rtl="0">
              <a:spcBef>
                <a:spcPts val="0"/>
              </a:spcBef>
              <a:spcAft>
                <a:spcPts val="0"/>
              </a:spcAft>
              <a:buSzPts val="1440"/>
              <a:buChar char="❖"/>
            </a:pPr>
            <a:r>
              <a:rPr lang="en-GB" dirty="0"/>
              <a:t>Data </a:t>
            </a:r>
            <a:r>
              <a:rPr lang="en-GB" dirty="0" err="1"/>
              <a:t>PreProcessing</a:t>
            </a:r>
            <a:r>
              <a:rPr lang="en-GB" dirty="0"/>
              <a:t>:</a:t>
            </a:r>
            <a:endParaRPr dirty="0"/>
          </a:p>
          <a:p>
            <a:pPr marL="914400" lvl="1" indent="-320040" algn="l" rtl="0">
              <a:spcBef>
                <a:spcPts val="0"/>
              </a:spcBef>
              <a:spcAft>
                <a:spcPts val="0"/>
              </a:spcAft>
              <a:buSzPts val="1440"/>
              <a:buChar char="➢"/>
            </a:pPr>
            <a:r>
              <a:rPr lang="en-GB" i="1" dirty="0"/>
              <a:t>Data Cleaning:</a:t>
            </a:r>
            <a:endParaRPr i="1" dirty="0"/>
          </a:p>
          <a:p>
            <a:pPr marL="1371600" lvl="2" indent="-320039" algn="l" rtl="0">
              <a:spcBef>
                <a:spcPts val="0"/>
              </a:spcBef>
              <a:spcAft>
                <a:spcPts val="0"/>
              </a:spcAft>
              <a:buSzPts val="1440"/>
              <a:buChar char="■"/>
            </a:pPr>
            <a:r>
              <a:rPr lang="en-GB" dirty="0"/>
              <a:t>Replacing Missing values with means for numerical attribute and with mode for categorical attributes.</a:t>
            </a:r>
            <a:endParaRPr dirty="0"/>
          </a:p>
          <a:p>
            <a:pPr marL="1371600" lvl="2" indent="-320039" algn="l" rtl="0">
              <a:spcBef>
                <a:spcPts val="0"/>
              </a:spcBef>
              <a:spcAft>
                <a:spcPts val="0"/>
              </a:spcAft>
              <a:buSzPts val="1440"/>
              <a:buChar char="■"/>
            </a:pPr>
            <a:r>
              <a:rPr lang="en-GB" dirty="0"/>
              <a:t>Rows which had numerous missing values were removed.</a:t>
            </a:r>
            <a:endParaRPr dirty="0"/>
          </a:p>
          <a:p>
            <a:pPr marL="914400" lvl="1" indent="-320040" algn="l" rtl="0">
              <a:spcBef>
                <a:spcPts val="0"/>
              </a:spcBef>
              <a:spcAft>
                <a:spcPts val="0"/>
              </a:spcAft>
              <a:buSzPts val="1440"/>
              <a:buChar char="➢"/>
            </a:pPr>
            <a:r>
              <a:rPr lang="en-GB" i="1" dirty="0"/>
              <a:t>Data Reduction:</a:t>
            </a:r>
            <a:endParaRPr i="1" dirty="0"/>
          </a:p>
          <a:p>
            <a:pPr marL="1371600" lvl="2" indent="-320039" algn="l" rtl="0">
              <a:spcBef>
                <a:spcPts val="0"/>
              </a:spcBef>
              <a:spcAft>
                <a:spcPts val="0"/>
              </a:spcAft>
              <a:buSzPts val="1440"/>
              <a:buChar char="■"/>
            </a:pPr>
            <a:r>
              <a:rPr lang="en-GB" dirty="0" err="1"/>
              <a:t>Dimentionality</a:t>
            </a:r>
            <a:r>
              <a:rPr lang="en-GB" dirty="0"/>
              <a:t> reduction was done by removing various redundant attributes.</a:t>
            </a:r>
            <a:endParaRPr dirty="0"/>
          </a:p>
          <a:p>
            <a:pPr marL="914400" lvl="1" indent="-320040" algn="l" rtl="0">
              <a:spcBef>
                <a:spcPts val="0"/>
              </a:spcBef>
              <a:spcAft>
                <a:spcPts val="0"/>
              </a:spcAft>
              <a:buSzPts val="1440"/>
              <a:buChar char="➢"/>
            </a:pPr>
            <a:r>
              <a:rPr lang="en-GB" i="1" dirty="0"/>
              <a:t>Data Transformation:</a:t>
            </a:r>
            <a:endParaRPr i="1" dirty="0"/>
          </a:p>
          <a:p>
            <a:pPr marL="1371600" lvl="2" indent="-320039" algn="l" rtl="0">
              <a:spcBef>
                <a:spcPts val="0"/>
              </a:spcBef>
              <a:spcAft>
                <a:spcPts val="0"/>
              </a:spcAft>
              <a:buSzPts val="1440"/>
              <a:buChar char="■"/>
            </a:pPr>
            <a:r>
              <a:rPr lang="en-GB" dirty="0"/>
              <a:t>Feature creation was done by adding a new attribute.</a:t>
            </a:r>
            <a:endParaRPr dirty="0"/>
          </a:p>
          <a:p>
            <a:pPr marL="1371600" lvl="2" indent="-320039" algn="l" rtl="0">
              <a:spcBef>
                <a:spcPts val="0"/>
              </a:spcBef>
              <a:spcAft>
                <a:spcPts val="0"/>
              </a:spcAft>
              <a:buSzPts val="1440"/>
              <a:buChar char="■"/>
            </a:pPr>
            <a:r>
              <a:rPr lang="en-GB" dirty="0"/>
              <a:t>Feature selection was done in overall.</a:t>
            </a:r>
            <a:endParaRPr dirty="0"/>
          </a:p>
          <a:p>
            <a:pPr marL="1371600" lvl="2" indent="-320039" algn="l" rtl="0">
              <a:spcBef>
                <a:spcPts val="0"/>
              </a:spcBef>
              <a:spcAft>
                <a:spcPts val="0"/>
              </a:spcAft>
              <a:buSzPts val="1440"/>
              <a:buChar char="■"/>
            </a:pPr>
            <a:r>
              <a:rPr lang="en-GB" dirty="0"/>
              <a:t>Binarization was done to binary attributes.</a:t>
            </a:r>
          </a:p>
          <a:p>
            <a:pPr marL="1051561" lvl="2" indent="0" algn="l" rtl="0">
              <a:spcBef>
                <a:spcPts val="0"/>
              </a:spcBef>
              <a:spcAft>
                <a:spcPts val="0"/>
              </a:spcAft>
              <a:buSzPts val="1440"/>
              <a:buNone/>
            </a:pPr>
            <a:endParaRPr dirty="0"/>
          </a:p>
          <a:p>
            <a:pPr marL="457200" lvl="0" indent="-320040" algn="l" rtl="0">
              <a:spcBef>
                <a:spcPts val="0"/>
              </a:spcBef>
              <a:spcAft>
                <a:spcPts val="0"/>
              </a:spcAft>
              <a:buSzPts val="1440"/>
              <a:buChar char="❖"/>
            </a:pPr>
            <a:r>
              <a:rPr lang="en-GB" dirty="0"/>
              <a:t>Data Visualization:</a:t>
            </a:r>
            <a:endParaRPr dirty="0"/>
          </a:p>
          <a:p>
            <a:pPr marL="914400" lvl="1" indent="-320040" algn="l" rtl="0">
              <a:spcBef>
                <a:spcPts val="0"/>
              </a:spcBef>
              <a:spcAft>
                <a:spcPts val="0"/>
              </a:spcAft>
              <a:buSzPts val="1440"/>
              <a:buChar char="➢"/>
            </a:pPr>
            <a:r>
              <a:rPr lang="en-GB" dirty="0"/>
              <a:t>Data was sorted in a specific order.</a:t>
            </a:r>
            <a:endParaRPr dirty="0"/>
          </a:p>
          <a:p>
            <a:pPr marL="914400" lvl="1" indent="-320040" algn="l" rtl="0">
              <a:spcBef>
                <a:spcPts val="0"/>
              </a:spcBef>
              <a:spcAft>
                <a:spcPts val="0"/>
              </a:spcAft>
              <a:buSzPts val="1440"/>
              <a:buChar char="➢"/>
            </a:pPr>
            <a:r>
              <a:rPr lang="en-GB" dirty="0"/>
              <a:t>Various statistical measures were shown.</a:t>
            </a:r>
            <a:endParaRPr dirty="0"/>
          </a:p>
          <a:p>
            <a:pPr marL="914400" lvl="1" indent="-320040" algn="l" rtl="0">
              <a:spcBef>
                <a:spcPts val="0"/>
              </a:spcBef>
              <a:spcAft>
                <a:spcPts val="0"/>
              </a:spcAft>
              <a:buSzPts val="1440"/>
              <a:buChar char="➢"/>
            </a:pPr>
            <a:r>
              <a:rPr lang="en-GB" dirty="0"/>
              <a:t>Matplotlib</a:t>
            </a:r>
            <a:endParaRPr dirty="0"/>
          </a:p>
          <a:p>
            <a:pPr marL="914400" lvl="1" indent="-320040" algn="l" rtl="0">
              <a:spcBef>
                <a:spcPts val="0"/>
              </a:spcBef>
              <a:spcAft>
                <a:spcPts val="0"/>
              </a:spcAft>
              <a:buSzPts val="1440"/>
              <a:buChar char="➢"/>
            </a:pPr>
            <a:r>
              <a:rPr lang="en-GB" dirty="0"/>
              <a:t>Seaborn</a:t>
            </a:r>
            <a:endParaRPr dirty="0"/>
          </a:p>
          <a:p>
            <a:pPr marL="914400" lvl="1" indent="-320040" algn="l" rtl="0">
              <a:spcBef>
                <a:spcPts val="0"/>
              </a:spcBef>
              <a:spcAft>
                <a:spcPts val="0"/>
              </a:spcAft>
              <a:buSzPts val="1440"/>
              <a:buChar char="➢"/>
            </a:pPr>
            <a:r>
              <a:rPr lang="en-GB" dirty="0"/>
              <a:t>Apache Superset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77396" y="616613"/>
            <a:ext cx="8596800" cy="85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GB"/>
              <a:t>ShortComings:</a:t>
            </a:r>
            <a:endParaRPr/>
          </a:p>
        </p:txBody>
      </p:sp>
      <p:sp>
        <p:nvSpPr>
          <p:cNvPr id="173" name="Google Shape;173;p22"/>
          <p:cNvSpPr txBox="1">
            <a:spLocks noGrp="1"/>
          </p:cNvSpPr>
          <p:nvPr>
            <p:ph type="body" idx="1"/>
          </p:nvPr>
        </p:nvSpPr>
        <p:spPr>
          <a:xfrm>
            <a:off x="677400" y="1471923"/>
            <a:ext cx="8596800" cy="4369500"/>
          </a:xfrm>
          <a:prstGeom prst="rect">
            <a:avLst/>
          </a:prstGeom>
          <a:noFill/>
          <a:ln>
            <a:noFill/>
          </a:ln>
        </p:spPr>
        <p:txBody>
          <a:bodyPr spcFirstLastPara="1" wrap="square" lIns="91425" tIns="45700" rIns="91425" bIns="45700" anchor="t" anchorCtr="0">
            <a:noAutofit/>
          </a:bodyPr>
          <a:lstStyle/>
          <a:p>
            <a:pPr marL="457200" lvl="0" indent="-320040" algn="l" rtl="0">
              <a:spcBef>
                <a:spcPts val="0"/>
              </a:spcBef>
              <a:spcAft>
                <a:spcPts val="0"/>
              </a:spcAft>
              <a:buSzPts val="1440"/>
              <a:buChar char="►"/>
            </a:pPr>
            <a:r>
              <a:rPr lang="en-GB"/>
              <a:t>Most of the data had numerical value in a wide range distributed unevenly so scaling of data could not be done as we needed exact no. of members in a department.</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Nearly 43000 entries had NA in categorical data, replacing them with mode or median would have messed with the data so they had to replaced with unknown, such large no. of entries can’t be removed either.</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Data had missing column for states of colleges,so possibilities for mining of various patterns were reduced.</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For visualization we had very few attributes which could be plotted and produce meaningful result.</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Many of the department names seemed invalid they could not be removed it was hard to figure them out.</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677271" y="602313"/>
            <a:ext cx="8596800" cy="988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GB"/>
              <a:t>NextSteps:</a:t>
            </a:r>
            <a:endParaRPr/>
          </a:p>
        </p:txBody>
      </p:sp>
      <p:sp>
        <p:nvSpPr>
          <p:cNvPr id="179" name="Google Shape;179;p23"/>
          <p:cNvSpPr txBox="1">
            <a:spLocks noGrp="1"/>
          </p:cNvSpPr>
          <p:nvPr>
            <p:ph type="body" idx="1"/>
          </p:nvPr>
        </p:nvSpPr>
        <p:spPr>
          <a:xfrm>
            <a:off x="677271" y="1590813"/>
            <a:ext cx="8596800" cy="4198200"/>
          </a:xfrm>
          <a:prstGeom prst="rect">
            <a:avLst/>
          </a:prstGeom>
          <a:noFill/>
          <a:ln>
            <a:noFill/>
          </a:ln>
        </p:spPr>
        <p:txBody>
          <a:bodyPr spcFirstLastPara="1" wrap="square" lIns="91425" tIns="45700" rIns="91425" bIns="45700" anchor="t" anchorCtr="0">
            <a:noAutofit/>
          </a:bodyPr>
          <a:lstStyle/>
          <a:p>
            <a:pPr marL="457200" lvl="0" indent="-320040" algn="l" rtl="0">
              <a:spcBef>
                <a:spcPts val="0"/>
              </a:spcBef>
              <a:spcAft>
                <a:spcPts val="0"/>
              </a:spcAft>
              <a:buSzPts val="1440"/>
              <a:buChar char="►"/>
            </a:pPr>
            <a:r>
              <a:rPr lang="en-GB"/>
              <a:t>To perform Association rule mining to find some pattern in designation and department (whether a particular designation belongs to a particular department).</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Also to find pattern in colleges and the category of the staff hired, thus depicting reservation in various colleges. </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To see if clusters are formed on teaching staff vs department.</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To find the branch most preferred by variously designated teaching staff,based on their career prospective.</a:t>
            </a:r>
            <a:endParaRPr/>
          </a:p>
          <a:p>
            <a:pPr marL="457200" lvl="0" indent="0" algn="l" rtl="0">
              <a:spcBef>
                <a:spcPts val="0"/>
              </a:spcBef>
              <a:spcAft>
                <a:spcPts val="0"/>
              </a:spcAft>
              <a:buNone/>
            </a:pPr>
            <a:endParaRPr/>
          </a:p>
          <a:p>
            <a:pPr marL="457200" lvl="0" indent="-320040" algn="l" rtl="0">
              <a:spcBef>
                <a:spcPts val="0"/>
              </a:spcBef>
              <a:spcAft>
                <a:spcPts val="0"/>
              </a:spcAft>
              <a:buSzPts val="1440"/>
              <a:buChar char="►"/>
            </a:pPr>
            <a:r>
              <a:rPr lang="en-GB"/>
              <a:t>To find colleges with well equipped facilities based on its preferences as seen by the 2015 data.</a:t>
            </a:r>
            <a:endParaRPr/>
          </a:p>
          <a:p>
            <a:pPr marL="45720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534</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Noto Sans Symbols</vt:lpstr>
      <vt:lpstr>Trebuchet MS</vt:lpstr>
      <vt:lpstr>Facet</vt:lpstr>
      <vt:lpstr>Patterns in Teaching Staff Recruitment in India (2015)</vt:lpstr>
      <vt:lpstr>Team Work Division:</vt:lpstr>
      <vt:lpstr>Project Overview: </vt:lpstr>
      <vt:lpstr>Techniques Involved:</vt:lpstr>
      <vt:lpstr>ShortComings:</vt:lpstr>
      <vt:lpstr>NextSteps: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in Teaching Staff Recruitment in India (2015)</dc:title>
  <cp:lastModifiedBy>saksham gupta</cp:lastModifiedBy>
  <cp:revision>5</cp:revision>
  <dcterms:modified xsi:type="dcterms:W3CDTF">2020-04-05T16:53:41Z</dcterms:modified>
</cp:coreProperties>
</file>