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BB2C0-474D-4219-AE6D-4618F53F7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A5C3C0-E8BE-4B4C-96E7-C5F49AECB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42D1D0-F637-4937-8639-50A9D180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D02322-FC61-4DF0-86CC-8ECE2F49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A02B85-26CA-45F0-A91B-556042A5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79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7402F-4422-4A0E-A3CC-67D29FDA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510CDC-9C53-4C37-A4E7-68C2407EE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E2A68E-38CF-4010-BA19-832452A4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D6F1F2-6C40-4510-A05B-07968476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6EF6E-974E-4B81-8F7A-8D3EBDAD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33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540B512-262A-46A9-9B9F-6AF6010BB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E354A0-33D5-4658-8D77-4AB3397EB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6AEA46-CB01-452C-9DB8-C7D17CE9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E372DE-F98C-4206-9912-525FEFEC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40241-5B98-490E-B702-5694E23B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78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28448-3A0A-4216-BBF9-658F8D28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CC0C79-46BB-4F9D-AB48-DAD34A5E3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0AEE93-F7CF-40AE-9C3F-09C0D3D3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FC8B3A-F553-4AAC-BCC5-54F4F936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B8863F-75AC-4CD1-9665-10C5C000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86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2E71A-E9C8-47E4-9DAC-B0C9AFA5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FDB4B3-7B1E-41A0-88F8-CFB02877D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675BCC-7395-49C0-8BAB-5924D90C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BEDE20-8A9C-4750-ADCA-7E650081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036F5B-B230-4DC5-9F7C-0FD0A866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22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C4F82-F14A-443D-A5CF-DD1319AF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F66A82-7EC7-4B8E-BBB6-6DD79AA23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98B328-8001-498D-A2F4-CBBD11C25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11B816-73D8-4761-A138-66DC6BF2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870D38-3D74-453D-8741-E3D5AA0B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7B7544-C68C-4DF1-9436-A361C1C1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FBE3B-74BE-4C19-8890-4D13255F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A69B15-BCA8-4532-9ADE-2BBC878B8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C9A777-09F9-4CD3-A65C-A65A8A508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4C564D-01ED-455D-A828-0EF0CB933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E191CC-1539-4A98-87E0-08753F69E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FEB0E0-44B4-44FA-BE88-8BB4EE86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288896-2634-4C14-8362-EE487AF3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7026F2-C3F2-48DC-8EFC-141DEF8A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36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4B5BF-3BE3-40AB-A769-50E27FE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18A995-038A-4C57-979E-4624BB1A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DCB4A3-5154-4292-8FA8-036C14A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FD7663-DF85-4219-9683-096D0D80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87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D787AD-1A03-47E1-846A-E8803683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AC801B-B023-49EC-9953-192B03BC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01D132-665F-4805-AF5B-DEA76CEA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7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61E3E-C40A-4A7B-A3D6-90EEA04A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2710FE-3044-4928-94DE-165769CDB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8F86B7-5677-45E5-9C29-2442D1DF6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C719D1-213B-4F84-8A88-C334AF14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4A3BA8-0266-4A0A-857C-206BD245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B2C213-4332-4DF4-9967-56D112CE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12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FF79C-1BA6-40C4-8DC1-BCA6C90F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FE6F8F-4653-44F8-BC01-05D4011D4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BA981E-53E5-424A-837D-5700143CE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0A22A6-3C42-4DD8-9C33-5161CB44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5AFB6E-2E8B-411A-A4E8-4E056137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0E20A8-CDDC-4FFB-BAFD-1351D33B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65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FBCA2-E280-4AF0-97ED-54A2170D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4749BB-BB67-4487-8B47-22A07FFAA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3C35D-ACB2-4A3D-8E05-7D2976BB0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012F32-E6B1-4CB9-976C-BCCCF109F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C7861-E679-479F-873B-8E794AFF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5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073" y="1916467"/>
            <a:ext cx="6477218" cy="1512533"/>
          </a:xfrm>
        </p:spPr>
        <p:txBody>
          <a:bodyPr anchor="b">
            <a:noAutofit/>
          </a:bodyPr>
          <a:lstStyle/>
          <a:p>
            <a:r>
              <a:rPr lang="ru-RU" altLang="ru-RU" sz="3200" dirty="0"/>
              <a:t>ПРОГРАММНОЕ ОБЕСПЕЧЕНИ,</a:t>
            </a:r>
            <a:br>
              <a:rPr lang="ru-RU" altLang="ru-RU" sz="3200" dirty="0"/>
            </a:br>
            <a:r>
              <a:rPr lang="ru-RU" altLang="ru-RU" sz="3200" dirty="0"/>
              <a:t>классификация требований,</a:t>
            </a:r>
            <a:br>
              <a:rPr lang="ru-RU" altLang="ru-RU" sz="3200" dirty="0"/>
            </a:br>
            <a:r>
              <a:rPr lang="ru-RU" altLang="ru-RU" sz="3200" dirty="0"/>
              <a:t> уровни требований 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04669-714E-4AC9-81E5-E27A26C042F8}"/>
              </a:ext>
            </a:extLst>
          </p:cNvPr>
          <p:cNvSpPr txBox="1"/>
          <p:nvPr/>
        </p:nvSpPr>
        <p:spPr>
          <a:xfrm>
            <a:off x="5291832" y="4793942"/>
            <a:ext cx="608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Выполнено студентами: Зиннуров Эмиль, </a:t>
            </a:r>
            <a:r>
              <a:rPr lang="ru-RU" dirty="0" err="1"/>
              <a:t>Умеленов</a:t>
            </a:r>
            <a:r>
              <a:rPr lang="ru-RU" dirty="0"/>
              <a:t> Богдан</a:t>
            </a:r>
          </a:p>
          <a:p>
            <a:r>
              <a:rPr lang="ru-RU" dirty="0"/>
              <a:t>Группа:20П-3</a:t>
            </a:r>
          </a:p>
        </p:txBody>
      </p:sp>
    </p:spTree>
    <p:extLst>
      <p:ext uri="{BB962C8B-B14F-4D97-AF65-F5344CB8AC3E}">
        <p14:creationId xmlns:p14="http://schemas.microsoft.com/office/powerpoint/2010/main" val="193073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190" y="876666"/>
            <a:ext cx="5463944" cy="1116922"/>
          </a:xfrm>
        </p:spPr>
        <p:txBody>
          <a:bodyPr anchor="b">
            <a:noAutofit/>
          </a:bodyPr>
          <a:lstStyle/>
          <a:p>
            <a:r>
              <a:rPr lang="ru-RU" altLang="ru-RU" sz="3200" dirty="0"/>
              <a:t>ПРОГРАММНОЕ ОБЕСПЕЧЕНИЕ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1568128" y="2679388"/>
            <a:ext cx="57907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-apple-system"/>
              </a:rPr>
              <a:t>Требования к программному обеспечению — совокупность запросов/утверждений относительно атрибутов, свойств или качеств программной системы, подлежащей реализации. Создаются в процессе проработки (анализа и синтеза) задания на разработку/модернизацию </a:t>
            </a:r>
            <a:r>
              <a:rPr lang="ru-RU" b="0" i="0" dirty="0">
                <a:effectLst/>
              </a:rPr>
              <a:t>программного</a:t>
            </a:r>
            <a:r>
              <a:rPr lang="ru-RU" b="0" i="0" dirty="0">
                <a:effectLst/>
                <a:latin typeface="-apple-system"/>
              </a:rPr>
              <a:t> обеспечения (ПО).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ACF14D-4442-48AC-B971-6A24F2899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190" y="1944041"/>
            <a:ext cx="2059036" cy="304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5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744" y="915508"/>
            <a:ext cx="5463944" cy="1116922"/>
          </a:xfrm>
        </p:spPr>
        <p:txBody>
          <a:bodyPr anchor="b">
            <a:noAutofit/>
          </a:bodyPr>
          <a:lstStyle/>
          <a:p>
            <a:r>
              <a:rPr lang="ru-RU" altLang="ru-RU" sz="3200" dirty="0"/>
              <a:t>ВИДЫ ПРОГРАММНОГО ОБЕСПЕЧЕНИЯ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1490349" y="2262137"/>
            <a:ext cx="5790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</a:rPr>
              <a:t>ПО современных компьютеров включает множество разнообразных программ, которое можно условно разделить на три группы (рис. 3.1):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effectLst/>
              </a:rPr>
              <a:t>1. Системное программное обеспечение (системные программы);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effectLst/>
              </a:rPr>
              <a:t>2. Прикладное программное обеспечение (прикладные программы);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effectLst/>
              </a:rPr>
              <a:t>3. Инструментальное обеспечение (инструментальные системы).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ECBFAE-117F-4A49-B5A0-498883EA9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34" y="1424141"/>
            <a:ext cx="3882216" cy="40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173" y="924968"/>
            <a:ext cx="3371724" cy="1239669"/>
          </a:xfrm>
        </p:spPr>
        <p:txBody>
          <a:bodyPr anchor="b">
            <a:noAutofit/>
          </a:bodyPr>
          <a:lstStyle/>
          <a:p>
            <a:pPr algn="r"/>
            <a:r>
              <a:rPr lang="ru-RU" altLang="ru-RU" sz="3200" dirty="0"/>
              <a:t>Классификация </a:t>
            </a:r>
            <a:r>
              <a:rPr lang="ru-RU" sz="3200" b="0" i="0" dirty="0">
                <a:effectLst/>
              </a:rPr>
              <a:t>Требований к ПО 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1267173" y="2321759"/>
            <a:ext cx="60302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1. Функциональными и нефункциональными.</a:t>
            </a:r>
            <a:br>
              <a:rPr lang="ru-RU" b="0" i="0" dirty="0">
                <a:effectLst/>
              </a:rPr>
            </a:b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Функциональные требования описывают функции, которые должно выполнять ПО. Например, предоставлять канал коммуникации для пользователя или переводить данные из одного формата в другой. То есть, речь идет о функционале продукта.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Нефункциональные требования касаются таких вещей, как доступность, надежность, способность к восстановлению, </a:t>
            </a:r>
            <a:r>
              <a:rPr lang="ru-RU" b="0" i="0" dirty="0" err="1">
                <a:effectLst/>
              </a:rPr>
              <a:t>поддерживаемость</a:t>
            </a:r>
            <a:r>
              <a:rPr lang="ru-RU" b="0" i="0" dirty="0">
                <a:effectLst/>
              </a:rPr>
              <a:t>, масштабируемость, производительность, безопасность и прочие «…ость».</a:t>
            </a:r>
            <a:br>
              <a:rPr lang="ru-RU" b="0" i="0" dirty="0">
                <a:effectLst/>
              </a:rPr>
            </a:b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93E948A-5C8B-4DAC-B419-0E93069BC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76" y="1635959"/>
            <a:ext cx="4002350" cy="333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146" y="1145622"/>
            <a:ext cx="3286602" cy="872721"/>
          </a:xfrm>
        </p:spPr>
        <p:txBody>
          <a:bodyPr anchor="b">
            <a:noAutofit/>
          </a:bodyPr>
          <a:lstStyle/>
          <a:p>
            <a:pPr algn="r"/>
            <a:r>
              <a:rPr lang="ru-RU" altLang="ru-RU" sz="3200" dirty="0"/>
              <a:t>Классификация </a:t>
            </a:r>
            <a:r>
              <a:rPr lang="ru-RU" sz="3200" b="0" i="0" dirty="0">
                <a:effectLst/>
              </a:rPr>
              <a:t>Требований к ПО </a:t>
            </a:r>
            <a:endParaRPr lang="ru-RU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1038687" y="2018343"/>
            <a:ext cx="64631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2. Производными и навязанными.</a:t>
            </a:r>
            <a:br>
              <a:rPr lang="ru-RU" b="0" i="0" dirty="0">
                <a:effectLst/>
              </a:rPr>
            </a:b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Вытекает ли это требование из других требований?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Это требование было явно и недвусмысленно высказано стейкхолдерами?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3. Ориентированными на продукт или на процесс его разработки.</a:t>
            </a:r>
            <a:br>
              <a:rPr lang="ru-RU" b="0" i="0" dirty="0">
                <a:effectLst/>
              </a:rPr>
            </a:b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«Программа должна проверять права пользователя» — это требование к продукту.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«Программа должна разрабатываться </a:t>
            </a:r>
            <a:r>
              <a:rPr lang="ru-RU" b="0" i="0" dirty="0" err="1">
                <a:effectLst/>
              </a:rPr>
              <a:t>инкрементально</a:t>
            </a:r>
            <a:r>
              <a:rPr lang="ru-RU" b="0" i="0" dirty="0">
                <a:effectLst/>
              </a:rPr>
              <a:t>. В ходе разработки должна использоваться непрерывная интеграция» — это требование к процессу.</a:t>
            </a:r>
            <a:br>
              <a:rPr lang="ru-RU" b="0" i="0" dirty="0">
                <a:effectLst/>
              </a:rPr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450792-92E3-4C94-AFBC-1780186E9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64" y="1912375"/>
            <a:ext cx="4028282" cy="30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6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4337" y="932285"/>
            <a:ext cx="3286602" cy="872721"/>
          </a:xfrm>
        </p:spPr>
        <p:txBody>
          <a:bodyPr anchor="b">
            <a:noAutofit/>
          </a:bodyPr>
          <a:lstStyle/>
          <a:p>
            <a:pPr algn="r"/>
            <a:r>
              <a:rPr lang="ru-RU" altLang="ru-RU" sz="3200" dirty="0"/>
              <a:t>Классификация </a:t>
            </a:r>
            <a:r>
              <a:rPr lang="ru-RU" sz="3200" b="0" i="0" dirty="0">
                <a:effectLst/>
              </a:rPr>
              <a:t>Требований к ПО </a:t>
            </a:r>
            <a:endParaRPr lang="ru-RU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951081" y="1839626"/>
            <a:ext cx="6169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effectLst/>
              </a:rPr>
              <a:t>4. Разной приоритетности. Для назначения приоритета может использоваться шкала с фиксированными значениями «обязательно», «крайне желательно», «желательно» и «необязательно».</a:t>
            </a:r>
            <a:br>
              <a:rPr lang="ru-RU" b="0" i="0" dirty="0">
                <a:effectLst/>
              </a:rPr>
            </a:b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5. Разного масштаба. Одни требования касаются проектирования отдельных компонентов, другие — архитектуры всего ПО. Нефункциональные требования чаще всего касаются всей программы в целом.</a:t>
            </a:r>
            <a:br>
              <a:rPr lang="ru-RU" b="0" i="0" dirty="0">
                <a:effectLst/>
              </a:rPr>
            </a:b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6. Изменчивыми или стабильными. Например, изначально может быть ясно, что требования будут меняться в ходе жизненного цикла продукта. В таком случае реализация программы должна быть толерантной к внесению изменений.</a:t>
            </a: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E1B121-7EF7-472D-96F3-0DF658130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062" y="1667892"/>
            <a:ext cx="4374937" cy="368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9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7188" y="1083075"/>
            <a:ext cx="5397622" cy="753493"/>
          </a:xfrm>
        </p:spPr>
        <p:txBody>
          <a:bodyPr anchor="b">
            <a:noAutofit/>
          </a:bodyPr>
          <a:lstStyle/>
          <a:p>
            <a:pPr algn="r"/>
            <a:r>
              <a:rPr lang="ru-RU" sz="3200" b="0" i="0" dirty="0">
                <a:effectLst/>
                <a:latin typeface="Calibri Light (Заголовки)"/>
              </a:rPr>
              <a:t>Виды требований по уровням</a:t>
            </a:r>
            <a:endParaRPr lang="ru-RU" sz="3200" dirty="0">
              <a:latin typeface="Calibri Light (Заголовк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2280413" y="2522368"/>
            <a:ext cx="76311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-apple-system"/>
              </a:rPr>
              <a:t>Виды требований по уровням</a:t>
            </a:r>
            <a:br>
              <a:rPr lang="ru-RU" dirty="0"/>
            </a:br>
            <a:r>
              <a:rPr lang="ru-RU" b="0" i="0" dirty="0">
                <a:effectLst/>
                <a:latin typeface="-apple-system"/>
              </a:rPr>
              <a:t>Бизнес-требования — определяют назначение ПО, описываются в документе о видении (</a:t>
            </a:r>
            <a:r>
              <a:rPr lang="ru-RU" b="0" i="0" dirty="0" err="1">
                <a:effectLst/>
                <a:latin typeface="-apple-system"/>
              </a:rPr>
              <a:t>vision</a:t>
            </a:r>
            <a:r>
              <a:rPr lang="ru-RU" b="0" i="0" dirty="0">
                <a:effectLst/>
                <a:latin typeface="-apple-system"/>
              </a:rPr>
              <a:t>) и границах проекта (</a:t>
            </a:r>
            <a:r>
              <a:rPr lang="ru-RU" b="0" i="0" dirty="0" err="1">
                <a:effectLst/>
                <a:latin typeface="-apple-system"/>
              </a:rPr>
              <a:t>scope</a:t>
            </a:r>
            <a:r>
              <a:rPr lang="ru-RU" b="0" i="0" dirty="0">
                <a:effectLst/>
                <a:latin typeface="-apple-system"/>
              </a:rPr>
              <a:t>).</a:t>
            </a:r>
            <a:br>
              <a:rPr lang="ru-RU" dirty="0"/>
            </a:br>
            <a:r>
              <a:rPr lang="ru-RU" b="0" i="0" dirty="0">
                <a:effectLst/>
                <a:latin typeface="-apple-systemCalibri (Основной текст)"/>
              </a:rPr>
              <a:t>Пользовательские</a:t>
            </a:r>
            <a:r>
              <a:rPr lang="ru-RU" b="0" i="0" dirty="0">
                <a:effectLst/>
                <a:latin typeface="-apple-system"/>
              </a:rPr>
              <a:t> </a:t>
            </a:r>
            <a:r>
              <a:rPr lang="ru-RU" b="0" i="0" dirty="0">
                <a:effectLst/>
                <a:latin typeface="Calibri (Основной текст)"/>
              </a:rPr>
              <a:t>требования</a:t>
            </a:r>
            <a:r>
              <a:rPr lang="ru-RU" b="0" i="0" dirty="0">
                <a:effectLst/>
                <a:latin typeface="-apple-system"/>
              </a:rPr>
              <a:t> — определяют набор пользовательских задач, которые должна решать программа, а также способы (сценарии) их решения в системе. Пользовательские требования могут выражаться в виде фраз утверждений, в виде сценариев использования (англ. </a:t>
            </a:r>
            <a:r>
              <a:rPr lang="ru-RU" b="0" i="0" dirty="0" err="1">
                <a:effectLst/>
                <a:latin typeface="-apple-system"/>
              </a:rPr>
              <a:t>use</a:t>
            </a:r>
            <a:r>
              <a:rPr lang="ru-RU" b="0" i="0" dirty="0">
                <a:effectLst/>
                <a:latin typeface="-apple-system"/>
              </a:rPr>
              <a:t> </a:t>
            </a:r>
            <a:r>
              <a:rPr lang="ru-RU" b="0" i="0" dirty="0" err="1">
                <a:effectLst/>
                <a:latin typeface="-apple-system"/>
              </a:rPr>
              <a:t>case</a:t>
            </a:r>
            <a:r>
              <a:rPr lang="ru-RU" b="0" i="0" dirty="0">
                <a:effectLst/>
                <a:latin typeface="-apple-system"/>
              </a:rPr>
              <a:t>), пользовательских историй (англ. </a:t>
            </a:r>
            <a:r>
              <a:rPr lang="ru-RU" b="0" i="0" dirty="0" err="1">
                <a:effectLst/>
                <a:latin typeface="-apple-system"/>
              </a:rPr>
              <a:t>user</a:t>
            </a:r>
            <a:r>
              <a:rPr lang="ru-RU" b="0" i="0" dirty="0">
                <a:effectLst/>
                <a:latin typeface="-apple-system"/>
              </a:rPr>
              <a:t> </a:t>
            </a:r>
            <a:r>
              <a:rPr lang="ru-RU" b="0" i="0" dirty="0" err="1">
                <a:effectLst/>
                <a:latin typeface="-apple-system"/>
              </a:rPr>
              <a:t>stories</a:t>
            </a:r>
            <a:r>
              <a:rPr lang="ru-RU" b="0" i="0" dirty="0">
                <a:effectLst/>
                <a:latin typeface="-apple-system"/>
              </a:rPr>
              <a:t>), сценариев взаимодействия (</a:t>
            </a:r>
            <a:r>
              <a:rPr lang="ru-RU" b="0" i="0" dirty="0" err="1">
                <a:effectLst/>
                <a:latin typeface="-apple-system"/>
              </a:rPr>
              <a:t>scenario</a:t>
            </a:r>
            <a:r>
              <a:rPr lang="ru-RU" b="0" i="0" dirty="0">
                <a:effectLst/>
                <a:latin typeface="-apple-system"/>
              </a:rPr>
              <a:t>).</a:t>
            </a:r>
            <a:br>
              <a:rPr lang="ru-RU" dirty="0"/>
            </a:br>
            <a:r>
              <a:rPr lang="ru-RU" b="0" i="0" dirty="0">
                <a:effectLst/>
                <a:latin typeface="-apple-system"/>
              </a:rPr>
              <a:t>Функциональный уровень (функции).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45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665" y="1083075"/>
            <a:ext cx="4160666" cy="753493"/>
          </a:xfrm>
        </p:spPr>
        <p:txBody>
          <a:bodyPr anchor="b">
            <a:noAutofit/>
          </a:bodyPr>
          <a:lstStyle/>
          <a:p>
            <a:pPr algn="r"/>
            <a:r>
              <a:rPr lang="ru-RU" sz="3200" b="0" i="0" dirty="0">
                <a:effectLst/>
                <a:latin typeface="Calibri Light (Заголовки)"/>
              </a:rPr>
              <a:t>Источники требований</a:t>
            </a:r>
            <a:endParaRPr lang="ru-RU" sz="8800" dirty="0">
              <a:latin typeface="Calibri Light (Заголовк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2280413" y="2522368"/>
            <a:ext cx="7631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Calibri Light (Заголовки)"/>
              </a:rPr>
              <a:t>Федеральное и муниципальное отраслевое законодательство (конституция, законы, распоряжения)</a:t>
            </a:r>
            <a:br>
              <a:rPr lang="ru-RU" dirty="0">
                <a:latin typeface="Calibri Light (Заголовки)"/>
              </a:rPr>
            </a:br>
            <a:r>
              <a:rPr lang="ru-RU" b="0" i="0" dirty="0">
                <a:effectLst/>
                <a:latin typeface="Calibri Light (Заголовки)"/>
              </a:rPr>
              <a:t>Нормативное обеспечение организации (регламенты, положения, уставы, приказы)</a:t>
            </a:r>
            <a:br>
              <a:rPr lang="ru-RU" dirty="0">
                <a:latin typeface="Calibri Light (Заголовки)"/>
              </a:rPr>
            </a:br>
            <a:r>
              <a:rPr lang="ru-RU" b="0" i="0" dirty="0">
                <a:effectLst/>
                <a:latin typeface="Calibri Light (Заголовки)"/>
              </a:rPr>
              <a:t>Текущая организация деятельности объекта автоматизации</a:t>
            </a:r>
            <a:br>
              <a:rPr lang="ru-RU" dirty="0">
                <a:latin typeface="Calibri Light (Заголовки)"/>
              </a:rPr>
            </a:br>
            <a:r>
              <a:rPr lang="ru-RU" b="0" i="0" dirty="0">
                <a:effectLst/>
                <a:latin typeface="Calibri (Основной текст)"/>
              </a:rPr>
              <a:t>Модели</a:t>
            </a:r>
            <a:r>
              <a:rPr lang="ru-RU" b="0" i="0" dirty="0">
                <a:effectLst/>
                <a:latin typeface="Calibri Light (Заголовки)"/>
              </a:rPr>
              <a:t> деятельности (диаграммы бизнес-процессов)</a:t>
            </a:r>
            <a:br>
              <a:rPr lang="ru-RU" dirty="0">
                <a:latin typeface="Calibri Light (Заголовки)"/>
              </a:rPr>
            </a:br>
            <a:r>
              <a:rPr lang="ru-RU" b="0" i="0" dirty="0">
                <a:effectLst/>
                <a:latin typeface="Calibri Light (Заголовки)"/>
              </a:rPr>
              <a:t>Представления и ожидания потребителей и пользователей системы</a:t>
            </a:r>
            <a:br>
              <a:rPr lang="ru-RU" dirty="0">
                <a:latin typeface="Calibri Light (Заголовки)"/>
              </a:rPr>
            </a:br>
            <a:r>
              <a:rPr lang="ru-RU" b="0" i="0" dirty="0">
                <a:effectLst/>
                <a:latin typeface="Calibri Light (Заголовки)"/>
              </a:rPr>
              <a:t>Журналы использования существующих программно-аппаратных систем</a:t>
            </a:r>
            <a:br>
              <a:rPr lang="ru-RU" dirty="0">
                <a:latin typeface="Calibri Light (Заголовки)"/>
              </a:rPr>
            </a:br>
            <a:r>
              <a:rPr lang="ru-RU" b="0" i="0" dirty="0">
                <a:effectLst/>
                <a:latin typeface="Calibri Light (Заголовки)"/>
              </a:rPr>
              <a:t>Конкурирующие программные продукты</a:t>
            </a:r>
            <a:endParaRPr lang="ru-RU" dirty="0">
              <a:latin typeface="Calibri Light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38888265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526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-apple-system</vt:lpstr>
      <vt:lpstr>-apple-systemCalibri (Основной текст)</vt:lpstr>
      <vt:lpstr>Arial</vt:lpstr>
      <vt:lpstr>Calibri</vt:lpstr>
      <vt:lpstr>Calibri (Основной текст)</vt:lpstr>
      <vt:lpstr>Calibri Light</vt:lpstr>
      <vt:lpstr>Calibri Light (Заголовки)</vt:lpstr>
      <vt:lpstr>Тема Office</vt:lpstr>
      <vt:lpstr>ПРОГРАММНОЕ ОБЕСПЕЧЕНИ, классификация требований,  уровни требований </vt:lpstr>
      <vt:lpstr>ПРОГРАММНОЕ ОБЕСПЕЧЕНИЕ</vt:lpstr>
      <vt:lpstr>ВИДЫ ПРОГРАММНОГО ОБЕСПЕЧЕНИЯ</vt:lpstr>
      <vt:lpstr>Классификация Требований к ПО </vt:lpstr>
      <vt:lpstr>Классификация Требований к ПО </vt:lpstr>
      <vt:lpstr>Классификация Требований к ПО </vt:lpstr>
      <vt:lpstr>Виды требований по уровням</vt:lpstr>
      <vt:lpstr>Источники требований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ОБЕСПЕЧЕНИ, классификация требований,  уровни требований </dc:title>
  <dc:creator>Эмиль Зиннуров</dc:creator>
  <cp:lastModifiedBy>Эмиль Зиннуров</cp:lastModifiedBy>
  <cp:revision>1</cp:revision>
  <dcterms:created xsi:type="dcterms:W3CDTF">2023-01-18T03:24:53Z</dcterms:created>
  <dcterms:modified xsi:type="dcterms:W3CDTF">2023-01-18T04:28:51Z</dcterms:modified>
</cp:coreProperties>
</file>