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6" r:id="rId5"/>
    <p:sldId id="260" r:id="rId6"/>
    <p:sldId id="261" r:id="rId7"/>
    <p:sldId id="262" r:id="rId8"/>
    <p:sldId id="263" r:id="rId9"/>
    <p:sldId id="264" r:id="rId10"/>
    <p:sldId id="265" r:id="rId11"/>
    <p:sldId id="267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Эмиль Зиннуров" initials="ЭЗ" lastIdx="1" clrIdx="0">
    <p:extLst>
      <p:ext uri="{19B8F6BF-5375-455C-9EA6-DF929625EA0E}">
        <p15:presenceInfo xmlns:p15="http://schemas.microsoft.com/office/powerpoint/2012/main" userId="95e342d1fce67b2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2DE740-C74F-43CC-BC65-74EAA361CE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A7CDC75-78EA-4391-B82B-1166A45777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7CF12EF-DD60-4F00-A8F6-A7966D2ED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494E-35D9-4675-8611-4ECA5A956D2A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71B16AB-49BB-454B-AF5E-DD49122D8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0DD0F68-4D24-4678-82A3-3878C4401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671C-D1ED-4B70-9386-EEFC26411B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3337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35893D-9EC0-4EBC-8EEA-30738180C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9D76216-120B-483D-A6C4-359F011815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6A11A12-ADEA-4A8C-B448-06435FA70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494E-35D9-4675-8611-4ECA5A956D2A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6888348-7970-4E29-918F-328F95740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FA87D2D-7CFB-49A9-9770-BF20E2DA7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671C-D1ED-4B70-9386-EEFC26411B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731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DA8D77F-0E45-4054-810E-D9D8CA07E8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AD397B3-E2F9-45D7-A481-03CCD85DD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554AEA-CFA8-470F-A111-FCF03C864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494E-35D9-4675-8611-4ECA5A956D2A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767359B-2044-4FD7-BD1E-D83D52F69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C5D632-DEF4-4CC1-9D1A-C9A9AC2ED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671C-D1ED-4B70-9386-EEFC26411B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8286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8042C7-D549-4E26-8AB2-40E654AA5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F794CB-4D91-4488-8B2A-8BA032CA6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1A76FFA-C753-46C9-A4A5-28285A71F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494E-35D9-4675-8611-4ECA5A956D2A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B5222F9-6E59-43BF-AD02-84F65FF5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637EB9F-45C6-4739-994F-0AD47EC89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671C-D1ED-4B70-9386-EEFC26411B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3634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2416A9-62E4-4E62-8F65-FA2515F3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65D1D6C-29C9-430D-A7B4-9806A32BB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C99ABD-59FD-448A-A32C-55B35980F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494E-35D9-4675-8611-4ECA5A956D2A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5280C95-D30A-432F-8A60-0DFFA866B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FE53D3A-1D04-41D5-80A6-348CEDC9A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671C-D1ED-4B70-9386-EEFC26411B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2866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CC149B-C93F-4290-B3FC-95420E0F3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878DE0-011E-442B-B57D-975E0EB316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28B473E-7023-4951-922B-CC6078576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DBD23F6-58B9-4C30-8E2B-FA4B4F262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494E-35D9-4675-8611-4ECA5A956D2A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656EED7-6CC8-403C-8C66-3FD03ABAB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390FBBC-2A5B-4BC0-899A-E4BF77933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671C-D1ED-4B70-9386-EEFC26411B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5986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0C7632-A0E1-49EF-A036-4F781FFB2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572B3EB-D9DC-4423-9104-66950DE1F5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8E94494-5123-429F-A7E0-AA88E86FA3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37137F2-5C5E-47B5-9C41-490774A12F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0893D89-8DA7-461B-81ED-99CCC38ADE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B1CB856-C248-4CAE-AA86-E0E760927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494E-35D9-4675-8611-4ECA5A956D2A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D913FC4-F270-4705-A5EF-81EC77D14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5AB7FCB-7D59-4C05-AF32-250B7ED97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671C-D1ED-4B70-9386-EEFC26411B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4987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30D096-B59A-4D6E-8AB2-D47B77257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E5B9247-38BE-4754-829D-E385A00B3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494E-35D9-4675-8611-4ECA5A956D2A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ADEED23-D7DB-4EAA-B97C-38669586B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F175CC4-12A7-4FFD-8D72-B6211B2DA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671C-D1ED-4B70-9386-EEFC26411B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6161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D0BC7DD-02CB-4767-B367-3871D6EE0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494E-35D9-4675-8611-4ECA5A956D2A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8B0C0C3-B5B7-4121-B440-4AF084D31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2D5F8CE-E207-4479-8F0A-38DD35F34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671C-D1ED-4B70-9386-EEFC26411B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1425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541054-351A-4070-9161-8DB7049FA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142BD5-E79A-4D5A-A9C3-0D7B9A5CA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2889039-83FE-477B-8391-0DF563E708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1C6CE60-BEDE-436C-8AE0-C0FE2682B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494E-35D9-4675-8611-4ECA5A956D2A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F8334F4-9530-4134-BC82-50C469F8D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312665C-0823-4C69-A993-2031DDC01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671C-D1ED-4B70-9386-EEFC26411B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2232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6EE29C-934B-44F8-9381-F1418BA1A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31C9E30-AE91-4447-AF4D-CE9464B2D9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1450663-B246-48D4-B53C-9C5C5E12E4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5026F37-7890-40F0-975D-E80FD68A8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494E-35D9-4675-8611-4ECA5A956D2A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F32E303-C837-4C06-A22D-5E1E783FD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BB31036-0E86-43E0-A757-42CD5351C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671C-D1ED-4B70-9386-EEFC26411B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9732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9F8054-7D20-4FA8-8474-C4EC4E80E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2DB2FF4-F603-4A38-BAA4-2CAEBA625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F23665C-FD4B-4E35-A10F-F641CAC9E9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8494E-35D9-4675-8611-4ECA5A956D2A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C0DB8D4-1E8C-4A2D-9D9A-A3FA0B9C78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AE919F7-6FD5-4167-A532-D3AF02945C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E671C-D1ED-4B70-9386-EEFC26411B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5148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843625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6" y="968282"/>
            <a:ext cx="12188824" cy="49469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A57889-2272-4424-B95F-F490F1E15F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339" y="1431904"/>
            <a:ext cx="10601325" cy="2166723"/>
          </a:xfrm>
        </p:spPr>
        <p:txBody>
          <a:bodyPr>
            <a:normAutofit/>
          </a:bodyPr>
          <a:lstStyle/>
          <a:p>
            <a:r>
              <a:rPr lang="ru-RU" sz="5400"/>
              <a:t>Жизненный цикл программного обеспечения</a:t>
            </a:r>
            <a:endParaRPr lang="ru-RU" sz="54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E6A5C1A-494B-49F1-8159-027583A95D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60598" y="4704801"/>
            <a:ext cx="4836066" cy="861487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ru-RU" dirty="0"/>
              <a:t>Выполнено студентами: Зиннуров Эмиль, </a:t>
            </a:r>
            <a:r>
              <a:rPr lang="ru-RU"/>
              <a:t>Умиленов</a:t>
            </a:r>
            <a:r>
              <a:rPr lang="ru-RU" dirty="0"/>
              <a:t> Богдан</a:t>
            </a:r>
          </a:p>
          <a:p>
            <a:pPr algn="l"/>
            <a:r>
              <a:rPr lang="ru-RU" dirty="0"/>
              <a:t>Группа:20П-3</a:t>
            </a:r>
          </a:p>
          <a:p>
            <a:pPr algn="l"/>
            <a:endParaRPr lang="ru-RU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2CDBECE-872A-4C73-9DC1-BB4E805E2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3894594"/>
            <a:ext cx="2743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6028863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7362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843625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6" y="968282"/>
            <a:ext cx="12188824" cy="49469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A57889-2272-4424-B95F-F490F1E15F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3989" y="1105780"/>
            <a:ext cx="5006276" cy="1264264"/>
          </a:xfrm>
        </p:spPr>
        <p:txBody>
          <a:bodyPr>
            <a:noAutofit/>
          </a:bodyPr>
          <a:lstStyle/>
          <a:p>
            <a:r>
              <a:rPr lang="ru-RU" sz="3200" b="0" i="0" dirty="0">
                <a:effectLst/>
              </a:rPr>
              <a:t>Спиральная модель жизненного цикла программного обеспечения</a:t>
            </a:r>
            <a:endParaRPr lang="ru-RU" sz="32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2CDBECE-872A-4C73-9DC1-BB4E805E2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3894594"/>
            <a:ext cx="2743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6028863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CE5C958D-D9F9-4138-AB09-E2875F49D17C}"/>
              </a:ext>
            </a:extLst>
          </p:cNvPr>
          <p:cNvSpPr/>
          <p:nvPr/>
        </p:nvSpPr>
        <p:spPr>
          <a:xfrm>
            <a:off x="4536489" y="3852909"/>
            <a:ext cx="3213717" cy="887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E6A5C1A-494B-49F1-8159-027583A95D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2376" y="2551208"/>
            <a:ext cx="5543624" cy="1497009"/>
          </a:xfrm>
        </p:spPr>
        <p:txBody>
          <a:bodyPr>
            <a:noAutofit/>
          </a:bodyPr>
          <a:lstStyle/>
          <a:p>
            <a:pPr algn="l"/>
            <a:r>
              <a:rPr lang="ru-RU" sz="1800" b="0" i="0" dirty="0">
                <a:effectLst/>
              </a:rPr>
              <a:t>Спиральная модель представляет собой процесс разработки программного обеспечения, сочетающий в себе как проектирование, так и </a:t>
            </a:r>
            <a:r>
              <a:rPr lang="ru-RU" sz="1800" b="0" i="0" dirty="0" err="1">
                <a:effectLst/>
              </a:rPr>
              <a:t>постадийное</a:t>
            </a:r>
            <a:r>
              <a:rPr lang="ru-RU" sz="1800" b="0" i="0" dirty="0">
                <a:effectLst/>
              </a:rPr>
              <a:t> прототипирование с целью сочетания преимуществ восходящей и нисходящей концепции.</a:t>
            </a:r>
            <a:endParaRPr lang="ru-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F83A449-94F5-412F-9BE2-54D02B2887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2801" y="1348693"/>
            <a:ext cx="4410733" cy="4268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8457DFC-2F65-4240-B2F5-BB34DC06C98A}"/>
              </a:ext>
            </a:extLst>
          </p:cNvPr>
          <p:cNvSpPr txBox="1"/>
          <p:nvPr/>
        </p:nvSpPr>
        <p:spPr>
          <a:xfrm>
            <a:off x="563989" y="4008272"/>
            <a:ext cx="50062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0" i="0" dirty="0">
                <a:effectLst/>
              </a:rPr>
              <a:t>Преимущества:</a:t>
            </a:r>
            <a:br>
              <a:rPr lang="ru-RU" dirty="0"/>
            </a:br>
            <a:r>
              <a:rPr lang="en-US" dirty="0"/>
              <a:t>-</a:t>
            </a:r>
            <a:r>
              <a:rPr lang="ru-RU" b="0" i="0" dirty="0">
                <a:effectLst/>
              </a:rPr>
              <a:t>Быстрое получение результата</a:t>
            </a:r>
            <a:br>
              <a:rPr lang="ru-RU" dirty="0"/>
            </a:br>
            <a:r>
              <a:rPr lang="en-US" dirty="0"/>
              <a:t>-</a:t>
            </a:r>
            <a:r>
              <a:rPr lang="ru-RU" b="0" i="0" dirty="0">
                <a:effectLst/>
              </a:rPr>
              <a:t>Повышение конкурентоспособности</a:t>
            </a:r>
            <a:br>
              <a:rPr lang="ru-RU" dirty="0"/>
            </a:br>
            <a:r>
              <a:rPr lang="en-US" dirty="0"/>
              <a:t>-</a:t>
            </a:r>
            <a:r>
              <a:rPr lang="ru-RU" b="0" i="0" dirty="0">
                <a:effectLst/>
              </a:rPr>
              <a:t>Изменяющиеся требования — не проблема</a:t>
            </a:r>
            <a:br>
              <a:rPr lang="ru-RU" dirty="0"/>
            </a:br>
            <a:r>
              <a:rPr lang="ru-RU" b="0" i="0" dirty="0">
                <a:effectLst/>
              </a:rPr>
              <a:t>Недостатки:</a:t>
            </a:r>
            <a:br>
              <a:rPr lang="ru-RU" dirty="0"/>
            </a:br>
            <a:r>
              <a:rPr lang="en-US" dirty="0"/>
              <a:t>-</a:t>
            </a:r>
            <a:r>
              <a:rPr lang="ru-RU" b="0" i="0" dirty="0">
                <a:effectLst/>
              </a:rPr>
              <a:t>Отсутствие регламентации стадий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71276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843625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6" y="968282"/>
            <a:ext cx="12188824" cy="49469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A57889-2272-4424-B95F-F490F1E15F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5313" y="843625"/>
            <a:ext cx="5006276" cy="1264264"/>
          </a:xfrm>
        </p:spPr>
        <p:txBody>
          <a:bodyPr>
            <a:noAutofit/>
          </a:bodyPr>
          <a:lstStyle/>
          <a:p>
            <a:pPr algn="l"/>
            <a:r>
              <a:rPr lang="ru-RU" sz="3200" b="0" i="0" dirty="0">
                <a:effectLst/>
              </a:rPr>
              <a:t>«</a:t>
            </a:r>
            <a:r>
              <a:rPr lang="ru-RU" sz="3200" b="0" i="0" dirty="0" err="1">
                <a:effectLst/>
              </a:rPr>
              <a:t>Agile</a:t>
            </a:r>
            <a:r>
              <a:rPr lang="ru-RU" sz="3200" b="0" i="0" dirty="0">
                <a:effectLst/>
              </a:rPr>
              <a:t> </a:t>
            </a:r>
            <a:r>
              <a:rPr lang="ru-RU" sz="3200" b="0" i="0" dirty="0" err="1">
                <a:effectLst/>
              </a:rPr>
              <a:t>Model</a:t>
            </a:r>
            <a:r>
              <a:rPr lang="ru-RU" sz="3200" b="0" i="0" dirty="0">
                <a:effectLst/>
              </a:rPr>
              <a:t>» (гибкая методология разработки)</a:t>
            </a:r>
            <a:endParaRPr lang="ru-RU" sz="32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2CDBECE-872A-4C73-9DC1-BB4E805E2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3894594"/>
            <a:ext cx="2743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6028863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CE5C958D-D9F9-4138-AB09-E2875F49D17C}"/>
              </a:ext>
            </a:extLst>
          </p:cNvPr>
          <p:cNvSpPr/>
          <p:nvPr/>
        </p:nvSpPr>
        <p:spPr>
          <a:xfrm>
            <a:off x="4536489" y="3852909"/>
            <a:ext cx="3213717" cy="887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0FF6841-CEE9-4A40-92FB-5A4FA6A0B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8899" y="1475757"/>
            <a:ext cx="5006277" cy="429109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EFCFAD7-5EEA-4711-95EC-BB94DB837E3F}"/>
              </a:ext>
            </a:extLst>
          </p:cNvPr>
          <p:cNvSpPr txBox="1"/>
          <p:nvPr/>
        </p:nvSpPr>
        <p:spPr>
          <a:xfrm>
            <a:off x="395313" y="2232545"/>
            <a:ext cx="691100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0" i="0" dirty="0">
                <a:effectLst/>
              </a:rPr>
              <a:t>Преимущества:</a:t>
            </a:r>
            <a:br>
              <a:rPr lang="ru-RU" dirty="0"/>
            </a:br>
            <a:r>
              <a:rPr lang="ru-RU" b="0" i="0" dirty="0">
                <a:effectLst/>
              </a:rPr>
              <a:t>подходит для больших или нацеленных на длительный жизненный цикл проектов, постоянно адаптируемых к условиям рынка;</a:t>
            </a:r>
            <a:br>
              <a:rPr lang="ru-RU" dirty="0"/>
            </a:br>
            <a:r>
              <a:rPr lang="ru-RU" b="0" i="0" dirty="0">
                <a:effectLst/>
              </a:rPr>
              <a:t>лучше всего подходит для руководителей, которым свойственно генерировать, выдавать и опробовать новые идеи еженедельно или даже ежедневно;</a:t>
            </a:r>
            <a:br>
              <a:rPr lang="ru-RU" dirty="0"/>
            </a:br>
            <a:r>
              <a:rPr lang="ru-RU" b="0" i="0" dirty="0">
                <a:effectLst/>
              </a:rPr>
              <a:t>после каждой итерации заказчик может наблюдать результат и понимать, удовлетворяет он его или нет.</a:t>
            </a:r>
            <a:br>
              <a:rPr lang="ru-RU" dirty="0"/>
            </a:br>
            <a:br>
              <a:rPr lang="ru-RU" dirty="0"/>
            </a:br>
            <a:r>
              <a:rPr lang="ru-RU" b="0" i="0" dirty="0">
                <a:effectLst/>
              </a:rPr>
              <a:t>Недостатки:</a:t>
            </a:r>
            <a:br>
              <a:rPr lang="ru-RU" dirty="0"/>
            </a:br>
            <a:r>
              <a:rPr lang="ru-RU" b="0" i="0" dirty="0">
                <a:effectLst/>
              </a:rPr>
              <a:t>из-за отсутствия конкретных формулировок результатов сложно оценить трудозатраты и стоимость, требуемые на разработку.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688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843625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6" y="968282"/>
            <a:ext cx="12188824" cy="49469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A57889-2272-4424-B95F-F490F1E15F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5357" y="1122571"/>
            <a:ext cx="4978109" cy="692661"/>
          </a:xfrm>
        </p:spPr>
        <p:txBody>
          <a:bodyPr>
            <a:normAutofit/>
          </a:bodyPr>
          <a:lstStyle/>
          <a:p>
            <a:r>
              <a:rPr lang="ru-RU" sz="3200" dirty="0"/>
              <a:t>Жизненный цикл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2CDBECE-872A-4C73-9DC1-BB4E805E2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3894594"/>
            <a:ext cx="2743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6028863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CE5C958D-D9F9-4138-AB09-E2875F49D17C}"/>
              </a:ext>
            </a:extLst>
          </p:cNvPr>
          <p:cNvSpPr/>
          <p:nvPr/>
        </p:nvSpPr>
        <p:spPr>
          <a:xfrm>
            <a:off x="4536489" y="3852909"/>
            <a:ext cx="3213717" cy="887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E6A5C1A-494B-49F1-8159-027583A95D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6958" y="2136927"/>
            <a:ext cx="8494906" cy="3198065"/>
          </a:xfrm>
        </p:spPr>
        <p:txBody>
          <a:bodyPr>
            <a:noAutofit/>
          </a:bodyPr>
          <a:lstStyle/>
          <a:p>
            <a:pPr algn="l"/>
            <a:r>
              <a:rPr lang="ru-RU" sz="1800" b="0" i="0" dirty="0">
                <a:effectLst/>
              </a:rPr>
              <a:t>Жизненный цикл программного обеспечения охватывает промежуток времени с момента возникновения потребности в ПО до вывода его из эксплуатации</a:t>
            </a:r>
            <a:br>
              <a:rPr lang="ru-RU" sz="1800" dirty="0"/>
            </a:br>
            <a:r>
              <a:rPr lang="ru-RU" sz="1800" b="0" i="0" dirty="0">
                <a:effectLst/>
              </a:rPr>
              <a:t>В зависимости от используемой модели жизненный цикл протекать может по-разному</a:t>
            </a:r>
            <a:br>
              <a:rPr lang="ru-RU" sz="1800" dirty="0"/>
            </a:br>
            <a:r>
              <a:rPr lang="ru-RU" sz="1800" b="0" i="0" dirty="0">
                <a:effectLst/>
              </a:rPr>
              <a:t>Модели отличаются между собой по таким параметрам как:</a:t>
            </a:r>
            <a:br>
              <a:rPr lang="ru-RU" sz="1800" dirty="0"/>
            </a:br>
            <a:r>
              <a:rPr lang="en-US" sz="1800" dirty="0"/>
              <a:t>-</a:t>
            </a:r>
            <a:r>
              <a:rPr lang="ru-RU" sz="1800" b="0" i="0" dirty="0">
                <a:effectLst/>
              </a:rPr>
              <a:t>этапность (фазы, стадии, этапы)</a:t>
            </a:r>
            <a:br>
              <a:rPr lang="ru-RU" sz="1800" dirty="0"/>
            </a:br>
            <a:r>
              <a:rPr lang="en-US" sz="1800" dirty="0"/>
              <a:t>-</a:t>
            </a:r>
            <a:r>
              <a:rPr lang="ru-RU" sz="1800" b="0" i="0" dirty="0">
                <a:effectLst/>
              </a:rPr>
              <a:t>последовательность прохождения этапов (линейная или цикличная)</a:t>
            </a:r>
            <a:br>
              <a:rPr lang="ru-RU" sz="1800" dirty="0"/>
            </a:br>
            <a:r>
              <a:rPr lang="en-US" sz="1800" dirty="0"/>
              <a:t>-</a:t>
            </a:r>
            <a:r>
              <a:rPr lang="ru-RU" sz="1800" b="0" i="0" dirty="0">
                <a:effectLst/>
              </a:rPr>
              <a:t>гибкость (возможность подстраивать процесс под конкретные условия)</a:t>
            </a:r>
            <a:br>
              <a:rPr lang="ru-RU" sz="1800" dirty="0"/>
            </a:br>
            <a:r>
              <a:rPr lang="en-US" sz="1800" dirty="0"/>
              <a:t>-</a:t>
            </a:r>
            <a:r>
              <a:rPr lang="ru-RU" sz="1800" b="0" i="0" dirty="0">
                <a:effectLst/>
              </a:rPr>
              <a:t>связь с определёнными методологиями разработки ПО</a:t>
            </a:r>
            <a:br>
              <a:rPr lang="ru-RU" sz="1800" dirty="0"/>
            </a:br>
            <a:r>
              <a:rPr lang="en-US" sz="1800" dirty="0"/>
              <a:t>-</a:t>
            </a:r>
            <a:r>
              <a:rPr lang="ru-RU" sz="1800" b="0" i="0" dirty="0">
                <a:effectLst/>
              </a:rPr>
              <a:t>использование специализированных инструментальных средств</a:t>
            </a:r>
            <a:br>
              <a:rPr lang="ru-RU" sz="1800" dirty="0"/>
            </a:br>
            <a:r>
              <a:rPr lang="ru-RU" sz="1800" b="0" i="0" dirty="0">
                <a:effectLst/>
              </a:rPr>
              <a:t>другие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950309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843625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6" y="968282"/>
            <a:ext cx="12188824" cy="49469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A57889-2272-4424-B95F-F490F1E15F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78212" y="1244654"/>
            <a:ext cx="5032398" cy="986096"/>
          </a:xfrm>
        </p:spPr>
        <p:txBody>
          <a:bodyPr>
            <a:noAutofit/>
          </a:bodyPr>
          <a:lstStyle/>
          <a:p>
            <a:r>
              <a:rPr lang="ru-RU" sz="3200" b="0" i="0" dirty="0">
                <a:effectLst/>
              </a:rPr>
              <a:t>Модель жизненного цикла программного обеспечения</a:t>
            </a:r>
            <a:endParaRPr lang="ru-RU" sz="80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2CDBECE-872A-4C73-9DC1-BB4E805E2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3894594"/>
            <a:ext cx="2743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6028863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CE5C958D-D9F9-4138-AB09-E2875F49D17C}"/>
              </a:ext>
            </a:extLst>
          </p:cNvPr>
          <p:cNvSpPr/>
          <p:nvPr/>
        </p:nvSpPr>
        <p:spPr>
          <a:xfrm>
            <a:off x="4536489" y="3852909"/>
            <a:ext cx="3213717" cy="887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E6A5C1A-494B-49F1-8159-027583A95D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65991" y="2612254"/>
            <a:ext cx="7456840" cy="1935332"/>
          </a:xfrm>
        </p:spPr>
        <p:txBody>
          <a:bodyPr>
            <a:noAutofit/>
          </a:bodyPr>
          <a:lstStyle/>
          <a:p>
            <a:pPr algn="l"/>
            <a:r>
              <a:rPr lang="ru-RU" sz="1800" b="0" i="0" dirty="0">
                <a:effectLst/>
              </a:rPr>
              <a:t>структура, содержащая процессы действия и задачи, которые осуществляются в ходе разработки, использования и сопровождения программного продукта.</a:t>
            </a:r>
            <a:br>
              <a:rPr lang="ru-RU" sz="1800" dirty="0"/>
            </a:br>
            <a:r>
              <a:rPr lang="ru-RU" sz="1800" b="0" i="0" dirty="0">
                <a:effectLst/>
              </a:rPr>
              <a:t>Эти модели можно разделить на 3 основных группы:</a:t>
            </a:r>
            <a:br>
              <a:rPr lang="ru-RU" sz="1800" dirty="0"/>
            </a:br>
            <a:r>
              <a:rPr lang="ru-RU" sz="1800" b="0" i="0" dirty="0">
                <a:effectLst/>
              </a:rPr>
              <a:t>Инженерный подход</a:t>
            </a:r>
            <a:br>
              <a:rPr lang="ru-RU" sz="1800" dirty="0"/>
            </a:br>
            <a:r>
              <a:rPr lang="ru-RU" sz="1800" b="0" i="0" dirty="0">
                <a:effectLst/>
              </a:rPr>
              <a:t>С учетом специфики задачи</a:t>
            </a:r>
            <a:br>
              <a:rPr lang="ru-RU" sz="1800" dirty="0"/>
            </a:br>
            <a:r>
              <a:rPr lang="ru-RU" sz="1800" b="0" i="0" dirty="0">
                <a:effectLst/>
              </a:rPr>
              <a:t>Современные технологии быстрой разработки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2181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843625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6" y="968282"/>
            <a:ext cx="12188824" cy="49469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A57889-2272-4424-B95F-F490F1E15F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64638" y="1212893"/>
            <a:ext cx="5357417" cy="712633"/>
          </a:xfrm>
        </p:spPr>
        <p:txBody>
          <a:bodyPr>
            <a:noAutofit/>
          </a:bodyPr>
          <a:lstStyle/>
          <a:p>
            <a:pPr algn="l"/>
            <a:r>
              <a:rPr lang="ru-RU" sz="3200" b="0" i="0" dirty="0">
                <a:effectLst/>
              </a:rPr>
              <a:t>Методологии разработки ПО</a:t>
            </a:r>
            <a:endParaRPr lang="ru-RU" sz="32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2CDBECE-872A-4C73-9DC1-BB4E805E2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3894594"/>
            <a:ext cx="2743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6028863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CE5C958D-D9F9-4138-AB09-E2875F49D17C}"/>
              </a:ext>
            </a:extLst>
          </p:cNvPr>
          <p:cNvSpPr/>
          <p:nvPr/>
        </p:nvSpPr>
        <p:spPr>
          <a:xfrm>
            <a:off x="4536489" y="3852909"/>
            <a:ext cx="3213717" cy="887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E6A5C1A-494B-49F1-8159-027583A95D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1545" y="2401776"/>
            <a:ext cx="6805733" cy="738466"/>
          </a:xfrm>
        </p:spPr>
        <p:txBody>
          <a:bodyPr>
            <a:noAutofit/>
          </a:bodyPr>
          <a:lstStyle/>
          <a:p>
            <a:pPr algn="l"/>
            <a:r>
              <a:rPr lang="ru-RU" sz="1800" b="0" i="0" dirty="0">
                <a:effectLst/>
              </a:rPr>
              <a:t>Методология разработки ПО – это совокупность принципов, идей, понятий, методов, способов и средств, определяющих стиль разработки ПО.</a:t>
            </a:r>
            <a:endParaRPr lang="ru-RU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457DFC-2F65-4240-B2F5-BB34DC06C98A}"/>
              </a:ext>
            </a:extLst>
          </p:cNvPr>
          <p:cNvSpPr txBox="1"/>
          <p:nvPr/>
        </p:nvSpPr>
        <p:spPr>
          <a:xfrm>
            <a:off x="4093302" y="3545471"/>
            <a:ext cx="40022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0" i="0" dirty="0">
                <a:effectLst/>
              </a:rPr>
              <a:t>Выбор методологии зависит от:</a:t>
            </a:r>
            <a:br>
              <a:rPr lang="ru-RU" dirty="0"/>
            </a:br>
            <a:r>
              <a:rPr lang="ru-RU" b="0" i="0" dirty="0">
                <a:effectLst/>
              </a:rPr>
              <a:t>размера команды;</a:t>
            </a:r>
            <a:br>
              <a:rPr lang="ru-RU" dirty="0"/>
            </a:br>
            <a:r>
              <a:rPr lang="ru-RU" b="0" i="0" dirty="0">
                <a:effectLst/>
              </a:rPr>
              <a:t>специфики и сложности проекта;</a:t>
            </a:r>
            <a:br>
              <a:rPr lang="ru-RU" dirty="0"/>
            </a:br>
            <a:r>
              <a:rPr lang="ru-RU" b="0" i="0" dirty="0">
                <a:effectLst/>
              </a:rPr>
              <a:t>стабильности процессов в компании</a:t>
            </a:r>
            <a:br>
              <a:rPr lang="ru-RU" dirty="0"/>
            </a:br>
            <a:r>
              <a:rPr lang="ru-RU" b="0" i="0" dirty="0">
                <a:effectLst/>
              </a:rPr>
              <a:t>личных качеств сотрудников.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6589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843625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6" y="968282"/>
            <a:ext cx="12188824" cy="49469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A57889-2272-4424-B95F-F490F1E15F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78212" y="1244654"/>
            <a:ext cx="5032398" cy="986096"/>
          </a:xfrm>
        </p:spPr>
        <p:txBody>
          <a:bodyPr>
            <a:noAutofit/>
          </a:bodyPr>
          <a:lstStyle/>
          <a:p>
            <a:r>
              <a:rPr lang="ru-RU" sz="3200" b="0" i="0" dirty="0">
                <a:effectLst/>
              </a:rPr>
              <a:t>Модель кодирования и устранения ошибок</a:t>
            </a:r>
            <a:endParaRPr lang="ru-RU" sz="32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2CDBECE-872A-4C73-9DC1-BB4E805E2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3894594"/>
            <a:ext cx="2743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6028863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CE5C958D-D9F9-4138-AB09-E2875F49D17C}"/>
              </a:ext>
            </a:extLst>
          </p:cNvPr>
          <p:cNvSpPr/>
          <p:nvPr/>
        </p:nvSpPr>
        <p:spPr>
          <a:xfrm>
            <a:off x="4536489" y="3852909"/>
            <a:ext cx="3213717" cy="887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E6A5C1A-494B-49F1-8159-027583A95D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4032" y="2611144"/>
            <a:ext cx="7363935" cy="2483529"/>
          </a:xfrm>
        </p:spPr>
        <p:txBody>
          <a:bodyPr>
            <a:noAutofit/>
          </a:bodyPr>
          <a:lstStyle/>
          <a:p>
            <a:pPr algn="l"/>
            <a:r>
              <a:rPr lang="ru-RU" sz="1800" b="0" i="0" dirty="0">
                <a:effectLst/>
              </a:rPr>
              <a:t>Совершенно простая модель, характерная для студентов ВУЗов. Именно по этой модели большинство студентов разрабатывают, ну скажем лабораторные работы.</a:t>
            </a:r>
            <a:br>
              <a:rPr lang="ru-RU" sz="1800" b="0" i="0" dirty="0">
                <a:effectLst/>
              </a:rPr>
            </a:br>
            <a:r>
              <a:rPr lang="ru-RU" sz="1800" b="0" i="0" dirty="0">
                <a:effectLst/>
              </a:rPr>
              <a:t>Данная модель имеет следующий алгоритм:</a:t>
            </a:r>
            <a:br>
              <a:rPr lang="ru-RU" sz="1800" b="0" i="0" dirty="0">
                <a:effectLst/>
              </a:rPr>
            </a:br>
            <a:r>
              <a:rPr lang="ru-RU" sz="1800" b="0" i="0" dirty="0">
                <a:effectLst/>
              </a:rPr>
              <a:t>Постановка задачи</a:t>
            </a:r>
            <a:br>
              <a:rPr lang="ru-RU" sz="1800" b="0" i="0" dirty="0">
                <a:effectLst/>
              </a:rPr>
            </a:br>
            <a:r>
              <a:rPr lang="ru-RU" sz="1800" b="0" i="0" dirty="0">
                <a:effectLst/>
              </a:rPr>
              <a:t>Выполнение</a:t>
            </a:r>
            <a:br>
              <a:rPr lang="ru-RU" sz="1800" b="0" i="0" dirty="0">
                <a:effectLst/>
              </a:rPr>
            </a:br>
            <a:r>
              <a:rPr lang="ru-RU" sz="1800" b="0" i="0" dirty="0">
                <a:effectLst/>
              </a:rPr>
              <a:t>Проверка результата</a:t>
            </a:r>
            <a:br>
              <a:rPr lang="ru-RU" sz="1800" b="0" i="0" dirty="0">
                <a:effectLst/>
              </a:rPr>
            </a:br>
            <a:r>
              <a:rPr lang="ru-RU" sz="1800" b="0" i="0" dirty="0">
                <a:effectLst/>
              </a:rPr>
              <a:t>При необходимости переход к первому пункту</a:t>
            </a:r>
          </a:p>
          <a:p>
            <a:br>
              <a:rPr lang="ru-RU" sz="1800" dirty="0"/>
            </a:b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685901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843625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6" y="968282"/>
            <a:ext cx="12188824" cy="49469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A57889-2272-4424-B95F-F490F1E15F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796" y="1126672"/>
            <a:ext cx="11159231" cy="863589"/>
          </a:xfrm>
        </p:spPr>
        <p:txBody>
          <a:bodyPr>
            <a:noAutofit/>
          </a:bodyPr>
          <a:lstStyle/>
          <a:p>
            <a:r>
              <a:rPr lang="ru-RU" sz="1800" b="0" i="0" dirty="0">
                <a:effectLst/>
              </a:rPr>
              <a:t>Алгоритм данного метода, который я привожу на схеме, имеет ряд преимуществ перед алгоритмом предыдущей модели, но также имеет и ряд весомых недостатков.</a:t>
            </a:r>
            <a:br>
              <a:rPr lang="ru-RU" sz="1800" dirty="0"/>
            </a:br>
            <a:r>
              <a:rPr lang="ru-RU" sz="1800" b="0" i="0" dirty="0">
                <a:effectLst/>
              </a:rPr>
              <a:t>Алгоритм каскадной модели</a:t>
            </a:r>
            <a:endParaRPr lang="ru-RU" sz="18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2CDBECE-872A-4C73-9DC1-BB4E805E2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3894594"/>
            <a:ext cx="2743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6028863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CE5C958D-D9F9-4138-AB09-E2875F49D17C}"/>
              </a:ext>
            </a:extLst>
          </p:cNvPr>
          <p:cNvSpPr/>
          <p:nvPr/>
        </p:nvSpPr>
        <p:spPr>
          <a:xfrm>
            <a:off x="4536489" y="3852909"/>
            <a:ext cx="3213717" cy="887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85F3526-E0B9-405C-B5FF-7852CDCDB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796" y="2254703"/>
            <a:ext cx="5905500" cy="347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B60C7FA-B0A2-409B-8508-E2E8D10F7837}"/>
              </a:ext>
            </a:extLst>
          </p:cNvPr>
          <p:cNvSpPr txBox="1"/>
          <p:nvPr/>
        </p:nvSpPr>
        <p:spPr>
          <a:xfrm>
            <a:off x="7051220" y="2423354"/>
            <a:ext cx="450985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b="0" i="0" dirty="0">
                <a:effectLst/>
              </a:rPr>
              <a:t>Преимущества:</a:t>
            </a:r>
            <a:br>
              <a:rPr lang="ru-RU" b="0" i="0" dirty="0">
                <a:effectLst/>
              </a:rPr>
            </a:br>
            <a:r>
              <a:rPr lang="ru-RU" b="0" i="0" dirty="0">
                <a:effectLst/>
              </a:rPr>
              <a:t>Последовательное выполнение этапов проекта в строгом фиксированном порядке</a:t>
            </a:r>
            <a:br>
              <a:rPr lang="ru-RU" b="0" i="0" dirty="0">
                <a:effectLst/>
              </a:rPr>
            </a:br>
            <a:r>
              <a:rPr lang="ru-RU" b="0" i="0" dirty="0">
                <a:effectLst/>
              </a:rPr>
              <a:t>Позволяет оценивать качество продукта на каждом этапе</a:t>
            </a:r>
            <a:br>
              <a:rPr lang="ru-RU" b="0" i="0" dirty="0">
                <a:effectLst/>
              </a:rPr>
            </a:br>
            <a:r>
              <a:rPr lang="ru-RU" b="0" i="0" dirty="0">
                <a:effectLst/>
              </a:rPr>
              <a:t>Недостатки:</a:t>
            </a:r>
            <a:br>
              <a:rPr lang="ru-RU" b="0" i="0" dirty="0">
                <a:effectLst/>
              </a:rPr>
            </a:br>
            <a:r>
              <a:rPr lang="ru-RU" b="0" i="0" dirty="0">
                <a:effectLst/>
              </a:rPr>
              <a:t>Отсутствие обратных связей между этапами</a:t>
            </a:r>
            <a:br>
              <a:rPr lang="ru-RU" b="0" i="0" dirty="0">
                <a:effectLst/>
              </a:rPr>
            </a:br>
            <a:r>
              <a:rPr lang="ru-RU" b="0" i="0" dirty="0">
                <a:effectLst/>
              </a:rPr>
              <a:t>Не соответствует реальным условиям разработки программного продукта</a:t>
            </a:r>
            <a:br>
              <a:rPr lang="ru-RU" b="0" i="0" dirty="0">
                <a:effectLst/>
              </a:rPr>
            </a:b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3671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843625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6" y="968282"/>
            <a:ext cx="12188824" cy="49469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A57889-2272-4424-B95F-F490F1E15F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91274" y="1084997"/>
            <a:ext cx="5006276" cy="1408281"/>
          </a:xfrm>
        </p:spPr>
        <p:txBody>
          <a:bodyPr>
            <a:noAutofit/>
          </a:bodyPr>
          <a:lstStyle/>
          <a:p>
            <a:r>
              <a:rPr lang="ru-RU" sz="3200" b="0" i="0" dirty="0">
                <a:effectLst/>
              </a:rPr>
              <a:t>Каскадная модель с промежуточным контролем (водоворот)</a:t>
            </a:r>
            <a:endParaRPr lang="ru-RU" sz="32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2CDBECE-872A-4C73-9DC1-BB4E805E2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3894594"/>
            <a:ext cx="2743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6028863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CE5C958D-D9F9-4138-AB09-E2875F49D17C}"/>
              </a:ext>
            </a:extLst>
          </p:cNvPr>
          <p:cNvSpPr/>
          <p:nvPr/>
        </p:nvSpPr>
        <p:spPr>
          <a:xfrm>
            <a:off x="4536489" y="3852909"/>
            <a:ext cx="3213717" cy="887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E6A5C1A-494B-49F1-8159-027583A95D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61379" y="2823656"/>
            <a:ext cx="7363935" cy="1437073"/>
          </a:xfrm>
        </p:spPr>
        <p:txBody>
          <a:bodyPr>
            <a:noAutofit/>
          </a:bodyPr>
          <a:lstStyle/>
          <a:p>
            <a:pPr algn="l"/>
            <a:r>
              <a:rPr lang="ru-RU" sz="1800" b="0" i="0" dirty="0">
                <a:effectLst/>
              </a:rPr>
              <a:t>Данная модель является почти эквивалентной по алгоритму предыдущей модели, однако при этом имеет обратные связи с каждым этапом жизненного цикла, при этом порождает очень весомый недостаток: 10-ти кратное увеличение затрат на разработку. Относится к первой группе моделей.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3079818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843625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6" y="968282"/>
            <a:ext cx="12188824" cy="49469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A57889-2272-4424-B95F-F490F1E15F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91274" y="1209889"/>
            <a:ext cx="5006276" cy="921930"/>
          </a:xfrm>
        </p:spPr>
        <p:txBody>
          <a:bodyPr>
            <a:noAutofit/>
          </a:bodyPr>
          <a:lstStyle/>
          <a:p>
            <a:r>
              <a:rPr lang="ru-RU" sz="3200" b="0" i="0" dirty="0">
                <a:effectLst/>
              </a:rPr>
              <a:t>V модель (разработка через тестирование)</a:t>
            </a:r>
            <a:endParaRPr lang="ru-RU" sz="32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2CDBECE-872A-4C73-9DC1-BB4E805E2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3894594"/>
            <a:ext cx="2743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6028863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CE5C958D-D9F9-4138-AB09-E2875F49D17C}"/>
              </a:ext>
            </a:extLst>
          </p:cNvPr>
          <p:cNvSpPr/>
          <p:nvPr/>
        </p:nvSpPr>
        <p:spPr>
          <a:xfrm>
            <a:off x="4536489" y="3852909"/>
            <a:ext cx="3213717" cy="887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E6A5C1A-494B-49F1-8159-027583A95D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0777" y="3001446"/>
            <a:ext cx="3963623" cy="1702926"/>
          </a:xfrm>
        </p:spPr>
        <p:txBody>
          <a:bodyPr>
            <a:noAutofit/>
          </a:bodyPr>
          <a:lstStyle/>
          <a:p>
            <a:pPr algn="l"/>
            <a:r>
              <a:rPr lang="ru-RU" sz="1800" b="0" i="0" dirty="0">
                <a:effectLst/>
              </a:rPr>
              <a:t>Данная модель имеет более приближенный к современным методам алгоритм, однако все еще имеет ряд недостатков. Является одной из основных практик экстремального программирования.</a:t>
            </a:r>
            <a:endParaRPr lang="ru-RU" sz="48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0130D76-AD65-4860-81C2-06849A8A32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6300" y="2441497"/>
            <a:ext cx="4762500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0783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843625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6" y="968282"/>
            <a:ext cx="12188824" cy="49469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A57889-2272-4424-B95F-F490F1E15F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91274" y="1192134"/>
            <a:ext cx="5006276" cy="957441"/>
          </a:xfrm>
        </p:spPr>
        <p:txBody>
          <a:bodyPr>
            <a:noAutofit/>
          </a:bodyPr>
          <a:lstStyle/>
          <a:p>
            <a:r>
              <a:rPr lang="ru-RU" sz="3200" b="0" i="0" dirty="0">
                <a:effectLst/>
              </a:rPr>
              <a:t>Модель на основе разработки прототипа</a:t>
            </a:r>
            <a:endParaRPr lang="ru-RU" sz="32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2CDBECE-872A-4C73-9DC1-BB4E805E2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3894594"/>
            <a:ext cx="2743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6028863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CE5C958D-D9F9-4138-AB09-E2875F49D17C}"/>
              </a:ext>
            </a:extLst>
          </p:cNvPr>
          <p:cNvSpPr/>
          <p:nvPr/>
        </p:nvSpPr>
        <p:spPr>
          <a:xfrm>
            <a:off x="4536489" y="3852909"/>
            <a:ext cx="3213717" cy="887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E6A5C1A-494B-49F1-8159-027583A95D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559" y="2398883"/>
            <a:ext cx="11194742" cy="3266983"/>
          </a:xfrm>
        </p:spPr>
        <p:txBody>
          <a:bodyPr>
            <a:noAutofit/>
          </a:bodyPr>
          <a:lstStyle/>
          <a:p>
            <a:pPr algn="l"/>
            <a:r>
              <a:rPr lang="ru-RU" sz="1800" b="0" i="0" dirty="0">
                <a:effectLst/>
              </a:rPr>
              <a:t>Данная модель основывается на разработки прототипов и прототипирования продукта.</a:t>
            </a:r>
            <a:br>
              <a:rPr lang="ru-RU" sz="1800" b="0" i="0" dirty="0">
                <a:effectLst/>
              </a:rPr>
            </a:br>
            <a:r>
              <a:rPr lang="ru-RU" sz="1800" b="0" i="0" dirty="0">
                <a:effectLst/>
              </a:rPr>
              <a:t>Прототипирование используется на ранних стадиях жизненного цикла программного обеспечения:</a:t>
            </a:r>
            <a:br>
              <a:rPr lang="ru-RU" sz="1800" b="0" i="0" dirty="0">
                <a:effectLst/>
              </a:rPr>
            </a:br>
            <a:r>
              <a:rPr lang="ru-RU" sz="1800" b="0" i="0" dirty="0">
                <a:effectLst/>
              </a:rPr>
              <a:t>Прояснить не ясные требования (прототип UI)</a:t>
            </a:r>
            <a:br>
              <a:rPr lang="ru-RU" sz="1800" b="0" i="0" dirty="0">
                <a:effectLst/>
              </a:rPr>
            </a:br>
            <a:r>
              <a:rPr lang="ru-RU" sz="1800" b="0" i="0" dirty="0">
                <a:effectLst/>
              </a:rPr>
              <a:t>Выбрать одно из ряда концептуальных решений (реализация </a:t>
            </a:r>
            <a:r>
              <a:rPr lang="ru-RU" sz="1800" b="0" i="0" dirty="0" err="1">
                <a:effectLst/>
              </a:rPr>
              <a:t>сцинариев</a:t>
            </a:r>
            <a:r>
              <a:rPr lang="ru-RU" sz="1800" b="0" i="0" dirty="0">
                <a:effectLst/>
              </a:rPr>
              <a:t>)</a:t>
            </a:r>
            <a:br>
              <a:rPr lang="ru-RU" sz="1800" b="0" i="0" dirty="0">
                <a:effectLst/>
              </a:rPr>
            </a:br>
            <a:r>
              <a:rPr lang="ru-RU" sz="1800" b="0" i="0" dirty="0">
                <a:effectLst/>
              </a:rPr>
              <a:t>Проанализировать осуществимость проекта</a:t>
            </a:r>
            <a:br>
              <a:rPr lang="ru-RU" sz="1800" b="0" i="0" dirty="0">
                <a:effectLst/>
              </a:rPr>
            </a:br>
            <a:r>
              <a:rPr lang="ru-RU" sz="1800" b="0" i="0" dirty="0">
                <a:effectLst/>
              </a:rPr>
              <a:t>Классификация </a:t>
            </a:r>
            <a:r>
              <a:rPr lang="ru-RU" sz="1800" b="0" i="0" dirty="0" err="1">
                <a:effectLst/>
              </a:rPr>
              <a:t>протопипов</a:t>
            </a:r>
            <a:r>
              <a:rPr lang="ru-RU" sz="1800" b="0" i="0" dirty="0">
                <a:effectLst/>
              </a:rPr>
              <a:t>:</a:t>
            </a:r>
            <a:br>
              <a:rPr lang="ru-RU" sz="1800" b="0" i="0" dirty="0">
                <a:effectLst/>
              </a:rPr>
            </a:br>
            <a:r>
              <a:rPr lang="en-US" sz="1800" b="0" i="0" dirty="0">
                <a:effectLst/>
              </a:rPr>
              <a:t>-</a:t>
            </a:r>
            <a:r>
              <a:rPr lang="ru-RU" sz="1800" b="0" i="0" dirty="0">
                <a:effectLst/>
              </a:rPr>
              <a:t>Горизонтальные и вертикальные</a:t>
            </a:r>
            <a:br>
              <a:rPr lang="ru-RU" sz="1800" b="0" i="0" dirty="0">
                <a:effectLst/>
              </a:rPr>
            </a:br>
            <a:r>
              <a:rPr lang="en-US" sz="1800" b="0" i="0" dirty="0">
                <a:effectLst/>
              </a:rPr>
              <a:t>-</a:t>
            </a:r>
            <a:r>
              <a:rPr lang="ru-RU" sz="1800" b="0" i="0" dirty="0">
                <a:effectLst/>
              </a:rPr>
              <a:t>Одноразовые и эволюционные</a:t>
            </a:r>
            <a:br>
              <a:rPr lang="ru-RU" sz="1800" b="0" i="0" dirty="0">
                <a:effectLst/>
              </a:rPr>
            </a:br>
            <a:r>
              <a:rPr lang="en-US" sz="1800" b="0" i="0" dirty="0">
                <a:effectLst/>
              </a:rPr>
              <a:t>-</a:t>
            </a:r>
            <a:r>
              <a:rPr lang="ru-RU" sz="1800" b="0" i="0" dirty="0">
                <a:effectLst/>
              </a:rPr>
              <a:t>бумажные и раскадровки</a:t>
            </a:r>
            <a:br>
              <a:rPr lang="ru-RU" sz="1800" b="0" i="0" dirty="0">
                <a:effectLst/>
              </a:rPr>
            </a:br>
            <a:r>
              <a:rPr lang="ru-RU" sz="1800" b="0" i="0" dirty="0">
                <a:effectLst/>
              </a:rPr>
              <a:t>Горизонтальные прототипы — моделирует исключительно UI не затрагивая логику обработки и базу данных.</a:t>
            </a:r>
            <a:br>
              <a:rPr lang="ru-RU" sz="1800" b="0" i="0" dirty="0">
                <a:effectLst/>
              </a:rPr>
            </a:br>
            <a:r>
              <a:rPr lang="ru-RU" sz="1800" b="0" i="0" dirty="0">
                <a:effectLst/>
              </a:rPr>
              <a:t>Вертикальные прототипы — проверка архитектурных решений.</a:t>
            </a:r>
            <a:br>
              <a:rPr lang="ru-RU" sz="1800" b="0" i="0" dirty="0">
                <a:effectLst/>
              </a:rPr>
            </a:br>
            <a:r>
              <a:rPr lang="ru-RU" sz="1800" b="0" i="0" dirty="0">
                <a:effectLst/>
              </a:rPr>
              <a:t>Одноразовые прототипы — для быстрой разработки.</a:t>
            </a:r>
            <a:br>
              <a:rPr lang="ru-RU" sz="1800" b="0" i="0" dirty="0">
                <a:effectLst/>
              </a:rPr>
            </a:br>
            <a:r>
              <a:rPr lang="ru-RU" sz="1800" b="0" i="0" dirty="0">
                <a:effectLst/>
              </a:rPr>
              <a:t>Эволюционные прототипы — первое приближение эволюционной системы.</a:t>
            </a:r>
          </a:p>
          <a:p>
            <a:br>
              <a:rPr lang="ru-RU" sz="1800" dirty="0"/>
            </a:b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53040968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659</Words>
  <Application>Microsoft Office PowerPoint</Application>
  <PresentationFormat>Широкоэкранный</PresentationFormat>
  <Paragraphs>27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Тема Office</vt:lpstr>
      <vt:lpstr>Жизненный цикл программного обеспечения</vt:lpstr>
      <vt:lpstr>Жизненный цикл</vt:lpstr>
      <vt:lpstr>Модель жизненного цикла программного обеспечения</vt:lpstr>
      <vt:lpstr>Методологии разработки ПО</vt:lpstr>
      <vt:lpstr>Модель кодирования и устранения ошибок</vt:lpstr>
      <vt:lpstr>Алгоритм данного метода, который я привожу на схеме, имеет ряд преимуществ перед алгоритмом предыдущей модели, но также имеет и ряд весомых недостатков. Алгоритм каскадной модели</vt:lpstr>
      <vt:lpstr>Каскадная модель с промежуточным контролем (водоворот)</vt:lpstr>
      <vt:lpstr>V модель (разработка через тестирование)</vt:lpstr>
      <vt:lpstr>Модель на основе разработки прототипа</vt:lpstr>
      <vt:lpstr>Спиральная модель жизненного цикла программного обеспечения</vt:lpstr>
      <vt:lpstr>«Agile Model» (гибкая методология разработки)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Жизненный цикл программного обеспечения</dc:title>
  <dc:creator>Эмиль Зиннуров</dc:creator>
  <cp:lastModifiedBy>Эмиль Зиннуров</cp:lastModifiedBy>
  <cp:revision>3</cp:revision>
  <dcterms:created xsi:type="dcterms:W3CDTF">2023-01-18T04:29:10Z</dcterms:created>
  <dcterms:modified xsi:type="dcterms:W3CDTF">2023-01-18T05:21:46Z</dcterms:modified>
</cp:coreProperties>
</file>