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B2C0-474D-4219-AE6D-4618F53F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5C3C0-E8BE-4B4C-96E7-C5F49AEC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2D1D0-F637-4937-8639-50A9D180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02322-FC61-4DF0-86CC-8ECE2F4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02B85-26CA-45F0-A91B-556042A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402F-4422-4A0E-A3CC-67D29FDA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10CDC-9C53-4C37-A4E7-68C2407E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A68E-38CF-4010-BA19-832452A4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6F1F2-6C40-4510-A05B-07968476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6EF6E-974E-4B81-8F7A-8D3EBDA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40B512-262A-46A9-9B9F-6AF6010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E354A0-33D5-4658-8D77-4AB3397E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AEA46-CB01-452C-9DB8-C7D17CE9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372DE-F98C-4206-9912-525FEFE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40241-5B98-490E-B702-5694E23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8448-3A0A-4216-BBF9-658F8D2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C0C79-46BB-4F9D-AB48-DAD34A5E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AEE93-F7CF-40AE-9C3F-09C0D3D3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C8B3A-F553-4AAC-BCC5-54F4F93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8863F-75AC-4CD1-9665-10C5C00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E71A-E9C8-47E4-9DAC-B0C9AFA5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DB4B3-7B1E-41A0-88F8-CFB02877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5BCC-7395-49C0-8BAB-5924D90C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DE20-8A9C-4750-ADCA-7E650081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36F5B-B230-4DC5-9F7C-0FD0A86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C4F82-F14A-443D-A5CF-DD1319AF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66A82-7EC7-4B8E-BBB6-6DD79AA2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98B328-8001-498D-A2F4-CBBD11C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1B816-73D8-4761-A138-66DC6BF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870D38-3D74-453D-8741-E3D5AA0B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7B7544-C68C-4DF1-9436-A361C1C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FBE3B-74BE-4C19-8890-4D13255F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69B15-BCA8-4532-9ADE-2BBC878B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9A777-09F9-4CD3-A65C-A65A8A50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4C564D-01ED-455D-A828-0EF0CB93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191CC-1539-4A98-87E0-08753F69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FEB0E0-44B4-44FA-BE88-8BB4EE86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288896-2634-4C14-8362-EE487AF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7026F2-C3F2-48DC-8EFC-141DEF8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4B5BF-3BE3-40AB-A769-50E27FE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18A995-038A-4C57-979E-4624BB1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CB4A3-5154-4292-8FA8-036C14A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FD7663-DF85-4219-9683-096D0D8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7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787AD-1A03-47E1-846A-E8803683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AC801B-B023-49EC-9953-192B03BC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1D132-665F-4805-AF5B-DEA76CEA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1E3E-C40A-4A7B-A3D6-90EEA04A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710FE-3044-4928-94DE-165769CDB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F86B7-5677-45E5-9C29-2442D1DF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719D1-213B-4F84-8A88-C334AF1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A3BA8-0266-4A0A-857C-206BD245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2C213-4332-4DF4-9967-56D112C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FF79C-1BA6-40C4-8DC1-BCA6C90F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FE6F8F-4653-44F8-BC01-05D4011D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A981E-53E5-424A-837D-5700143C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A22A6-3C42-4DD8-9C33-5161CB4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5AFB6E-2E8B-411A-A4E8-4E05613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E20A8-CDDC-4FFB-BAFD-1351D33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5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BCA2-E280-4AF0-97ED-54A2170D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749BB-BB67-4487-8B47-22A07FFA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3C35D-ACB2-4A3D-8E05-7D2976BB0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2F32-E6B1-4CB9-976C-BCCCF109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C7861-E679-479F-873B-8E794AFF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073" y="1916467"/>
            <a:ext cx="6477218" cy="1512533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ОБЕСПЕЧЕНИ,</a:t>
            </a:r>
            <a:br>
              <a:rPr lang="ru-RU" altLang="ru-RU" sz="3200" dirty="0"/>
            </a:br>
            <a:r>
              <a:rPr lang="ru-RU" altLang="ru-RU" sz="3200" dirty="0"/>
              <a:t>классификация требований,</a:t>
            </a:r>
            <a:br>
              <a:rPr lang="ru-RU" altLang="ru-RU" sz="3200" dirty="0"/>
            </a:br>
            <a:r>
              <a:rPr lang="ru-RU" altLang="ru-RU" sz="3200" dirty="0"/>
              <a:t> уровни требований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4669-714E-4AC9-81E5-E27A26C042F8}"/>
              </a:ext>
            </a:extLst>
          </p:cNvPr>
          <p:cNvSpPr txBox="1"/>
          <p:nvPr/>
        </p:nvSpPr>
        <p:spPr>
          <a:xfrm>
            <a:off x="5291832" y="4793942"/>
            <a:ext cx="60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Выполнено студентами: Зиннуров Эмиль, </a:t>
            </a:r>
            <a:r>
              <a:rPr lang="ru-RU"/>
              <a:t>Умиленов</a:t>
            </a:r>
            <a:r>
              <a:rPr lang="ru-RU" dirty="0"/>
              <a:t> Богдан</a:t>
            </a:r>
          </a:p>
          <a:p>
            <a:r>
              <a:rPr lang="ru-RU" dirty="0"/>
              <a:t>Группа:20П-3</a:t>
            </a:r>
          </a:p>
        </p:txBody>
      </p:sp>
    </p:spTree>
    <p:extLst>
      <p:ext uri="{BB962C8B-B14F-4D97-AF65-F5344CB8AC3E}">
        <p14:creationId xmlns:p14="http://schemas.microsoft.com/office/powerpoint/2010/main" val="193073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190" y="876666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568128" y="2679388"/>
            <a:ext cx="5790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Требования к программному обеспечению — совокупность запросов/утверждений относительно атрибутов, свойств или качеств программной системы, подлежащей реализации. Создаются в процессе проработки (анализа и синтеза) задания на разработку/модернизацию </a:t>
            </a:r>
            <a:r>
              <a:rPr lang="ru-RU" b="0" i="0" dirty="0">
                <a:effectLst/>
              </a:rPr>
              <a:t>программного</a:t>
            </a:r>
            <a:r>
              <a:rPr lang="ru-RU" b="0" i="0" dirty="0">
                <a:effectLst/>
                <a:latin typeface="-apple-system"/>
              </a:rPr>
              <a:t> обеспечения (ПО).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ACF14D-4442-48AC-B971-6A24F289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90" y="1944041"/>
            <a:ext cx="2059036" cy="30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44" y="915508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ВИДЫ ПРОГРАММНОГО ОБЕСПЕЧЕНИЯ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490349" y="2262137"/>
            <a:ext cx="5790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ПО современных компьютеров включает множество разнообразных программ, которое можно условно разделить на три группы (рис. 3.1):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1. Системное программное обеспечение (системные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2. Прикладное программное обеспечение (прикладные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3. Инструментальное обеспечение (инструментальные системы).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CBFAE-117F-4A49-B5A0-498883EA9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4" y="1424141"/>
            <a:ext cx="3882216" cy="40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173" y="924968"/>
            <a:ext cx="3371724" cy="1239669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267173" y="2321759"/>
            <a:ext cx="6030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1. Функциональными и нефункциональными.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Функциональные требования описывают функции, которые должно выполнять ПО. Например, предоставлять канал коммуникации для пользователя или переводить данные из одного формата в другой. То есть, речь идет о функционале продукта.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Нефункциональные требования касаются таких вещей, как доступность, надежность, способность к восстановлению, </a:t>
            </a:r>
            <a:r>
              <a:rPr lang="ru-RU" b="0" i="0" dirty="0" err="1">
                <a:effectLst/>
              </a:rPr>
              <a:t>поддерживаемость</a:t>
            </a:r>
            <a:r>
              <a:rPr lang="ru-RU" b="0" i="0" dirty="0">
                <a:effectLst/>
              </a:rPr>
              <a:t>, масштабируемость, производительность, безопасность и прочие «…ость».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3E948A-5C8B-4DAC-B419-0E93069B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76" y="1635959"/>
            <a:ext cx="4002350" cy="33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146" y="1145622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038687" y="2018343"/>
            <a:ext cx="64631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2. Производными и навязанными.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Вытекает ли это требование из других требований?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Это требование было явно и недвусмысленно высказано стейкхолдерами?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3. Ориентированными на продукт или на процесс его разработки.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проверять права пользователя» — это требование к продукту.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разрабатываться </a:t>
            </a:r>
            <a:r>
              <a:rPr lang="ru-RU" b="0" i="0" dirty="0" err="1">
                <a:effectLst/>
              </a:rPr>
              <a:t>инкрементально</a:t>
            </a:r>
            <a:r>
              <a:rPr lang="ru-RU" b="0" i="0" dirty="0">
                <a:effectLst/>
              </a:rPr>
              <a:t>. В ходе разработки должна использоваться непрерывная интеграция» — это требование к процессу.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50792-92E3-4C94-AFBC-1780186E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64" y="1912375"/>
            <a:ext cx="4028282" cy="30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337" y="932285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951081" y="1839626"/>
            <a:ext cx="616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4. Разной приоритетности. Для назначения приоритета может использоваться шкала с фиксированными значениями «обязательно», «крайне желательно», «желательно» и «необязательно».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5. Разного масштаба. Одни требования касаются проектирования отдельных компонентов, другие — архитектуры всего ПО. Нефункциональные требования чаще всего касаются всей программы в целом.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6. Изменчивыми или стабильными. Например, изначально может быть ясно, что требования будут меняться в ходе жизненного цикла продукта. В таком случае реализация программы должна быть толерантной к внесению изменений.</a:t>
            </a: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E1B121-7EF7-472D-96F3-0DF65813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2" y="1667892"/>
            <a:ext cx="4374937" cy="36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9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188" y="1083075"/>
            <a:ext cx="5397622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Виды требований по уровням</a:t>
            </a:r>
            <a:endParaRPr lang="ru-RU" sz="32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Виды требований по уровням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Бизнес-требования — определяют назначение ПО, описываются в документе о видении (</a:t>
            </a:r>
            <a:r>
              <a:rPr lang="ru-RU" b="0" i="0" dirty="0" err="1">
                <a:effectLst/>
                <a:latin typeface="-apple-system"/>
              </a:rPr>
              <a:t>vision</a:t>
            </a:r>
            <a:r>
              <a:rPr lang="ru-RU" b="0" i="0" dirty="0">
                <a:effectLst/>
                <a:latin typeface="-apple-system"/>
              </a:rPr>
              <a:t>) и границах проекта (</a:t>
            </a:r>
            <a:r>
              <a:rPr lang="ru-RU" b="0" i="0" dirty="0" err="1">
                <a:effectLst/>
                <a:latin typeface="-apple-system"/>
              </a:rPr>
              <a:t>scope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Calibri (Основной текст)"/>
              </a:rPr>
              <a:t>Пользовательские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Calibri (Основной текст)"/>
              </a:rPr>
              <a:t>требования</a:t>
            </a:r>
            <a:r>
              <a:rPr lang="ru-RU" b="0" i="0" dirty="0">
                <a:effectLst/>
                <a:latin typeface="-apple-system"/>
              </a:rPr>
              <a:t> —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сценариев использования (англ. </a:t>
            </a:r>
            <a:r>
              <a:rPr lang="ru-RU" b="0" i="0" dirty="0" err="1">
                <a:effectLst/>
                <a:latin typeface="-apple-system"/>
              </a:rPr>
              <a:t>use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case</a:t>
            </a:r>
            <a:r>
              <a:rPr lang="ru-RU" b="0" i="0" dirty="0">
                <a:effectLst/>
                <a:latin typeface="-apple-system"/>
              </a:rPr>
              <a:t>), пользовательских историй (англ. </a:t>
            </a:r>
            <a:r>
              <a:rPr lang="ru-RU" b="0" i="0" dirty="0" err="1">
                <a:effectLst/>
                <a:latin typeface="-apple-system"/>
              </a:rPr>
              <a:t>user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stories</a:t>
            </a:r>
            <a:r>
              <a:rPr lang="ru-RU" b="0" i="0" dirty="0">
                <a:effectLst/>
                <a:latin typeface="-apple-system"/>
              </a:rPr>
              <a:t>), сценариев взаимодействия (</a:t>
            </a:r>
            <a:r>
              <a:rPr lang="ru-RU" b="0" i="0" dirty="0" err="1">
                <a:effectLst/>
                <a:latin typeface="-apple-system"/>
              </a:rPr>
              <a:t>scenario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Функциональный уровень (функции).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65" y="1083075"/>
            <a:ext cx="4160666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Источники требований</a:t>
            </a:r>
            <a:endParaRPr lang="ru-RU" sz="88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Calibri Light (Заголовки)"/>
              </a:rPr>
              <a:t>Федеральное и муниципальное отраслевое законодательство (конституция, законы, распоряжения)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Нормативное обеспечение организации (регламенты, положения, уставы, приказы)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Текущая организация деятельности объекта автоматизации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(Основной текст)"/>
              </a:rPr>
              <a:t>Модели</a:t>
            </a:r>
            <a:r>
              <a:rPr lang="ru-RU" b="0" i="0" dirty="0">
                <a:effectLst/>
                <a:latin typeface="Calibri Light (Заголовки)"/>
              </a:rPr>
              <a:t> деятельности (диаграммы бизнес-процессов)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Представления и ожидания потребителей и пользователей системы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Журналы использования существующих программно-аппаратных систем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Конкурирующие программные продукты</a:t>
            </a:r>
            <a:endParaRPr lang="ru-RU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888826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526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-apple-system</vt:lpstr>
      <vt:lpstr>-apple-systemCalibri (Основной текст)</vt:lpstr>
      <vt:lpstr>Arial</vt:lpstr>
      <vt:lpstr>Calibri</vt:lpstr>
      <vt:lpstr>Calibri (Основной текст)</vt:lpstr>
      <vt:lpstr>Calibri Light</vt:lpstr>
      <vt:lpstr>Calibri Light (Заголовки)</vt:lpstr>
      <vt:lpstr>Тема Office</vt:lpstr>
      <vt:lpstr>ПРОГРАММНОЕ ОБЕСПЕЧЕНИ, классификация требований,  уровни требований </vt:lpstr>
      <vt:lpstr>ПРОГРАММНОЕ ОБЕСПЕЧЕНИЕ</vt:lpstr>
      <vt:lpstr>ВИДЫ ПРОГРАММНОГО ОБЕСПЕЧЕНИЯ</vt:lpstr>
      <vt:lpstr>Классификация Требований к ПО </vt:lpstr>
      <vt:lpstr>Классификация Требований к ПО </vt:lpstr>
      <vt:lpstr>Классификация Требований к ПО </vt:lpstr>
      <vt:lpstr>Виды требований по уровням</vt:lpstr>
      <vt:lpstr>Источники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ОБЕСПЕЧЕНИ, классификация требований,  уровни требований </dc:title>
  <dc:creator>Эмиль Зиннуров</dc:creator>
  <cp:lastModifiedBy>Эмиль Зиннуров</cp:lastModifiedBy>
  <cp:revision>2</cp:revision>
  <dcterms:created xsi:type="dcterms:W3CDTF">2023-01-18T03:24:53Z</dcterms:created>
  <dcterms:modified xsi:type="dcterms:W3CDTF">2023-01-18T05:21:36Z</dcterms:modified>
</cp:coreProperties>
</file>