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slides/slide18.xml" ContentType="application/vnd.openxmlformats-officedocument.presentationml.slide+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2"/>
  </p:notesMasterIdLst>
  <p:sldIdLst>
    <p:sldId id="273" r:id="rId4"/>
    <p:sldId id="276" r:id="rId5"/>
    <p:sldId id="274" r:id="rId6"/>
    <p:sldId id="279" r:id="rId7"/>
    <p:sldId id="275" r:id="rId8"/>
    <p:sldId id="277" r:id="rId9"/>
    <p:sldId id="278" r:id="rId10"/>
    <p:sldId id="269" r:id="rId11"/>
    <p:sldId id="264" r:id="rId12"/>
    <p:sldId id="266" r:id="rId13"/>
    <p:sldId id="265" r:id="rId14"/>
    <p:sldId id="272" r:id="rId15"/>
    <p:sldId id="268" r:id="rId16"/>
    <p:sldId id="271" r:id="rId17"/>
    <p:sldId id="270" r:id="rId18"/>
    <p:sldId id="267" r:id="rId19"/>
    <p:sldId id="280" r:id="rId20"/>
    <p:sldId id="281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Geneva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FF4B4B"/>
    <a:srgbClr val="FFA5E1"/>
    <a:srgbClr val="5C5C5C"/>
    <a:srgbClr val="606060"/>
    <a:srgbClr val="646464"/>
    <a:srgbClr val="4E4E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slideViewPr>
    <p:cSldViewPr>
      <p:cViewPr>
        <p:scale>
          <a:sx n="150" d="100"/>
          <a:sy n="150" d="100"/>
        </p:scale>
        <p:origin x="-2016" y="-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0F483F5-D174-4A5D-8D07-3DF2259611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5085DEE-FDA8-4ED0-B204-4019F5CAF7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DA19DA48-09B0-4FD6-9F7F-F8478067E389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61D4DFF2-C242-4D76-9889-FF124B8E61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6D008E76-E18F-455E-B20D-213B022086F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Verdana" pitchFamily="-110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62D49CBB-C190-4AC2-821B-F79AA9CF83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272ABFE-AD85-4C43-9089-6AB4E7AFBE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Geneva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01C3B0F6-EF74-45DE-8A35-88A7556DE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E72234A2-80F2-4B3F-8736-ED220112D81E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CB0D2602-9BD0-4610-8C81-22062E18EC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92CF021-D4B0-4B24-8F40-713768DFEA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E3F5EB47-97A4-4140-9E40-7C33EEC8C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A94EC13E-CEAB-433C-9849-4C2A846444CD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95A6AD53-771A-4568-960D-DC71A38C8CB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75C936D-F7D7-475B-ABE5-B3C8BADE5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A26AA24-698C-4658-AEC0-A5F8AB194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6DAD7B8B-14AB-4753-8B32-7A6A92DB6F98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DC83919-DA99-4FB1-AD4D-A9A89A2426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00BE4AF-0ED0-40E5-9ACB-C4961EEF9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557142C-5D07-4670-85C0-C366C2DD8F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08F3C671-88CA-4EC1-8863-095D2344390A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7F90704-7C90-4689-9539-AB370C7B7F1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3F98608-6676-451F-8644-DC42F63F1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52A3F98E-0798-4F39-AF07-861FA7C53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2D8754C2-D6B6-42B0-A743-F6CC8C5943D1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BA555AD-2AD7-4E67-A88E-763380560DA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22AC03B-9E28-47E1-987C-66D8CE298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74556C0-C534-4E87-81D4-3829FA01F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1984793-48CD-4859-AD84-0BA8DA307BDD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21CFF23-DB61-460C-AE61-36E5FF0AFC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81471F73-A028-49BB-9654-36BFBE2CC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7D708A9-D6AF-428D-83A1-0993CC8B4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6AE4B719-6030-4E79-B683-826D2D9872BF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A3A7302-E3D8-4A6B-BD62-1ED02A5DD3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47C1472E-0440-4F4A-ADFE-8992A788AE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14A3AFA-8FFF-4168-953E-E2B99A2872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472EBE9D-371E-44CD-B14D-7711DF512D69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4F64458-00EE-4C4D-BA7A-5DA13829F3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5269B73-F090-4ACF-9183-F32EF847B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43FE5D4E-DAED-498B-B7DA-3E1457521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92C9FE03-8DA0-4748-BADD-BE3CF5D480C7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F3E02712-09B7-4A42-AA8D-53108B1375E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D9C8C37-9E70-4D28-8136-2268D78D7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74A55573-073F-4329-BCC4-25311FB36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CFB80504-937A-4A36-A2E0-F8050726394B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158894F-218A-431F-B8BD-147135E28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3F3495D0-89EA-4255-8FAF-C9C902542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6F40ADD-ECCA-4E7C-AF45-30BEFB28B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52CDEC1D-981C-4282-A202-0DEA4745E49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378BE99-84E0-4813-9F3C-214ACD57B1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49EF501-1254-463B-9A33-A01155C07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27368BD-1098-4B39-A308-2F107EBE0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C3DF9A3-976B-4474-BB15-EAB8CE516621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70DD51F-1D71-4FB0-9392-10E902FF6D6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A3DF184-5B6C-4428-BD73-180775798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FF092495-B375-438D-8C82-8C3B79431D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76503D29-A668-4A85-8C66-E6C34FFBD98F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92A2552-B3D2-4F02-B79F-FF56C83671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B037596-F405-4EC0-B4A8-5F374DF184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2A8CB35D-2681-43F2-9E7F-343A81A6C3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824BB1B4-5719-4928-8A05-7DD32591694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FA4E90BC-AA3F-4F32-AC76-D92D6D53B9D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5218EF0-7CBD-46B6-B8E3-A16473C6F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DF6D4ED-1FAE-43C4-A760-6306D31461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2F0290A1-3A7A-4A28-A713-51ED99623EB4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21DAF0F-BF33-4ABC-956B-9334C4DEBB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27FC6A5-4CE9-4658-9CC0-F6F4F08B0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BBD1472B-930E-4456-A138-B321DE313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0ADCB355-30CC-4162-8CCA-B31AC966A3A2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11981CFB-0469-400E-88DB-FC6C6B235A5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F9E3E82-E7FC-471F-A6D4-F1948327A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A26347A4-0146-424F-81D3-69389E513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74E02945-D0AA-44B3-966D-E998A4718823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A65151-98B7-4A69-8892-DE535FAC559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E8E4DF18-6314-467B-8B04-1B3D06EC7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4471C1D-AAA4-43C6-BD85-1E15A6DFAD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fld id="{D8CCF961-44F1-4871-9447-0272CAF5B0A7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54E5705-3317-4F2E-81B8-A685A6B804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9A4A956-4EEC-48CC-BEED-B8D414DA6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2036D15-C2F9-444D-A469-D89FD201B1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9E78AE-FCED-43FD-9493-014827400F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AA1E-7E85-4D43-85E4-B17C6DE377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6C5C8-7DE6-4743-B51B-B5998BD04A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03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A2D994-5757-4A02-ADAC-53076D01F8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2C6BD9-4BC7-4872-B016-DBD9725FA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B89EF8-6891-492A-B65A-19628FCBD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EC788-98D6-4D6F-8744-A7E27CEC8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6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116CF-57D9-487A-9692-4782FCFDF4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B8263-A6FA-47B6-B371-E50E876AB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4008A8-5043-4CBC-96B1-B3BB25DBD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7E6E38-9993-4138-A949-A475303B0C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85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4DF0E0-65F0-434C-B7F5-39C70399C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6B7DA0D-5E00-478A-B12E-7C9A60A828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A27515-E3E7-44F3-B642-B736F6850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608B3F-702D-4193-B642-832D634793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376277-FCB8-4EAC-8524-503031AE0D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D6674CB-14CA-449E-9FA6-D1CCCB719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37A6E3-64F4-40B6-B9F9-2AEBF3B90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9D0D0F-4848-40E3-933A-F3E4A9D7E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579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79170-B4F7-4F73-97F3-6A69BB7ED4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FBEB9-D16E-4142-AE8F-A471D3CDE3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BE9153-470F-4E0E-BAF9-D660DABE40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BB429E-524E-4CA2-ADA0-8E4EF508DF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98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B748C74-8091-4AE9-9AD4-572F938B4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688FD-B227-4D7B-B189-CBE02CDDC6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3630767-D654-4A27-8045-828DF0BAB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159A48-3B09-4AA2-9228-1BD5EDDC8C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136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2F0B0BD-E092-4AD4-BBFB-288EEB9C8C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DA5584-2894-4279-95CB-0A84E6E61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DE50CC-839F-418E-8927-8766365ED0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BDEE5-1D2D-4C7E-BE84-CA7868C13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980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78EC3F7-ADFF-4CA6-A699-25979D19CC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6EC58D-33DF-44DD-9E94-E6AF0A01A0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CBAA038-5FDB-4114-8D14-F1A53129F3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C0234-B2FA-4D9F-AED9-5248C3CCBE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18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C3A2-AA02-4F02-BEF5-21D89C147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30B5F-BB13-45AB-9CF6-2538C4EEC2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70474-ADBC-49C3-B5A9-9DAB203C3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E695A-62A2-4AD3-9E65-EB2EAAA030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291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8F75B5-F31C-4620-A593-804ED0A75D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1FABC4-D959-46E0-8387-E352BCBFF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296A5-CF55-48BB-8BF4-0EE4FFD8B5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1205F-4F0B-4E5A-B408-9E9FF888AD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3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D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3504B6-6A06-478A-86AB-6E0A0D15B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2A85F3-5D20-4CF1-B810-3FA835D84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F1B6ACC-71FE-4BAE-AA5A-A5B42BD8E9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B7F2B12-ACF0-43FC-B59C-35C8BAC3E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77D4356-A32E-4ADA-A8D9-57AFC25B23B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fld id="{388FCFDD-FE08-48C3-8225-51967A9B7F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Geneva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  <a:ea typeface="Geneva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Geneva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Geneva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Geneva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Geneva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Geneva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81969B5F-B3AE-452F-AFB7-4EB55B578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Representations of Sound</a:t>
            </a:r>
          </a:p>
        </p:txBody>
      </p:sp>
      <p:sp>
        <p:nvSpPr>
          <p:cNvPr id="14339" name="Text Box 4">
            <a:extLst>
              <a:ext uri="{FF2B5EF4-FFF2-40B4-BE49-F238E27FC236}">
                <a16:creationId xmlns:a16="http://schemas.microsoft.com/office/drawing/2014/main" id="{E4E4C7E2-72F0-4159-94F0-250771CA7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668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Magnified phonograph grooves, viewed from above: </a:t>
            </a:r>
          </a:p>
        </p:txBody>
      </p:sp>
      <p:pic>
        <p:nvPicPr>
          <p:cNvPr id="14340" name="Picture 8" descr="phono">
            <a:extLst>
              <a:ext uri="{FF2B5EF4-FFF2-40B4-BE49-F238E27FC236}">
                <a16:creationId xmlns:a16="http://schemas.microsoft.com/office/drawing/2014/main" id="{91553ECC-3624-44D3-A1CB-60F6B103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3" b="28905"/>
          <a:stretch>
            <a:fillRect/>
          </a:stretch>
        </p:blipFill>
        <p:spPr bwMode="auto">
          <a:xfrm>
            <a:off x="1901825" y="1725613"/>
            <a:ext cx="5340350" cy="299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Rectangle 10">
            <a:extLst>
              <a:ext uri="{FF2B5EF4-FFF2-40B4-BE49-F238E27FC236}">
                <a16:creationId xmlns:a16="http://schemas.microsoft.com/office/drawing/2014/main" id="{EB4D24F9-C980-452E-9506-C151A7A89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53000"/>
            <a:ext cx="6248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/>
            <a:r>
              <a:rPr lang="en-US" altLang="en-US"/>
              <a:t>The shape of the grooves encodes the continuously varying audio signal.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>
            <a:extLst>
              <a:ext uri="{FF2B5EF4-FFF2-40B4-BE49-F238E27FC236}">
                <a16:creationId xmlns:a16="http://schemas.microsoft.com/office/drawing/2014/main" id="{BE51E4EC-CFB6-4F10-8C1B-E80BF88B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4-bit Quantization</a:t>
            </a:r>
          </a:p>
        </p:txBody>
      </p:sp>
      <p:sp>
        <p:nvSpPr>
          <p:cNvPr id="32771" name="Text Box 20">
            <a:extLst>
              <a:ext uri="{FF2B5EF4-FFF2-40B4-BE49-F238E27FC236}">
                <a16:creationId xmlns:a16="http://schemas.microsoft.com/office/drawing/2014/main" id="{B669128A-C92D-48EC-AE18-3F6CD7E0F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 4-bit binary number has 2</a:t>
            </a:r>
            <a:r>
              <a:rPr lang="en-US" altLang="en-US" baseline="30000"/>
              <a:t>4</a:t>
            </a:r>
            <a:r>
              <a:rPr lang="en-US" altLang="en-US"/>
              <a:t> = 16 values.</a:t>
            </a:r>
          </a:p>
        </p:txBody>
      </p:sp>
      <p:grpSp>
        <p:nvGrpSpPr>
          <p:cNvPr id="32772" name="Group 82">
            <a:extLst>
              <a:ext uri="{FF2B5EF4-FFF2-40B4-BE49-F238E27FC236}">
                <a16:creationId xmlns:a16="http://schemas.microsoft.com/office/drawing/2014/main" id="{D96595E3-4678-4230-9E8C-423DBEA6A186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76400"/>
            <a:ext cx="7467600" cy="3825875"/>
            <a:chOff x="432" y="1142"/>
            <a:chExt cx="4704" cy="2410"/>
          </a:xfrm>
        </p:grpSpPr>
        <p:sp>
          <p:nvSpPr>
            <p:cNvPr id="32792" name="Line 28">
              <a:extLst>
                <a:ext uri="{FF2B5EF4-FFF2-40B4-BE49-F238E27FC236}">
                  <a16:creationId xmlns:a16="http://schemas.microsoft.com/office/drawing/2014/main" id="{E6CA394D-CB6C-43D6-BA42-49A4ED50B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3" name="Line 29">
              <a:extLst>
                <a:ext uri="{FF2B5EF4-FFF2-40B4-BE49-F238E27FC236}">
                  <a16:creationId xmlns:a16="http://schemas.microsoft.com/office/drawing/2014/main" id="{738CDEEC-3C56-4613-8B3E-A977675AF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4" name="Line 30">
              <a:extLst>
                <a:ext uri="{FF2B5EF4-FFF2-40B4-BE49-F238E27FC236}">
                  <a16:creationId xmlns:a16="http://schemas.microsoft.com/office/drawing/2014/main" id="{8EB15E1D-993A-43CA-913A-1A16FA224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5" name="Line 31">
              <a:extLst>
                <a:ext uri="{FF2B5EF4-FFF2-40B4-BE49-F238E27FC236}">
                  <a16:creationId xmlns:a16="http://schemas.microsoft.com/office/drawing/2014/main" id="{B41BAA2A-B666-4698-9F01-3CBE262AC4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6" name="Line 32">
              <a:extLst>
                <a:ext uri="{FF2B5EF4-FFF2-40B4-BE49-F238E27FC236}">
                  <a16:creationId xmlns:a16="http://schemas.microsoft.com/office/drawing/2014/main" id="{A2BF0976-3364-455E-BF85-5291F24523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33">
              <a:extLst>
                <a:ext uri="{FF2B5EF4-FFF2-40B4-BE49-F238E27FC236}">
                  <a16:creationId xmlns:a16="http://schemas.microsoft.com/office/drawing/2014/main" id="{7CC87530-ECE8-4417-8238-FD53CFF3C9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4">
              <a:extLst>
                <a:ext uri="{FF2B5EF4-FFF2-40B4-BE49-F238E27FC236}">
                  <a16:creationId xmlns:a16="http://schemas.microsoft.com/office/drawing/2014/main" id="{7596C747-0777-45E8-8243-8078F954EF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5">
              <a:extLst>
                <a:ext uri="{FF2B5EF4-FFF2-40B4-BE49-F238E27FC236}">
                  <a16:creationId xmlns:a16="http://schemas.microsoft.com/office/drawing/2014/main" id="{07ABCA1A-F1E4-4159-BAE5-851AA7853F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6">
              <a:extLst>
                <a:ext uri="{FF2B5EF4-FFF2-40B4-BE49-F238E27FC236}">
                  <a16:creationId xmlns:a16="http://schemas.microsoft.com/office/drawing/2014/main" id="{C3CBE9E3-0BF8-434F-A6B7-D696C19999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7">
              <a:extLst>
                <a:ext uri="{FF2B5EF4-FFF2-40B4-BE49-F238E27FC236}">
                  <a16:creationId xmlns:a16="http://schemas.microsoft.com/office/drawing/2014/main" id="{0FDC2B95-775E-40FE-BE36-E0A43AE2D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8">
              <a:extLst>
                <a:ext uri="{FF2B5EF4-FFF2-40B4-BE49-F238E27FC236}">
                  <a16:creationId xmlns:a16="http://schemas.microsoft.com/office/drawing/2014/main" id="{73827566-C0B6-4165-981A-ABEDB1B032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9">
              <a:extLst>
                <a:ext uri="{FF2B5EF4-FFF2-40B4-BE49-F238E27FC236}">
                  <a16:creationId xmlns:a16="http://schemas.microsoft.com/office/drawing/2014/main" id="{5C293588-A36C-4194-843F-050842987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40">
              <a:extLst>
                <a:ext uri="{FF2B5EF4-FFF2-40B4-BE49-F238E27FC236}">
                  <a16:creationId xmlns:a16="http://schemas.microsoft.com/office/drawing/2014/main" id="{251B1B1D-AFF7-48A3-A5DF-10F97A149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41">
              <a:extLst>
                <a:ext uri="{FF2B5EF4-FFF2-40B4-BE49-F238E27FC236}">
                  <a16:creationId xmlns:a16="http://schemas.microsoft.com/office/drawing/2014/main" id="{190A7807-DE02-4B23-9869-A9DCE4AD34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6" name="Line 3">
              <a:extLst>
                <a:ext uri="{FF2B5EF4-FFF2-40B4-BE49-F238E27FC236}">
                  <a16:creationId xmlns:a16="http://schemas.microsoft.com/office/drawing/2014/main" id="{16259E82-01D1-4867-8A0B-3059540CA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7" name="Line 4">
              <a:extLst>
                <a:ext uri="{FF2B5EF4-FFF2-40B4-BE49-F238E27FC236}">
                  <a16:creationId xmlns:a16="http://schemas.microsoft.com/office/drawing/2014/main" id="{1C0D78E2-E7BE-4E7A-9704-472D9B6AA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8" name="Line 5">
              <a:extLst>
                <a:ext uri="{FF2B5EF4-FFF2-40B4-BE49-F238E27FC236}">
                  <a16:creationId xmlns:a16="http://schemas.microsoft.com/office/drawing/2014/main" id="{7EA4A9EF-2472-403D-8F78-13363FB33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9" name="Line 6">
              <a:extLst>
                <a:ext uri="{FF2B5EF4-FFF2-40B4-BE49-F238E27FC236}">
                  <a16:creationId xmlns:a16="http://schemas.microsoft.com/office/drawing/2014/main" id="{DEB9E74C-581C-46E5-AC4E-FDE50F6521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0" name="Line 7">
              <a:extLst>
                <a:ext uri="{FF2B5EF4-FFF2-40B4-BE49-F238E27FC236}">
                  <a16:creationId xmlns:a16="http://schemas.microsoft.com/office/drawing/2014/main" id="{B8779F00-64AA-41D7-8561-A362F12C1C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8">
              <a:extLst>
                <a:ext uri="{FF2B5EF4-FFF2-40B4-BE49-F238E27FC236}">
                  <a16:creationId xmlns:a16="http://schemas.microsoft.com/office/drawing/2014/main" id="{6D280072-E442-424C-966E-4388357919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9">
              <a:extLst>
                <a:ext uri="{FF2B5EF4-FFF2-40B4-BE49-F238E27FC236}">
                  <a16:creationId xmlns:a16="http://schemas.microsoft.com/office/drawing/2014/main" id="{230F0CD8-71B4-49C0-A4B4-136726AB4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10">
              <a:extLst>
                <a:ext uri="{FF2B5EF4-FFF2-40B4-BE49-F238E27FC236}">
                  <a16:creationId xmlns:a16="http://schemas.microsoft.com/office/drawing/2014/main" id="{535A277D-C7D7-4D44-AD80-917820557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11">
              <a:extLst>
                <a:ext uri="{FF2B5EF4-FFF2-40B4-BE49-F238E27FC236}">
                  <a16:creationId xmlns:a16="http://schemas.microsoft.com/office/drawing/2014/main" id="{68C15EB9-C4D6-4DCF-8EDB-CCA439F5D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Text Box 12">
              <a:extLst>
                <a:ext uri="{FF2B5EF4-FFF2-40B4-BE49-F238E27FC236}">
                  <a16:creationId xmlns:a16="http://schemas.microsoft.com/office/drawing/2014/main" id="{3C2346F3-4053-4FCA-891B-853883973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32816" name="Text Box 13">
              <a:extLst>
                <a:ext uri="{FF2B5EF4-FFF2-40B4-BE49-F238E27FC236}">
                  <a16:creationId xmlns:a16="http://schemas.microsoft.com/office/drawing/2014/main" id="{749C5696-4780-4635-BC7F-BF42CE1D10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32817" name="Text Box 14">
              <a:extLst>
                <a:ext uri="{FF2B5EF4-FFF2-40B4-BE49-F238E27FC236}">
                  <a16:creationId xmlns:a16="http://schemas.microsoft.com/office/drawing/2014/main" id="{277DD434-1EE2-4AA4-B89D-677D621B86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32818" name="Text Box 15">
              <a:extLst>
                <a:ext uri="{FF2B5EF4-FFF2-40B4-BE49-F238E27FC236}">
                  <a16:creationId xmlns:a16="http://schemas.microsoft.com/office/drawing/2014/main" id="{B7739D0E-F82A-46BB-81E6-B4E7885E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32819" name="Text Box 16">
              <a:extLst>
                <a:ext uri="{FF2B5EF4-FFF2-40B4-BE49-F238E27FC236}">
                  <a16:creationId xmlns:a16="http://schemas.microsoft.com/office/drawing/2014/main" id="{B022E562-8E4B-4A3E-93A1-6D0D694CA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8</a:t>
              </a:r>
            </a:p>
          </p:txBody>
        </p:sp>
        <p:sp>
          <p:nvSpPr>
            <p:cNvPr id="32820" name="Text Box 17">
              <a:extLst>
                <a:ext uri="{FF2B5EF4-FFF2-40B4-BE49-F238E27FC236}">
                  <a16:creationId xmlns:a16="http://schemas.microsoft.com/office/drawing/2014/main" id="{4A80095F-C392-4345-9A48-47056ACEA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852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10</a:t>
              </a:r>
            </a:p>
          </p:txBody>
        </p:sp>
        <p:sp>
          <p:nvSpPr>
            <p:cNvPr id="32821" name="Text Box 18">
              <a:extLst>
                <a:ext uri="{FF2B5EF4-FFF2-40B4-BE49-F238E27FC236}">
                  <a16:creationId xmlns:a16="http://schemas.microsoft.com/office/drawing/2014/main" id="{41886D83-2CD2-4BA9-9338-BB2F4C491E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564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12</a:t>
              </a:r>
            </a:p>
          </p:txBody>
        </p:sp>
        <p:sp>
          <p:nvSpPr>
            <p:cNvPr id="32822" name="Text Box 19">
              <a:extLst>
                <a:ext uri="{FF2B5EF4-FFF2-40B4-BE49-F238E27FC236}">
                  <a16:creationId xmlns:a16="http://schemas.microsoft.com/office/drawing/2014/main" id="{F4B5B277-0F5D-4E14-A2D6-A776B6533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76"/>
              <a:ext cx="336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14</a:t>
              </a:r>
            </a:p>
          </p:txBody>
        </p:sp>
        <p:sp>
          <p:nvSpPr>
            <p:cNvPr id="32823" name="Line 21">
              <a:extLst>
                <a:ext uri="{FF2B5EF4-FFF2-40B4-BE49-F238E27FC236}">
                  <a16:creationId xmlns:a16="http://schemas.microsoft.com/office/drawing/2014/main" id="{2A72A473-2019-4046-A6C2-91F852948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4" name="Line 22">
              <a:extLst>
                <a:ext uri="{FF2B5EF4-FFF2-40B4-BE49-F238E27FC236}">
                  <a16:creationId xmlns:a16="http://schemas.microsoft.com/office/drawing/2014/main" id="{D19CA68A-5B13-4A9B-B863-AD75C79875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5" name="Line 23">
              <a:extLst>
                <a:ext uri="{FF2B5EF4-FFF2-40B4-BE49-F238E27FC236}">
                  <a16:creationId xmlns:a16="http://schemas.microsoft.com/office/drawing/2014/main" id="{BBDD325B-8B45-44D6-A29E-A6B77B3C2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6" name="Line 24">
              <a:extLst>
                <a:ext uri="{FF2B5EF4-FFF2-40B4-BE49-F238E27FC236}">
                  <a16:creationId xmlns:a16="http://schemas.microsoft.com/office/drawing/2014/main" id="{28066B47-C4EB-4E13-9072-37475216A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7" name="Line 25">
              <a:extLst>
                <a:ext uri="{FF2B5EF4-FFF2-40B4-BE49-F238E27FC236}">
                  <a16:creationId xmlns:a16="http://schemas.microsoft.com/office/drawing/2014/main" id="{268DE9E8-733C-4CA0-9186-E40C18141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8" name="Line 26">
              <a:extLst>
                <a:ext uri="{FF2B5EF4-FFF2-40B4-BE49-F238E27FC236}">
                  <a16:creationId xmlns:a16="http://schemas.microsoft.com/office/drawing/2014/main" id="{2F6AB8EB-11CF-4C80-B61D-C30E362E8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29" name="Line 27">
              <a:extLst>
                <a:ext uri="{FF2B5EF4-FFF2-40B4-BE49-F238E27FC236}">
                  <a16:creationId xmlns:a16="http://schemas.microsoft.com/office/drawing/2014/main" id="{BA27F912-B96D-4FF4-A892-AD3CCE5344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0" name="Line 45">
              <a:extLst>
                <a:ext uri="{FF2B5EF4-FFF2-40B4-BE49-F238E27FC236}">
                  <a16:creationId xmlns:a16="http://schemas.microsoft.com/office/drawing/2014/main" id="{98396B81-9845-4843-A431-3A15E56FE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00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1" name="Line 46">
              <a:extLst>
                <a:ext uri="{FF2B5EF4-FFF2-40B4-BE49-F238E27FC236}">
                  <a16:creationId xmlns:a16="http://schemas.microsoft.com/office/drawing/2014/main" id="{FCD6D23F-F4D6-4BFC-BB26-AE37DD69F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29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2" name="Line 47">
              <a:extLst>
                <a:ext uri="{FF2B5EF4-FFF2-40B4-BE49-F238E27FC236}">
                  <a16:creationId xmlns:a16="http://schemas.microsoft.com/office/drawing/2014/main" id="{BBC55D35-C5FF-4871-974E-50F88381C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71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3" name="Line 48">
              <a:extLst>
                <a:ext uri="{FF2B5EF4-FFF2-40B4-BE49-F238E27FC236}">
                  <a16:creationId xmlns:a16="http://schemas.microsoft.com/office/drawing/2014/main" id="{D74F4C9E-7C13-4E9A-BB5F-4652A8178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428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4" name="Line 49">
              <a:extLst>
                <a:ext uri="{FF2B5EF4-FFF2-40B4-BE49-F238E27FC236}">
                  <a16:creationId xmlns:a16="http://schemas.microsoft.com/office/drawing/2014/main" id="{F63C92B8-DD3F-4ACC-B4A7-B0F056F27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140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5" name="Line 50">
              <a:extLst>
                <a:ext uri="{FF2B5EF4-FFF2-40B4-BE49-F238E27FC236}">
                  <a16:creationId xmlns:a16="http://schemas.microsoft.com/office/drawing/2014/main" id="{42D51C70-3EC9-4A04-9B59-179E8F439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852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6" name="Line 51">
              <a:extLst>
                <a:ext uri="{FF2B5EF4-FFF2-40B4-BE49-F238E27FC236}">
                  <a16:creationId xmlns:a16="http://schemas.microsoft.com/office/drawing/2014/main" id="{CCCF87AF-7264-459E-B28B-8E0490EF0B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64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37" name="Line 52">
              <a:extLst>
                <a:ext uri="{FF2B5EF4-FFF2-40B4-BE49-F238E27FC236}">
                  <a16:creationId xmlns:a16="http://schemas.microsoft.com/office/drawing/2014/main" id="{B7413B59-D2DA-4EC8-853D-993F902A32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27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61" name="Freeform 53">
            <a:extLst>
              <a:ext uri="{FF2B5EF4-FFF2-40B4-BE49-F238E27FC236}">
                <a16:creationId xmlns:a16="http://schemas.microsoft.com/office/drawing/2014/main" id="{103CE318-14CF-4BAE-BE86-FA99C91B2DB0}"/>
              </a:ext>
            </a:extLst>
          </p:cNvPr>
          <p:cNvSpPr>
            <a:spLocks/>
          </p:cNvSpPr>
          <p:nvPr/>
        </p:nvSpPr>
        <p:spPr bwMode="auto">
          <a:xfrm>
            <a:off x="1381125" y="189230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91">
            <a:extLst>
              <a:ext uri="{FF2B5EF4-FFF2-40B4-BE49-F238E27FC236}">
                <a16:creationId xmlns:a16="http://schemas.microsoft.com/office/drawing/2014/main" id="{43734DD7-3363-4AF2-8F00-B0475BAB0256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1730375"/>
            <a:ext cx="6248400" cy="3505200"/>
            <a:chOff x="1050" y="1090"/>
            <a:chExt cx="3936" cy="2208"/>
          </a:xfrm>
        </p:grpSpPr>
        <p:sp>
          <p:nvSpPr>
            <p:cNvPr id="32778" name="AutoShape 54">
              <a:extLst>
                <a:ext uri="{FF2B5EF4-FFF2-40B4-BE49-F238E27FC236}">
                  <a16:creationId xmlns:a16="http://schemas.microsoft.com/office/drawing/2014/main" id="{576B9C94-A596-4529-B02E-4FC09CA77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81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79" name="AutoShape 55">
              <a:extLst>
                <a:ext uri="{FF2B5EF4-FFF2-40B4-BE49-F238E27FC236}">
                  <a16:creationId xmlns:a16="http://schemas.microsoft.com/office/drawing/2014/main" id="{DD336B89-B0D3-4DCE-B9E7-6A8DE8CA7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0" name="AutoShape 56">
              <a:extLst>
                <a:ext uri="{FF2B5EF4-FFF2-40B4-BE49-F238E27FC236}">
                  <a16:creationId xmlns:a16="http://schemas.microsoft.com/office/drawing/2014/main" id="{88C86DDD-C38D-4119-B552-0F31A8C7F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9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1" name="AutoShape 57">
              <a:extLst>
                <a:ext uri="{FF2B5EF4-FFF2-40B4-BE49-F238E27FC236}">
                  <a16:creationId xmlns:a16="http://schemas.microsoft.com/office/drawing/2014/main" id="{8B8828ED-1FE1-437E-9108-AC6B2D5E8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4" y="268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2" name="AutoShape 59">
              <a:extLst>
                <a:ext uri="{FF2B5EF4-FFF2-40B4-BE49-F238E27FC236}">
                  <a16:creationId xmlns:a16="http://schemas.microsoft.com/office/drawing/2014/main" id="{A2301682-A250-40D9-A118-C79417240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3" name="AutoShape 60">
              <a:extLst>
                <a:ext uri="{FF2B5EF4-FFF2-40B4-BE49-F238E27FC236}">
                  <a16:creationId xmlns:a16="http://schemas.microsoft.com/office/drawing/2014/main" id="{256CE54F-F8A6-42B9-BBC3-6E857F8E7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4" name="AutoShape 61">
              <a:extLst>
                <a:ext uri="{FF2B5EF4-FFF2-40B4-BE49-F238E27FC236}">
                  <a16:creationId xmlns:a16="http://schemas.microsoft.com/office/drawing/2014/main" id="{7CF89CE9-196F-4A26-8C4C-8316E15B1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67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5" name="AutoShape 62">
              <a:extLst>
                <a:ext uri="{FF2B5EF4-FFF2-40B4-BE49-F238E27FC236}">
                  <a16:creationId xmlns:a16="http://schemas.microsoft.com/office/drawing/2014/main" id="{FF346DE3-D6EE-4795-9DD9-BE8013F4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6" name="AutoShape 63">
              <a:extLst>
                <a:ext uri="{FF2B5EF4-FFF2-40B4-BE49-F238E27FC236}">
                  <a16:creationId xmlns:a16="http://schemas.microsoft.com/office/drawing/2014/main" id="{804E85BF-63D9-4E85-8CF3-A0B498735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9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7" name="AutoShape 68">
              <a:extLst>
                <a:ext uri="{FF2B5EF4-FFF2-40B4-BE49-F238E27FC236}">
                  <a16:creationId xmlns:a16="http://schemas.microsoft.com/office/drawing/2014/main" id="{FE29E48C-D12E-4E73-B5D6-F34713D92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6" y="310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8" name="AutoShape 79">
              <a:extLst>
                <a:ext uri="{FF2B5EF4-FFF2-40B4-BE49-F238E27FC236}">
                  <a16:creationId xmlns:a16="http://schemas.microsoft.com/office/drawing/2014/main" id="{ECCB5086-4340-4325-90B3-76C8CF1BA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3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89" name="AutoShape 80">
              <a:extLst>
                <a:ext uri="{FF2B5EF4-FFF2-40B4-BE49-F238E27FC236}">
                  <a16:creationId xmlns:a16="http://schemas.microsoft.com/office/drawing/2014/main" id="{3BA97E49-DB59-4B17-BAD2-BD8360FC0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66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0" name="AutoShape 44">
              <a:extLst>
                <a:ext uri="{FF2B5EF4-FFF2-40B4-BE49-F238E27FC236}">
                  <a16:creationId xmlns:a16="http://schemas.microsoft.com/office/drawing/2014/main" id="{09CF6689-3F38-48E4-A951-D3BC07F3D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2791" name="AutoShape 43">
              <a:extLst>
                <a:ext uri="{FF2B5EF4-FFF2-40B4-BE49-F238E27FC236}">
                  <a16:creationId xmlns:a16="http://schemas.microsoft.com/office/drawing/2014/main" id="{FA6F875E-23A8-4FC3-85C2-850B09579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2775" name="Text Box 85">
            <a:extLst>
              <a:ext uri="{FF2B5EF4-FFF2-40B4-BE49-F238E27FC236}">
                <a16:creationId xmlns:a16="http://schemas.microsoft.com/office/drawing/2014/main" id="{3A284961-CA93-4DC4-9842-3FB6BA1514B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4329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32776" name="Text Box 88">
            <a:extLst>
              <a:ext uri="{FF2B5EF4-FFF2-40B4-BE49-F238E27FC236}">
                <a16:creationId xmlns:a16="http://schemas.microsoft.com/office/drawing/2014/main" id="{499345FA-E56C-4ABC-B8A0-CE64405EF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better approximation</a:t>
            </a:r>
          </a:p>
        </p:txBody>
      </p:sp>
      <p:sp>
        <p:nvSpPr>
          <p:cNvPr id="32777" name="Text Box 89">
            <a:extLst>
              <a:ext uri="{FF2B5EF4-FFF2-40B4-BE49-F238E27FC236}">
                <a16:creationId xmlns:a16="http://schemas.microsoft.com/office/drawing/2014/main" id="{6B025C52-ED68-4331-9D00-49CDEDD7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70525"/>
            <a:ext cx="7162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Time — measure amp. at each tick of sample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0E32206B-FEC7-49E3-AD1A-F869954A0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Quantization Noise</a:t>
            </a:r>
          </a:p>
        </p:txBody>
      </p:sp>
      <p:sp>
        <p:nvSpPr>
          <p:cNvPr id="34819" name="Text Box 32">
            <a:extLst>
              <a:ext uri="{FF2B5EF4-FFF2-40B4-BE49-F238E27FC236}">
                <a16:creationId xmlns:a16="http://schemas.microsoft.com/office/drawing/2014/main" id="{2A34BD4A-25C7-4C32-9DA8-179C4B07D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Round-off error: difference between actual signal and quantization to integer values…</a:t>
            </a:r>
          </a:p>
        </p:txBody>
      </p:sp>
      <p:pic>
        <p:nvPicPr>
          <p:cNvPr id="34820" name="Picture 41" descr="roundoff">
            <a:extLst>
              <a:ext uri="{FF2B5EF4-FFF2-40B4-BE49-F238E27FC236}">
                <a16:creationId xmlns:a16="http://schemas.microsoft.com/office/drawing/2014/main" id="{57FC636E-706D-44A3-B315-105955C530D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0"/>
            <a:ext cx="3509963" cy="228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Line 43">
            <a:extLst>
              <a:ext uri="{FF2B5EF4-FFF2-40B4-BE49-F238E27FC236}">
                <a16:creationId xmlns:a16="http://schemas.microsoft.com/office/drawing/2014/main" id="{4F7C28CE-6217-4DA1-B344-054E605A59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7325" y="5095875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44">
            <a:extLst>
              <a:ext uri="{FF2B5EF4-FFF2-40B4-BE49-F238E27FC236}">
                <a16:creationId xmlns:a16="http://schemas.microsoft.com/office/drawing/2014/main" id="{DF107F03-7120-43F4-9FFB-0294E2354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3395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46">
            <a:extLst>
              <a:ext uri="{FF2B5EF4-FFF2-40B4-BE49-F238E27FC236}">
                <a16:creationId xmlns:a16="http://schemas.microsoft.com/office/drawing/2014/main" id="{53CB8DEF-6105-49C7-A3F4-1818A6C37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5075" y="5086350"/>
            <a:ext cx="0" cy="952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47">
            <a:extLst>
              <a:ext uri="{FF2B5EF4-FFF2-40B4-BE49-F238E27FC236}">
                <a16:creationId xmlns:a16="http://schemas.microsoft.com/office/drawing/2014/main" id="{49E389EF-3C9E-4D9E-8A16-342C82F7E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2300" y="5095875"/>
            <a:ext cx="0" cy="238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48">
            <a:extLst>
              <a:ext uri="{FF2B5EF4-FFF2-40B4-BE49-F238E27FC236}">
                <a16:creationId xmlns:a16="http://schemas.microsoft.com/office/drawing/2014/main" id="{F090D20D-E3EB-4578-83CB-3D1CF236DC3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5095875"/>
            <a:ext cx="0" cy="114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49">
            <a:extLst>
              <a:ext uri="{FF2B5EF4-FFF2-40B4-BE49-F238E27FC236}">
                <a16:creationId xmlns:a16="http://schemas.microsoft.com/office/drawing/2014/main" id="{5F62D3EF-DE06-45AF-9AE0-2D543A0420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6275" y="5105400"/>
            <a:ext cx="0" cy="161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Text Box 50">
            <a:extLst>
              <a:ext uri="{FF2B5EF4-FFF2-40B4-BE49-F238E27FC236}">
                <a16:creationId xmlns:a16="http://schemas.microsoft.com/office/drawing/2014/main" id="{D2ED429B-EC04-4754-93D3-E357E9881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648200"/>
            <a:ext cx="40386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Random errors: sounds like low-amplitude noise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7DBA7E1F-D224-4059-8B71-295645A4C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The Digital Audio Stream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FE9A4E30-5E68-465D-9F0C-8AB72E8D7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924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It’s just a series of sample numbers, to be interpreted as instantaneous amplitudes: one for every tick of the sample clock.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79BADCB-EAB8-4B8E-96E7-9ACE869C1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0800"/>
            <a:ext cx="4267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Previous example: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833D8C27-F7B0-4CCF-8DA5-8A41FFC4A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7543800" cy="4619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00FF00"/>
                </a:solidFill>
              </a:rPr>
              <a:t>11  13  15  13  10  9  6  1  4  9  15  11  13  9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21364EE7-0EB5-4AD9-90CC-68ABC045C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038600"/>
            <a:ext cx="79248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This is what appears in a sound file, along with a </a:t>
            </a:r>
            <a:r>
              <a:rPr lang="en-US" altLang="en-US" sz="2800" b="1"/>
              <a:t>header</a:t>
            </a:r>
            <a:r>
              <a:rPr lang="en-US" altLang="en-US" sz="2800"/>
              <a:t> that indicates the sampling rate, bit depth and other things.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AEEAFA74-1924-4989-A285-E9D60D0D3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Common Sampling Resolutions</a:t>
            </a:r>
          </a:p>
        </p:txBody>
      </p:sp>
      <p:graphicFrame>
        <p:nvGraphicFramePr>
          <p:cNvPr id="20591" name="Group 111">
            <a:extLst>
              <a:ext uri="{FF2B5EF4-FFF2-40B4-BE49-F238E27FC236}">
                <a16:creationId xmlns:a16="http://schemas.microsoft.com/office/drawing/2014/main" id="{37C711D0-24CA-4F97-A07D-FB002ED27CDE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295400"/>
          <a:ext cx="7543800" cy="3124201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Word length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Uses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8-bit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Low-res web 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16-bit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CD, DAT, DV, sound files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24-bit integer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DVD-Video, DVD-Audio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6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32-bit floating point</a:t>
                      </a:r>
                      <a:b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</a:b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10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Software (usually only for internal representation)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>
            <a:extLst>
              <a:ext uri="{FF2B5EF4-FFF2-40B4-BE49-F238E27FC236}">
                <a16:creationId xmlns:a16="http://schemas.microsoft.com/office/drawing/2014/main" id="{92C4C59D-C200-4075-BF7E-04C47D45F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16-bit Sample Word Length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244650F-5FFD-4494-9CD4-72A971B90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7543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A 16-bit integer can represent 2</a:t>
            </a:r>
            <a:r>
              <a:rPr lang="en-US" altLang="en-US" sz="2800" baseline="30000"/>
              <a:t>16</a:t>
            </a:r>
            <a:r>
              <a:rPr lang="en-US" altLang="en-US" sz="2800"/>
              <a:t>, or 65,536, values (amplitude points).</a:t>
            </a:r>
          </a:p>
        </p:txBody>
      </p:sp>
      <p:sp>
        <p:nvSpPr>
          <p:cNvPr id="40964" name="Text Box 7">
            <a:extLst>
              <a:ext uri="{FF2B5EF4-FFF2-40B4-BE49-F238E27FC236}">
                <a16:creationId xmlns:a16="http://schemas.microsoft.com/office/drawing/2014/main" id="{EDCB021C-43E0-427D-A646-659135F6D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543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We typically use </a:t>
            </a:r>
            <a:r>
              <a:rPr lang="en-US" altLang="en-US" sz="2800" b="1"/>
              <a:t>signed</a:t>
            </a:r>
            <a:r>
              <a:rPr lang="en-US" altLang="en-US" sz="2800"/>
              <a:t> 16-bit integers, and center the 65,536 values around 0.</a:t>
            </a:r>
          </a:p>
        </p:txBody>
      </p:sp>
      <p:sp>
        <p:nvSpPr>
          <p:cNvPr id="40965" name="Text Box 9">
            <a:extLst>
              <a:ext uri="{FF2B5EF4-FFF2-40B4-BE49-F238E27FC236}">
                <a16:creationId xmlns:a16="http://schemas.microsoft.com/office/drawing/2014/main" id="{50269BB8-0190-4333-BEB9-5FB99662A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4242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32,767</a:t>
            </a:r>
          </a:p>
        </p:txBody>
      </p:sp>
      <p:sp>
        <p:nvSpPr>
          <p:cNvPr id="40966" name="Text Box 10">
            <a:extLst>
              <a:ext uri="{FF2B5EF4-FFF2-40B4-BE49-F238E27FC236}">
                <a16:creationId xmlns:a16="http://schemas.microsoft.com/office/drawing/2014/main" id="{3E615E1D-322A-4037-A5E9-8987630F1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0638"/>
            <a:ext cx="1600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-32,768</a:t>
            </a:r>
          </a:p>
        </p:txBody>
      </p:sp>
      <p:sp>
        <p:nvSpPr>
          <p:cNvPr id="40967" name="Text Box 11">
            <a:extLst>
              <a:ext uri="{FF2B5EF4-FFF2-40B4-BE49-F238E27FC236}">
                <a16:creationId xmlns:a16="http://schemas.microsoft.com/office/drawing/2014/main" id="{01D75BBC-EB3B-45E8-A018-D767BD6BF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2624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/>
              <a:t>0</a:t>
            </a:r>
          </a:p>
        </p:txBody>
      </p:sp>
      <p:sp>
        <p:nvSpPr>
          <p:cNvPr id="40968" name="Line 12">
            <a:extLst>
              <a:ext uri="{FF2B5EF4-FFF2-40B4-BE49-F238E27FC236}">
                <a16:creationId xmlns:a16="http://schemas.microsoft.com/office/drawing/2014/main" id="{5092602F-5E42-49CF-8A09-A6B910D68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4910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9" name="Line 13">
            <a:extLst>
              <a:ext uri="{FF2B5EF4-FFF2-40B4-BE49-F238E27FC236}">
                <a16:creationId xmlns:a16="http://schemas.microsoft.com/office/drawing/2014/main" id="{624089FF-FA8B-45AC-AFFD-51ED3E1AC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292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0" name="Line 14">
            <a:extLst>
              <a:ext uri="{FF2B5EF4-FFF2-40B4-BE49-F238E27FC236}">
                <a16:creationId xmlns:a16="http://schemas.microsoft.com/office/drawing/2014/main" id="{931DCC60-6C2D-4B10-83E0-E2C28063D2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52838"/>
            <a:ext cx="518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1" name="Freeform 16">
            <a:extLst>
              <a:ext uri="{FF2B5EF4-FFF2-40B4-BE49-F238E27FC236}">
                <a16:creationId xmlns:a16="http://schemas.microsoft.com/office/drawing/2014/main" id="{E6C499D2-9AB2-450B-BF06-A3BEF103C6B1}"/>
              </a:ext>
            </a:extLst>
          </p:cNvPr>
          <p:cNvSpPr>
            <a:spLocks/>
          </p:cNvSpPr>
          <p:nvPr/>
        </p:nvSpPr>
        <p:spPr bwMode="auto">
          <a:xfrm>
            <a:off x="3028950" y="3648075"/>
            <a:ext cx="5105400" cy="1704975"/>
          </a:xfrm>
          <a:custGeom>
            <a:avLst/>
            <a:gdLst>
              <a:gd name="T0" fmla="*/ 36 w 3216"/>
              <a:gd name="T1" fmla="*/ 507 h 1074"/>
              <a:gd name="T2" fmla="*/ 150 w 3216"/>
              <a:gd name="T3" fmla="*/ 207 h 1074"/>
              <a:gd name="T4" fmla="*/ 240 w 3216"/>
              <a:gd name="T5" fmla="*/ 243 h 1074"/>
              <a:gd name="T6" fmla="*/ 336 w 3216"/>
              <a:gd name="T7" fmla="*/ 45 h 1074"/>
              <a:gd name="T8" fmla="*/ 420 w 3216"/>
              <a:gd name="T9" fmla="*/ 27 h 1074"/>
              <a:gd name="T10" fmla="*/ 486 w 3216"/>
              <a:gd name="T11" fmla="*/ 99 h 1074"/>
              <a:gd name="T12" fmla="*/ 552 w 3216"/>
              <a:gd name="T13" fmla="*/ 201 h 1074"/>
              <a:gd name="T14" fmla="*/ 654 w 3216"/>
              <a:gd name="T15" fmla="*/ 237 h 1074"/>
              <a:gd name="T16" fmla="*/ 780 w 3216"/>
              <a:gd name="T17" fmla="*/ 969 h 1074"/>
              <a:gd name="T18" fmla="*/ 876 w 3216"/>
              <a:gd name="T19" fmla="*/ 1017 h 1074"/>
              <a:gd name="T20" fmla="*/ 924 w 3216"/>
              <a:gd name="T21" fmla="*/ 969 h 1074"/>
              <a:gd name="T22" fmla="*/ 990 w 3216"/>
              <a:gd name="T23" fmla="*/ 825 h 1074"/>
              <a:gd name="T24" fmla="*/ 1044 w 3216"/>
              <a:gd name="T25" fmla="*/ 699 h 1074"/>
              <a:gd name="T26" fmla="*/ 1098 w 3216"/>
              <a:gd name="T27" fmla="*/ 717 h 1074"/>
              <a:gd name="T28" fmla="*/ 1182 w 3216"/>
              <a:gd name="T29" fmla="*/ 591 h 1074"/>
              <a:gd name="T30" fmla="*/ 1260 w 3216"/>
              <a:gd name="T31" fmla="*/ 321 h 1074"/>
              <a:gd name="T32" fmla="*/ 1320 w 3216"/>
              <a:gd name="T33" fmla="*/ 309 h 1074"/>
              <a:gd name="T34" fmla="*/ 1398 w 3216"/>
              <a:gd name="T35" fmla="*/ 171 h 1074"/>
              <a:gd name="T36" fmla="*/ 1458 w 3216"/>
              <a:gd name="T37" fmla="*/ 21 h 1074"/>
              <a:gd name="T38" fmla="*/ 1566 w 3216"/>
              <a:gd name="T39" fmla="*/ 45 h 1074"/>
              <a:gd name="T40" fmla="*/ 1650 w 3216"/>
              <a:gd name="T41" fmla="*/ 189 h 1074"/>
              <a:gd name="T42" fmla="*/ 1704 w 3216"/>
              <a:gd name="T43" fmla="*/ 273 h 1074"/>
              <a:gd name="T44" fmla="*/ 1794 w 3216"/>
              <a:gd name="T45" fmla="*/ 237 h 1074"/>
              <a:gd name="T46" fmla="*/ 1896 w 3216"/>
              <a:gd name="T47" fmla="*/ 399 h 1074"/>
              <a:gd name="T48" fmla="*/ 1944 w 3216"/>
              <a:gd name="T49" fmla="*/ 489 h 1074"/>
              <a:gd name="T50" fmla="*/ 2010 w 3216"/>
              <a:gd name="T51" fmla="*/ 477 h 1074"/>
              <a:gd name="T52" fmla="*/ 2124 w 3216"/>
              <a:gd name="T53" fmla="*/ 633 h 1074"/>
              <a:gd name="T54" fmla="*/ 2190 w 3216"/>
              <a:gd name="T55" fmla="*/ 801 h 1074"/>
              <a:gd name="T56" fmla="*/ 2226 w 3216"/>
              <a:gd name="T57" fmla="*/ 903 h 1074"/>
              <a:gd name="T58" fmla="*/ 2268 w 3216"/>
              <a:gd name="T59" fmla="*/ 1047 h 1074"/>
              <a:gd name="T60" fmla="*/ 2436 w 3216"/>
              <a:gd name="T61" fmla="*/ 813 h 1074"/>
              <a:gd name="T62" fmla="*/ 2538 w 3216"/>
              <a:gd name="T63" fmla="*/ 795 h 1074"/>
              <a:gd name="T64" fmla="*/ 2634 w 3216"/>
              <a:gd name="T65" fmla="*/ 723 h 1074"/>
              <a:gd name="T66" fmla="*/ 2706 w 3216"/>
              <a:gd name="T67" fmla="*/ 597 h 1074"/>
              <a:gd name="T68" fmla="*/ 2766 w 3216"/>
              <a:gd name="T69" fmla="*/ 417 h 1074"/>
              <a:gd name="T70" fmla="*/ 2856 w 3216"/>
              <a:gd name="T71" fmla="*/ 417 h 1074"/>
              <a:gd name="T72" fmla="*/ 2922 w 3216"/>
              <a:gd name="T73" fmla="*/ 189 h 1074"/>
              <a:gd name="T74" fmla="*/ 2964 w 3216"/>
              <a:gd name="T75" fmla="*/ 117 h 1074"/>
              <a:gd name="T76" fmla="*/ 3042 w 3216"/>
              <a:gd name="T77" fmla="*/ 63 h 1074"/>
              <a:gd name="T78" fmla="*/ 3156 w 3216"/>
              <a:gd name="T79" fmla="*/ 231 h 1074"/>
              <a:gd name="T80" fmla="*/ 3216 w 3216"/>
              <a:gd name="T81" fmla="*/ 531 h 1074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3216"/>
              <a:gd name="T124" fmla="*/ 0 h 1074"/>
              <a:gd name="T125" fmla="*/ 3216 w 3216"/>
              <a:gd name="T126" fmla="*/ 1074 h 1074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3216" h="1074">
                <a:moveTo>
                  <a:pt x="0" y="519"/>
                </a:moveTo>
                <a:cubicBezTo>
                  <a:pt x="12" y="515"/>
                  <a:pt x="29" y="518"/>
                  <a:pt x="36" y="507"/>
                </a:cubicBezTo>
                <a:cubicBezTo>
                  <a:pt x="70" y="455"/>
                  <a:pt x="65" y="425"/>
                  <a:pt x="90" y="375"/>
                </a:cubicBezTo>
                <a:cubicBezTo>
                  <a:pt x="102" y="317"/>
                  <a:pt x="117" y="257"/>
                  <a:pt x="150" y="207"/>
                </a:cubicBezTo>
                <a:cubicBezTo>
                  <a:pt x="169" y="226"/>
                  <a:pt x="170" y="241"/>
                  <a:pt x="192" y="255"/>
                </a:cubicBezTo>
                <a:cubicBezTo>
                  <a:pt x="208" y="252"/>
                  <a:pt x="228" y="255"/>
                  <a:pt x="240" y="243"/>
                </a:cubicBezTo>
                <a:cubicBezTo>
                  <a:pt x="247" y="236"/>
                  <a:pt x="295" y="167"/>
                  <a:pt x="300" y="153"/>
                </a:cubicBezTo>
                <a:cubicBezTo>
                  <a:pt x="311" y="120"/>
                  <a:pt x="318" y="73"/>
                  <a:pt x="336" y="45"/>
                </a:cubicBezTo>
                <a:cubicBezTo>
                  <a:pt x="343" y="8"/>
                  <a:pt x="347" y="0"/>
                  <a:pt x="384" y="9"/>
                </a:cubicBezTo>
                <a:cubicBezTo>
                  <a:pt x="395" y="16"/>
                  <a:pt x="409" y="20"/>
                  <a:pt x="420" y="27"/>
                </a:cubicBezTo>
                <a:cubicBezTo>
                  <a:pt x="433" y="36"/>
                  <a:pt x="443" y="48"/>
                  <a:pt x="456" y="57"/>
                </a:cubicBezTo>
                <a:cubicBezTo>
                  <a:pt x="470" y="99"/>
                  <a:pt x="456" y="89"/>
                  <a:pt x="486" y="99"/>
                </a:cubicBezTo>
                <a:cubicBezTo>
                  <a:pt x="501" y="143"/>
                  <a:pt x="489" y="126"/>
                  <a:pt x="516" y="153"/>
                </a:cubicBezTo>
                <a:cubicBezTo>
                  <a:pt x="524" y="177"/>
                  <a:pt x="531" y="187"/>
                  <a:pt x="552" y="201"/>
                </a:cubicBezTo>
                <a:cubicBezTo>
                  <a:pt x="593" y="173"/>
                  <a:pt x="574" y="182"/>
                  <a:pt x="606" y="171"/>
                </a:cubicBezTo>
                <a:cubicBezTo>
                  <a:pt x="641" y="180"/>
                  <a:pt x="641" y="205"/>
                  <a:pt x="654" y="237"/>
                </a:cubicBezTo>
                <a:cubicBezTo>
                  <a:pt x="683" y="310"/>
                  <a:pt x="700" y="381"/>
                  <a:pt x="708" y="459"/>
                </a:cubicBezTo>
                <a:cubicBezTo>
                  <a:pt x="715" y="646"/>
                  <a:pt x="723" y="798"/>
                  <a:pt x="780" y="969"/>
                </a:cubicBezTo>
                <a:cubicBezTo>
                  <a:pt x="794" y="926"/>
                  <a:pt x="781" y="940"/>
                  <a:pt x="810" y="921"/>
                </a:cubicBezTo>
                <a:cubicBezTo>
                  <a:pt x="838" y="949"/>
                  <a:pt x="852" y="985"/>
                  <a:pt x="876" y="1017"/>
                </a:cubicBezTo>
                <a:cubicBezTo>
                  <a:pt x="895" y="1074"/>
                  <a:pt x="881" y="1054"/>
                  <a:pt x="906" y="1017"/>
                </a:cubicBezTo>
                <a:cubicBezTo>
                  <a:pt x="921" y="941"/>
                  <a:pt x="901" y="1023"/>
                  <a:pt x="924" y="969"/>
                </a:cubicBezTo>
                <a:cubicBezTo>
                  <a:pt x="931" y="952"/>
                  <a:pt x="928" y="932"/>
                  <a:pt x="936" y="915"/>
                </a:cubicBezTo>
                <a:cubicBezTo>
                  <a:pt x="948" y="890"/>
                  <a:pt x="974" y="849"/>
                  <a:pt x="990" y="825"/>
                </a:cubicBezTo>
                <a:cubicBezTo>
                  <a:pt x="999" y="790"/>
                  <a:pt x="1001" y="755"/>
                  <a:pt x="1032" y="735"/>
                </a:cubicBezTo>
                <a:cubicBezTo>
                  <a:pt x="1036" y="723"/>
                  <a:pt x="1037" y="688"/>
                  <a:pt x="1044" y="699"/>
                </a:cubicBezTo>
                <a:cubicBezTo>
                  <a:pt x="1056" y="717"/>
                  <a:pt x="1062" y="735"/>
                  <a:pt x="1074" y="753"/>
                </a:cubicBezTo>
                <a:cubicBezTo>
                  <a:pt x="1123" y="720"/>
                  <a:pt x="1063" y="766"/>
                  <a:pt x="1098" y="717"/>
                </a:cubicBezTo>
                <a:cubicBezTo>
                  <a:pt x="1104" y="709"/>
                  <a:pt x="1115" y="706"/>
                  <a:pt x="1122" y="699"/>
                </a:cubicBezTo>
                <a:cubicBezTo>
                  <a:pt x="1140" y="681"/>
                  <a:pt x="1166" y="615"/>
                  <a:pt x="1182" y="591"/>
                </a:cubicBezTo>
                <a:cubicBezTo>
                  <a:pt x="1202" y="561"/>
                  <a:pt x="1204" y="525"/>
                  <a:pt x="1224" y="495"/>
                </a:cubicBezTo>
                <a:cubicBezTo>
                  <a:pt x="1238" y="437"/>
                  <a:pt x="1248" y="379"/>
                  <a:pt x="1260" y="321"/>
                </a:cubicBezTo>
                <a:cubicBezTo>
                  <a:pt x="1263" y="307"/>
                  <a:pt x="1284" y="285"/>
                  <a:pt x="1284" y="285"/>
                </a:cubicBezTo>
                <a:cubicBezTo>
                  <a:pt x="1292" y="297"/>
                  <a:pt x="1298" y="315"/>
                  <a:pt x="1320" y="309"/>
                </a:cubicBezTo>
                <a:cubicBezTo>
                  <a:pt x="1334" y="305"/>
                  <a:pt x="1356" y="285"/>
                  <a:pt x="1356" y="285"/>
                </a:cubicBezTo>
                <a:cubicBezTo>
                  <a:pt x="1379" y="251"/>
                  <a:pt x="1386" y="210"/>
                  <a:pt x="1398" y="171"/>
                </a:cubicBezTo>
                <a:cubicBezTo>
                  <a:pt x="1408" y="137"/>
                  <a:pt x="1424" y="109"/>
                  <a:pt x="1434" y="75"/>
                </a:cubicBezTo>
                <a:cubicBezTo>
                  <a:pt x="1435" y="70"/>
                  <a:pt x="1457" y="22"/>
                  <a:pt x="1458" y="21"/>
                </a:cubicBezTo>
                <a:cubicBezTo>
                  <a:pt x="1468" y="14"/>
                  <a:pt x="1494" y="9"/>
                  <a:pt x="1494" y="9"/>
                </a:cubicBezTo>
                <a:cubicBezTo>
                  <a:pt x="1518" y="24"/>
                  <a:pt x="1541" y="32"/>
                  <a:pt x="1566" y="45"/>
                </a:cubicBezTo>
                <a:cubicBezTo>
                  <a:pt x="1583" y="71"/>
                  <a:pt x="1587" y="93"/>
                  <a:pt x="1614" y="111"/>
                </a:cubicBezTo>
                <a:cubicBezTo>
                  <a:pt x="1622" y="142"/>
                  <a:pt x="1631" y="164"/>
                  <a:pt x="1650" y="189"/>
                </a:cubicBezTo>
                <a:cubicBezTo>
                  <a:pt x="1656" y="219"/>
                  <a:pt x="1664" y="249"/>
                  <a:pt x="1674" y="279"/>
                </a:cubicBezTo>
                <a:cubicBezTo>
                  <a:pt x="1684" y="277"/>
                  <a:pt x="1696" y="279"/>
                  <a:pt x="1704" y="273"/>
                </a:cubicBezTo>
                <a:cubicBezTo>
                  <a:pt x="1705" y="273"/>
                  <a:pt x="1754" y="207"/>
                  <a:pt x="1758" y="201"/>
                </a:cubicBezTo>
                <a:cubicBezTo>
                  <a:pt x="1770" y="213"/>
                  <a:pt x="1789" y="221"/>
                  <a:pt x="1794" y="237"/>
                </a:cubicBezTo>
                <a:cubicBezTo>
                  <a:pt x="1804" y="266"/>
                  <a:pt x="1817" y="286"/>
                  <a:pt x="1842" y="303"/>
                </a:cubicBezTo>
                <a:cubicBezTo>
                  <a:pt x="1854" y="338"/>
                  <a:pt x="1874" y="369"/>
                  <a:pt x="1896" y="399"/>
                </a:cubicBezTo>
                <a:cubicBezTo>
                  <a:pt x="1918" y="465"/>
                  <a:pt x="1883" y="365"/>
                  <a:pt x="1914" y="435"/>
                </a:cubicBezTo>
                <a:cubicBezTo>
                  <a:pt x="1937" y="488"/>
                  <a:pt x="1911" y="456"/>
                  <a:pt x="1944" y="489"/>
                </a:cubicBezTo>
                <a:cubicBezTo>
                  <a:pt x="1959" y="533"/>
                  <a:pt x="1953" y="513"/>
                  <a:pt x="1962" y="549"/>
                </a:cubicBezTo>
                <a:cubicBezTo>
                  <a:pt x="1974" y="514"/>
                  <a:pt x="1979" y="498"/>
                  <a:pt x="2010" y="477"/>
                </a:cubicBezTo>
                <a:cubicBezTo>
                  <a:pt x="2031" y="505"/>
                  <a:pt x="2062" y="554"/>
                  <a:pt x="2088" y="573"/>
                </a:cubicBezTo>
                <a:cubicBezTo>
                  <a:pt x="2095" y="601"/>
                  <a:pt x="2103" y="612"/>
                  <a:pt x="2124" y="633"/>
                </a:cubicBezTo>
                <a:cubicBezTo>
                  <a:pt x="2146" y="699"/>
                  <a:pt x="2111" y="599"/>
                  <a:pt x="2142" y="669"/>
                </a:cubicBezTo>
                <a:cubicBezTo>
                  <a:pt x="2161" y="712"/>
                  <a:pt x="2169" y="759"/>
                  <a:pt x="2190" y="801"/>
                </a:cubicBezTo>
                <a:cubicBezTo>
                  <a:pt x="2203" y="827"/>
                  <a:pt x="2203" y="854"/>
                  <a:pt x="2220" y="879"/>
                </a:cubicBezTo>
                <a:cubicBezTo>
                  <a:pt x="2222" y="887"/>
                  <a:pt x="2223" y="895"/>
                  <a:pt x="2226" y="903"/>
                </a:cubicBezTo>
                <a:cubicBezTo>
                  <a:pt x="2229" y="910"/>
                  <a:pt x="2236" y="914"/>
                  <a:pt x="2238" y="921"/>
                </a:cubicBezTo>
                <a:cubicBezTo>
                  <a:pt x="2252" y="961"/>
                  <a:pt x="2258" y="1006"/>
                  <a:pt x="2268" y="1047"/>
                </a:cubicBezTo>
                <a:cubicBezTo>
                  <a:pt x="2332" y="1031"/>
                  <a:pt x="2346" y="951"/>
                  <a:pt x="2388" y="909"/>
                </a:cubicBezTo>
                <a:cubicBezTo>
                  <a:pt x="2397" y="874"/>
                  <a:pt x="2410" y="839"/>
                  <a:pt x="2436" y="813"/>
                </a:cubicBezTo>
                <a:cubicBezTo>
                  <a:pt x="2449" y="775"/>
                  <a:pt x="2447" y="771"/>
                  <a:pt x="2484" y="759"/>
                </a:cubicBezTo>
                <a:cubicBezTo>
                  <a:pt x="2499" y="782"/>
                  <a:pt x="2513" y="783"/>
                  <a:pt x="2538" y="795"/>
                </a:cubicBezTo>
                <a:cubicBezTo>
                  <a:pt x="2554" y="789"/>
                  <a:pt x="2572" y="786"/>
                  <a:pt x="2586" y="777"/>
                </a:cubicBezTo>
                <a:cubicBezTo>
                  <a:pt x="2609" y="762"/>
                  <a:pt x="2611" y="738"/>
                  <a:pt x="2634" y="723"/>
                </a:cubicBezTo>
                <a:cubicBezTo>
                  <a:pt x="2649" y="701"/>
                  <a:pt x="2660" y="671"/>
                  <a:pt x="2682" y="657"/>
                </a:cubicBezTo>
                <a:cubicBezTo>
                  <a:pt x="2688" y="632"/>
                  <a:pt x="2695" y="619"/>
                  <a:pt x="2706" y="597"/>
                </a:cubicBezTo>
                <a:cubicBezTo>
                  <a:pt x="2720" y="569"/>
                  <a:pt x="2722" y="536"/>
                  <a:pt x="2736" y="507"/>
                </a:cubicBezTo>
                <a:cubicBezTo>
                  <a:pt x="2740" y="486"/>
                  <a:pt x="2746" y="430"/>
                  <a:pt x="2766" y="417"/>
                </a:cubicBezTo>
                <a:cubicBezTo>
                  <a:pt x="2777" y="410"/>
                  <a:pt x="2802" y="405"/>
                  <a:pt x="2802" y="405"/>
                </a:cubicBezTo>
                <a:cubicBezTo>
                  <a:pt x="2823" y="419"/>
                  <a:pt x="2831" y="425"/>
                  <a:pt x="2856" y="417"/>
                </a:cubicBezTo>
                <a:cubicBezTo>
                  <a:pt x="2870" y="374"/>
                  <a:pt x="2861" y="392"/>
                  <a:pt x="2880" y="363"/>
                </a:cubicBezTo>
                <a:cubicBezTo>
                  <a:pt x="2892" y="304"/>
                  <a:pt x="2903" y="246"/>
                  <a:pt x="2922" y="189"/>
                </a:cubicBezTo>
                <a:cubicBezTo>
                  <a:pt x="2927" y="175"/>
                  <a:pt x="2941" y="167"/>
                  <a:pt x="2946" y="153"/>
                </a:cubicBezTo>
                <a:cubicBezTo>
                  <a:pt x="2949" y="143"/>
                  <a:pt x="2954" y="123"/>
                  <a:pt x="2964" y="117"/>
                </a:cubicBezTo>
                <a:cubicBezTo>
                  <a:pt x="2975" y="110"/>
                  <a:pt x="3000" y="105"/>
                  <a:pt x="3000" y="105"/>
                </a:cubicBezTo>
                <a:cubicBezTo>
                  <a:pt x="3014" y="83"/>
                  <a:pt x="3028" y="85"/>
                  <a:pt x="3042" y="63"/>
                </a:cubicBezTo>
                <a:cubicBezTo>
                  <a:pt x="3082" y="68"/>
                  <a:pt x="3080" y="136"/>
                  <a:pt x="3114" y="153"/>
                </a:cubicBezTo>
                <a:cubicBezTo>
                  <a:pt x="3123" y="180"/>
                  <a:pt x="3140" y="207"/>
                  <a:pt x="3156" y="231"/>
                </a:cubicBezTo>
                <a:cubicBezTo>
                  <a:pt x="3170" y="253"/>
                  <a:pt x="3175" y="302"/>
                  <a:pt x="3180" y="327"/>
                </a:cubicBezTo>
                <a:cubicBezTo>
                  <a:pt x="3185" y="384"/>
                  <a:pt x="3216" y="475"/>
                  <a:pt x="3216" y="531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19BA786D-C825-45AD-80FF-E4A317B07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Audio File Size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495BCE47-4DEA-43F4-B094-45508C72E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571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CD characteristics…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826F27B3-B45D-44EF-A1F0-6EEA4F9C0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526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Sampling rate: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44,100 samples per second (44.1 kHz)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139731CC-2D92-4C9C-B366-AA0BEDE0F4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87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big is a 5-minute CD-quality sound file?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7C01D0A9-9AC3-48D9-BB39-39E47CB4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94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Sample word length: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16 bits (i.e., 2 bytes) per sample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D4F0A051-EB02-4372-9DA5-4CB15303E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77724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 b="1"/>
              <a:t>-</a:t>
            </a:r>
            <a:r>
              <a:rPr lang="en-US" altLang="en-US"/>
              <a:t> Number of channels: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2 (stereo)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AFAFA55E-FE74-479E-A341-36C948ECC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Audio File Size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DBD367AB-D59C-4C15-865B-686F672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48000"/>
            <a:ext cx="82296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5 minutes * 60 seconds per minute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300 seconds</a:t>
            </a:r>
          </a:p>
        </p:txBody>
      </p:sp>
      <p:sp>
        <p:nvSpPr>
          <p:cNvPr id="45060" name="Text Box 5">
            <a:extLst>
              <a:ext uri="{FF2B5EF4-FFF2-40B4-BE49-F238E27FC236}">
                <a16:creationId xmlns:a16="http://schemas.microsoft.com/office/drawing/2014/main" id="{B975FF3B-E099-4647-85E9-F8F040F4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30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big is a 5-minute CD-quality sound file?</a:t>
            </a:r>
          </a:p>
        </p:txBody>
      </p:sp>
      <p:sp>
        <p:nvSpPr>
          <p:cNvPr id="45061" name="Text Box 9">
            <a:extLst>
              <a:ext uri="{FF2B5EF4-FFF2-40B4-BE49-F238E27FC236}">
                <a16:creationId xmlns:a16="http://schemas.microsoft.com/office/drawing/2014/main" id="{C643AE3A-6C66-4635-AE66-FEDC5AFD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8077200" cy="83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44,100 samples * 2 bytes per sample * 2 channels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176,400 bytes per second</a:t>
            </a:r>
          </a:p>
        </p:txBody>
      </p:sp>
      <p:sp>
        <p:nvSpPr>
          <p:cNvPr id="45062" name="Text Box 10">
            <a:extLst>
              <a:ext uri="{FF2B5EF4-FFF2-40B4-BE49-F238E27FC236}">
                <a16:creationId xmlns:a16="http://schemas.microsoft.com/office/drawing/2014/main" id="{34B3A7D3-6F85-4C63-8509-FD96AFAC6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05288"/>
            <a:ext cx="8001000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300 seconds * 176,400 bytes per second</a:t>
            </a:r>
          </a:p>
          <a:p>
            <a:pPr algn="l" eaLnBrk="1" hangingPunct="1">
              <a:lnSpc>
                <a:spcPct val="75000"/>
              </a:lnSpc>
              <a:spcBef>
                <a:spcPct val="50000"/>
              </a:spcBef>
            </a:pPr>
            <a:r>
              <a:rPr lang="en-US" altLang="en-US"/>
              <a:t>	= 52,920,000 bytes = c. 50.5 megabytes (MB)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5">
            <a:extLst>
              <a:ext uri="{FF2B5EF4-FFF2-40B4-BE49-F238E27FC236}">
                <a16:creationId xmlns:a16="http://schemas.microsoft.com/office/drawing/2014/main" id="{7CD64760-E582-469E-9892-FAAE092C2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DAC: Sample and Hold</a:t>
            </a:r>
          </a:p>
        </p:txBody>
      </p:sp>
      <p:sp>
        <p:nvSpPr>
          <p:cNvPr id="47107" name="Text Box 45">
            <a:extLst>
              <a:ext uri="{FF2B5EF4-FFF2-40B4-BE49-F238E27FC236}">
                <a16:creationId xmlns:a16="http://schemas.microsoft.com/office/drawing/2014/main" id="{AB229CAA-9EC7-43CD-8C4A-EE0A890F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66800"/>
            <a:ext cx="708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To reconstruct analog signal, hold each sample value for one clock tick; convert it to steady voltage.</a:t>
            </a:r>
          </a:p>
        </p:txBody>
      </p:sp>
      <p:grpSp>
        <p:nvGrpSpPr>
          <p:cNvPr id="47108" name="Group 88">
            <a:extLst>
              <a:ext uri="{FF2B5EF4-FFF2-40B4-BE49-F238E27FC236}">
                <a16:creationId xmlns:a16="http://schemas.microsoft.com/office/drawing/2014/main" id="{EFD05A7A-1894-4903-8E67-E6613C1BD39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7315200" cy="3825875"/>
            <a:chOff x="528" y="1142"/>
            <a:chExt cx="4608" cy="2410"/>
          </a:xfrm>
        </p:grpSpPr>
        <p:sp>
          <p:nvSpPr>
            <p:cNvPr id="47141" name="Line 55">
              <a:extLst>
                <a:ext uri="{FF2B5EF4-FFF2-40B4-BE49-F238E27FC236}">
                  <a16:creationId xmlns:a16="http://schemas.microsoft.com/office/drawing/2014/main" id="{58C54C0F-586D-4856-8BD3-FE95A289B8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2" name="Line 56">
              <a:extLst>
                <a:ext uri="{FF2B5EF4-FFF2-40B4-BE49-F238E27FC236}">
                  <a16:creationId xmlns:a16="http://schemas.microsoft.com/office/drawing/2014/main" id="{E21A80B0-5E76-45B3-9867-8E4C9FB32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3" name="Line 57">
              <a:extLst>
                <a:ext uri="{FF2B5EF4-FFF2-40B4-BE49-F238E27FC236}">
                  <a16:creationId xmlns:a16="http://schemas.microsoft.com/office/drawing/2014/main" id="{75AE4170-62AB-4285-9CC8-BF49F64500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4" name="Line 58">
              <a:extLst>
                <a:ext uri="{FF2B5EF4-FFF2-40B4-BE49-F238E27FC236}">
                  <a16:creationId xmlns:a16="http://schemas.microsoft.com/office/drawing/2014/main" id="{927D31DF-03A5-48CE-8049-22071793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5" name="Line 59">
              <a:extLst>
                <a:ext uri="{FF2B5EF4-FFF2-40B4-BE49-F238E27FC236}">
                  <a16:creationId xmlns:a16="http://schemas.microsoft.com/office/drawing/2014/main" id="{69114C4E-A172-42C9-8DC0-B5DDFF4E3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6" name="Line 60">
              <a:extLst>
                <a:ext uri="{FF2B5EF4-FFF2-40B4-BE49-F238E27FC236}">
                  <a16:creationId xmlns:a16="http://schemas.microsoft.com/office/drawing/2014/main" id="{E4940C33-6AB3-4ACA-8060-9E73BE2C9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7" name="Line 61">
              <a:extLst>
                <a:ext uri="{FF2B5EF4-FFF2-40B4-BE49-F238E27FC236}">
                  <a16:creationId xmlns:a16="http://schemas.microsoft.com/office/drawing/2014/main" id="{714DBF8E-D96B-4A02-9DF6-FD0B3E6D19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8" name="Line 62">
              <a:extLst>
                <a:ext uri="{FF2B5EF4-FFF2-40B4-BE49-F238E27FC236}">
                  <a16:creationId xmlns:a16="http://schemas.microsoft.com/office/drawing/2014/main" id="{388E7803-285C-4640-88E3-32EDC19A84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49" name="Line 63">
              <a:extLst>
                <a:ext uri="{FF2B5EF4-FFF2-40B4-BE49-F238E27FC236}">
                  <a16:creationId xmlns:a16="http://schemas.microsoft.com/office/drawing/2014/main" id="{F608C184-CF07-4DA7-A0F9-331133BF8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0" name="Line 64">
              <a:extLst>
                <a:ext uri="{FF2B5EF4-FFF2-40B4-BE49-F238E27FC236}">
                  <a16:creationId xmlns:a16="http://schemas.microsoft.com/office/drawing/2014/main" id="{9C6B5BE5-1C7A-4FEF-B0CE-1E01C7109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1" name="Line 65">
              <a:extLst>
                <a:ext uri="{FF2B5EF4-FFF2-40B4-BE49-F238E27FC236}">
                  <a16:creationId xmlns:a16="http://schemas.microsoft.com/office/drawing/2014/main" id="{05A1124C-2203-4C16-90E1-613E07C1E9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2" name="Line 66">
              <a:extLst>
                <a:ext uri="{FF2B5EF4-FFF2-40B4-BE49-F238E27FC236}">
                  <a16:creationId xmlns:a16="http://schemas.microsoft.com/office/drawing/2014/main" id="{316C96D4-FD30-42C4-BAB4-C021D9FE5F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3" name="Line 67">
              <a:extLst>
                <a:ext uri="{FF2B5EF4-FFF2-40B4-BE49-F238E27FC236}">
                  <a16:creationId xmlns:a16="http://schemas.microsoft.com/office/drawing/2014/main" id="{B9B7BB1D-BD28-4BC6-BDE5-DE4E78345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4" name="Line 68">
              <a:extLst>
                <a:ext uri="{FF2B5EF4-FFF2-40B4-BE49-F238E27FC236}">
                  <a16:creationId xmlns:a16="http://schemas.microsoft.com/office/drawing/2014/main" id="{CE423FE4-8812-4418-9892-DDD3AF5573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5" name="Line 26">
              <a:extLst>
                <a:ext uri="{FF2B5EF4-FFF2-40B4-BE49-F238E27FC236}">
                  <a16:creationId xmlns:a16="http://schemas.microsoft.com/office/drawing/2014/main" id="{FD9CB3DD-5AFD-4E91-B084-BDA315DD7B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6" name="Line 27">
              <a:extLst>
                <a:ext uri="{FF2B5EF4-FFF2-40B4-BE49-F238E27FC236}">
                  <a16:creationId xmlns:a16="http://schemas.microsoft.com/office/drawing/2014/main" id="{58DA47EB-EA57-4935-BA93-1F663F41C6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7" name="Line 28">
              <a:extLst>
                <a:ext uri="{FF2B5EF4-FFF2-40B4-BE49-F238E27FC236}">
                  <a16:creationId xmlns:a16="http://schemas.microsoft.com/office/drawing/2014/main" id="{F1D4BB89-E977-4FCA-900E-14854278A3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8" name="Line 29">
              <a:extLst>
                <a:ext uri="{FF2B5EF4-FFF2-40B4-BE49-F238E27FC236}">
                  <a16:creationId xmlns:a16="http://schemas.microsoft.com/office/drawing/2014/main" id="{02EB74F8-864A-4E1C-A045-C51E18697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59" name="Line 30">
              <a:extLst>
                <a:ext uri="{FF2B5EF4-FFF2-40B4-BE49-F238E27FC236}">
                  <a16:creationId xmlns:a16="http://schemas.microsoft.com/office/drawing/2014/main" id="{DC92F815-BDFD-49E3-844C-2AD565695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0" name="Line 31">
              <a:extLst>
                <a:ext uri="{FF2B5EF4-FFF2-40B4-BE49-F238E27FC236}">
                  <a16:creationId xmlns:a16="http://schemas.microsoft.com/office/drawing/2014/main" id="{6D0381DB-1647-40A0-9DCA-A2F7C1BD17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1" name="Line 32">
              <a:extLst>
                <a:ext uri="{FF2B5EF4-FFF2-40B4-BE49-F238E27FC236}">
                  <a16:creationId xmlns:a16="http://schemas.microsoft.com/office/drawing/2014/main" id="{69CA8E43-3EEF-405C-ACC4-3AF291175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2" name="Line 33">
              <a:extLst>
                <a:ext uri="{FF2B5EF4-FFF2-40B4-BE49-F238E27FC236}">
                  <a16:creationId xmlns:a16="http://schemas.microsoft.com/office/drawing/2014/main" id="{123E398B-DE43-4044-BBB8-952921B22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3" name="Line 34">
              <a:extLst>
                <a:ext uri="{FF2B5EF4-FFF2-40B4-BE49-F238E27FC236}">
                  <a16:creationId xmlns:a16="http://schemas.microsoft.com/office/drawing/2014/main" id="{60E97108-DBBE-4BA7-A66F-D17FBECF8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64" name="Text Box 37">
              <a:extLst>
                <a:ext uri="{FF2B5EF4-FFF2-40B4-BE49-F238E27FC236}">
                  <a16:creationId xmlns:a16="http://schemas.microsoft.com/office/drawing/2014/main" id="{CBB6B294-18D8-4C76-8A2F-606E4AA987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47165" name="Text Box 38">
              <a:extLst>
                <a:ext uri="{FF2B5EF4-FFF2-40B4-BE49-F238E27FC236}">
                  <a16:creationId xmlns:a16="http://schemas.microsoft.com/office/drawing/2014/main" id="{5F6E1D29-7ADC-4B45-8500-CDDACE6DE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47166" name="Text Box 39">
              <a:extLst>
                <a:ext uri="{FF2B5EF4-FFF2-40B4-BE49-F238E27FC236}">
                  <a16:creationId xmlns:a16="http://schemas.microsoft.com/office/drawing/2014/main" id="{FEDEBBCF-72A9-4697-B0C9-CAA1EDB26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47167" name="Text Box 40">
              <a:extLst>
                <a:ext uri="{FF2B5EF4-FFF2-40B4-BE49-F238E27FC236}">
                  <a16:creationId xmlns:a16="http://schemas.microsoft.com/office/drawing/2014/main" id="{84AD5CE3-4CA8-4865-8196-D2B26227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47168" name="Text Box 41">
              <a:extLst>
                <a:ext uri="{FF2B5EF4-FFF2-40B4-BE49-F238E27FC236}">
                  <a16:creationId xmlns:a16="http://schemas.microsoft.com/office/drawing/2014/main" id="{32211D24-3946-49C6-9A28-AD1C7B26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47169" name="Text Box 42">
              <a:extLst>
                <a:ext uri="{FF2B5EF4-FFF2-40B4-BE49-F238E27FC236}">
                  <a16:creationId xmlns:a16="http://schemas.microsoft.com/office/drawing/2014/main" id="{F7DB5C4E-35BA-4EA1-825C-4B37355EE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47170" name="Text Box 43">
              <a:extLst>
                <a:ext uri="{FF2B5EF4-FFF2-40B4-BE49-F238E27FC236}">
                  <a16:creationId xmlns:a16="http://schemas.microsoft.com/office/drawing/2014/main" id="{3BEF9083-AFED-4952-A2E7-CCBF7B0B83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47171" name="Text Box 44">
              <a:extLst>
                <a:ext uri="{FF2B5EF4-FFF2-40B4-BE49-F238E27FC236}">
                  <a16:creationId xmlns:a16="http://schemas.microsoft.com/office/drawing/2014/main" id="{D46B8BA4-EA25-4E64-9ABF-C81819736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47172" name="Line 46">
              <a:extLst>
                <a:ext uri="{FF2B5EF4-FFF2-40B4-BE49-F238E27FC236}">
                  <a16:creationId xmlns:a16="http://schemas.microsoft.com/office/drawing/2014/main" id="{573D96C1-878F-49A7-80EA-7025D6D25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3" name="Line 47">
              <a:extLst>
                <a:ext uri="{FF2B5EF4-FFF2-40B4-BE49-F238E27FC236}">
                  <a16:creationId xmlns:a16="http://schemas.microsoft.com/office/drawing/2014/main" id="{D7E9844B-19E3-4002-BA25-91011572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4" name="Line 48">
              <a:extLst>
                <a:ext uri="{FF2B5EF4-FFF2-40B4-BE49-F238E27FC236}">
                  <a16:creationId xmlns:a16="http://schemas.microsoft.com/office/drawing/2014/main" id="{72B11BF8-683F-468C-A2A6-C82CA7CF8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5" name="Line 49">
              <a:extLst>
                <a:ext uri="{FF2B5EF4-FFF2-40B4-BE49-F238E27FC236}">
                  <a16:creationId xmlns:a16="http://schemas.microsoft.com/office/drawing/2014/main" id="{76592FE8-90C4-485A-8E54-8A830CF1D4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6" name="Line 50">
              <a:extLst>
                <a:ext uri="{FF2B5EF4-FFF2-40B4-BE49-F238E27FC236}">
                  <a16:creationId xmlns:a16="http://schemas.microsoft.com/office/drawing/2014/main" id="{B216B307-E8A1-4300-9E24-449C42247A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7" name="Line 51">
              <a:extLst>
                <a:ext uri="{FF2B5EF4-FFF2-40B4-BE49-F238E27FC236}">
                  <a16:creationId xmlns:a16="http://schemas.microsoft.com/office/drawing/2014/main" id="{FEA42EDA-40E0-46FD-824C-3BE8265E0B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178" name="Line 52">
              <a:extLst>
                <a:ext uri="{FF2B5EF4-FFF2-40B4-BE49-F238E27FC236}">
                  <a16:creationId xmlns:a16="http://schemas.microsoft.com/office/drawing/2014/main" id="{4C2D2C26-3471-4987-94DD-B868621BC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9">
            <a:extLst>
              <a:ext uri="{FF2B5EF4-FFF2-40B4-BE49-F238E27FC236}">
                <a16:creationId xmlns:a16="http://schemas.microsoft.com/office/drawing/2014/main" id="{A7F6438C-7CDA-4297-92F3-FA3506D48BB9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416175"/>
            <a:ext cx="6257925" cy="3057525"/>
            <a:chOff x="1050" y="1320"/>
            <a:chExt cx="3942" cy="1926"/>
          </a:xfrm>
        </p:grpSpPr>
        <p:sp>
          <p:nvSpPr>
            <p:cNvPr id="47127" name="AutoShape 71">
              <a:extLst>
                <a:ext uri="{FF2B5EF4-FFF2-40B4-BE49-F238E27FC236}">
                  <a16:creationId xmlns:a16="http://schemas.microsoft.com/office/drawing/2014/main" id="{ED83B6A9-AB5D-4BD1-AFBC-9B70EBCAB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8" name="AutoShape 72">
              <a:extLst>
                <a:ext uri="{FF2B5EF4-FFF2-40B4-BE49-F238E27FC236}">
                  <a16:creationId xmlns:a16="http://schemas.microsoft.com/office/drawing/2014/main" id="{C5855E0A-7FB3-4E61-896D-E1802CE03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29" name="AutoShape 73">
              <a:extLst>
                <a:ext uri="{FF2B5EF4-FFF2-40B4-BE49-F238E27FC236}">
                  <a16:creationId xmlns:a16="http://schemas.microsoft.com/office/drawing/2014/main" id="{2F3835C7-0D7E-4FC6-AA40-9BD049FFC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0" name="AutoShape 74">
              <a:extLst>
                <a:ext uri="{FF2B5EF4-FFF2-40B4-BE49-F238E27FC236}">
                  <a16:creationId xmlns:a16="http://schemas.microsoft.com/office/drawing/2014/main" id="{3A477DBE-F61D-4FE2-B2E6-24BEA2B5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1" name="AutoShape 75">
              <a:extLst>
                <a:ext uri="{FF2B5EF4-FFF2-40B4-BE49-F238E27FC236}">
                  <a16:creationId xmlns:a16="http://schemas.microsoft.com/office/drawing/2014/main" id="{3CE7BF9F-27EF-4B57-B8D4-2B3AAC796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2" name="AutoShape 78">
              <a:extLst>
                <a:ext uri="{FF2B5EF4-FFF2-40B4-BE49-F238E27FC236}">
                  <a16:creationId xmlns:a16="http://schemas.microsoft.com/office/drawing/2014/main" id="{863F101C-10F6-4D3D-A149-42E429B33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3" name="AutoShape 79">
              <a:extLst>
                <a:ext uri="{FF2B5EF4-FFF2-40B4-BE49-F238E27FC236}">
                  <a16:creationId xmlns:a16="http://schemas.microsoft.com/office/drawing/2014/main" id="{8BCE8363-2BDB-4790-B0BD-6D462D101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4" name="AutoShape 80">
              <a:extLst>
                <a:ext uri="{FF2B5EF4-FFF2-40B4-BE49-F238E27FC236}">
                  <a16:creationId xmlns:a16="http://schemas.microsoft.com/office/drawing/2014/main" id="{D591EA28-39F1-4C79-9C65-96AA5491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5" name="AutoShape 81">
              <a:extLst>
                <a:ext uri="{FF2B5EF4-FFF2-40B4-BE49-F238E27FC236}">
                  <a16:creationId xmlns:a16="http://schemas.microsoft.com/office/drawing/2014/main" id="{F57314D8-A1C2-422B-A2D7-F418DEEC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6" name="AutoShape 82">
              <a:extLst>
                <a:ext uri="{FF2B5EF4-FFF2-40B4-BE49-F238E27FC236}">
                  <a16:creationId xmlns:a16="http://schemas.microsoft.com/office/drawing/2014/main" id="{6FCA2D79-E9CD-4272-8D44-4D7B8BE77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7" name="AutoShape 83">
              <a:extLst>
                <a:ext uri="{FF2B5EF4-FFF2-40B4-BE49-F238E27FC236}">
                  <a16:creationId xmlns:a16="http://schemas.microsoft.com/office/drawing/2014/main" id="{A7B04675-8FD1-4712-B0DC-ACFF407F8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8" name="AutoShape 85">
              <a:extLst>
                <a:ext uri="{FF2B5EF4-FFF2-40B4-BE49-F238E27FC236}">
                  <a16:creationId xmlns:a16="http://schemas.microsoft.com/office/drawing/2014/main" id="{61D09E1D-5D6B-4537-AC1C-88E6AD36D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39" name="AutoShape 86">
              <a:extLst>
                <a:ext uri="{FF2B5EF4-FFF2-40B4-BE49-F238E27FC236}">
                  <a16:creationId xmlns:a16="http://schemas.microsoft.com/office/drawing/2014/main" id="{D5AE6E01-F06A-4DBA-ADEC-7B62A757D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7140" name="AutoShape 87">
              <a:extLst>
                <a:ext uri="{FF2B5EF4-FFF2-40B4-BE49-F238E27FC236}">
                  <a16:creationId xmlns:a16="http://schemas.microsoft.com/office/drawing/2014/main" id="{51D022B2-928B-411D-9C78-D87011FFF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7110" name="Text Box 91">
            <a:extLst>
              <a:ext uri="{FF2B5EF4-FFF2-40B4-BE49-F238E27FC236}">
                <a16:creationId xmlns:a16="http://schemas.microsoft.com/office/drawing/2014/main" id="{0B786A6E-3C5C-47C2-AD06-013A3BDDD6D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8901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47111" name="Text Box 92">
            <a:extLst>
              <a:ext uri="{FF2B5EF4-FFF2-40B4-BE49-F238E27FC236}">
                <a16:creationId xmlns:a16="http://schemas.microsoft.com/office/drawing/2014/main" id="{6945110E-6094-44BE-91DF-4386B6E53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Time</a:t>
            </a:r>
          </a:p>
        </p:txBody>
      </p:sp>
      <p:cxnSp>
        <p:nvCxnSpPr>
          <p:cNvPr id="47112" name="Straight Connector 63">
            <a:extLst>
              <a:ext uri="{FF2B5EF4-FFF2-40B4-BE49-F238E27FC236}">
                <a16:creationId xmlns:a16="http://schemas.microsoft.com/office/drawing/2014/main" id="{02C212FA-F401-4791-8384-BCDF2A001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28800" y="34877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3" name="Straight Connector 65">
            <a:extLst>
              <a:ext uri="{FF2B5EF4-FFF2-40B4-BE49-F238E27FC236}">
                <a16:creationId xmlns:a16="http://schemas.microsoft.com/office/drawing/2014/main" id="{F78B4F67-3F86-4D43-975F-AD85BF32AB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86000" y="30305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4" name="Straight Connector 66">
            <a:extLst>
              <a:ext uri="{FF2B5EF4-FFF2-40B4-BE49-F238E27FC236}">
                <a16:creationId xmlns:a16="http://schemas.microsoft.com/office/drawing/2014/main" id="{56A57423-75A5-4A78-B075-2701A62ADBD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43200" y="25717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5" name="Straight Connector 67">
            <a:extLst>
              <a:ext uri="{FF2B5EF4-FFF2-40B4-BE49-F238E27FC236}">
                <a16:creationId xmlns:a16="http://schemas.microsoft.com/office/drawing/2014/main" id="{0F53A6A0-25F1-4D56-9FF2-9A075FD67F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0400" y="257333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6" name="Straight Connector 68">
            <a:extLst>
              <a:ext uri="{FF2B5EF4-FFF2-40B4-BE49-F238E27FC236}">
                <a16:creationId xmlns:a16="http://schemas.microsoft.com/office/drawing/2014/main" id="{EE6EE0FD-518E-4220-9990-11A769F0D4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7600" y="34925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7" name="Straight Connector 69">
            <a:extLst>
              <a:ext uri="{FF2B5EF4-FFF2-40B4-BE49-F238E27FC236}">
                <a16:creationId xmlns:a16="http://schemas.microsoft.com/office/drawing/2014/main" id="{8FE83A94-EB6A-4F54-BB0A-5EB4E8459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4800" y="39512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8" name="Straight Connector 70">
            <a:extLst>
              <a:ext uri="{FF2B5EF4-FFF2-40B4-BE49-F238E27FC236}">
                <a16:creationId xmlns:a16="http://schemas.microsoft.com/office/drawing/2014/main" id="{4F07CBEA-748E-446A-B37D-079C81EA1E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4005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19" name="Straight Connector 71">
            <a:extLst>
              <a:ext uri="{FF2B5EF4-FFF2-40B4-BE49-F238E27FC236}">
                <a16:creationId xmlns:a16="http://schemas.microsoft.com/office/drawing/2014/main" id="{8915CA92-0BC3-4170-8638-751E6B720B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9200" y="53149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0" name="Straight Connector 72">
            <a:extLst>
              <a:ext uri="{FF2B5EF4-FFF2-40B4-BE49-F238E27FC236}">
                <a16:creationId xmlns:a16="http://schemas.microsoft.com/office/drawing/2014/main" id="{62D0845B-3C35-42A3-A4F1-2B39E45BA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86400" y="48577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1" name="Straight Connector 73">
            <a:extLst>
              <a:ext uri="{FF2B5EF4-FFF2-40B4-BE49-F238E27FC236}">
                <a16:creationId xmlns:a16="http://schemas.microsoft.com/office/drawing/2014/main" id="{1F22C6CC-2231-49EF-9EB1-C3668267D3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943600" y="3494088"/>
            <a:ext cx="4572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2" name="Straight Connector 74">
            <a:extLst>
              <a:ext uri="{FF2B5EF4-FFF2-40B4-BE49-F238E27FC236}">
                <a16:creationId xmlns:a16="http://schemas.microsoft.com/office/drawing/2014/main" id="{FCE6CB8D-BEA9-463A-8AF8-B6D6622E76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0800" y="2574925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3" name="Straight Connector 75">
            <a:extLst>
              <a:ext uri="{FF2B5EF4-FFF2-40B4-BE49-F238E27FC236}">
                <a16:creationId xmlns:a16="http://schemas.microsoft.com/office/drawing/2014/main" id="{861D772E-AFC3-4E25-8FCB-0C2407AF3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34861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4" name="Straight Connector 76">
            <a:extLst>
              <a:ext uri="{FF2B5EF4-FFF2-40B4-BE49-F238E27FC236}">
                <a16:creationId xmlns:a16="http://schemas.microsoft.com/office/drawing/2014/main" id="{88515C0D-810B-437B-A3B7-E9C73520AD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15200" y="257810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5" name="Straight Connector 77">
            <a:extLst>
              <a:ext uri="{FF2B5EF4-FFF2-40B4-BE49-F238E27FC236}">
                <a16:creationId xmlns:a16="http://schemas.microsoft.com/office/drawing/2014/main" id="{375D9A0C-CE53-40B4-9268-8529623C6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772400" y="39433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47126" name="Straight Connector 78">
            <a:extLst>
              <a:ext uri="{FF2B5EF4-FFF2-40B4-BE49-F238E27FC236}">
                <a16:creationId xmlns:a16="http://schemas.microsoft.com/office/drawing/2014/main" id="{834DDCD5-9F29-43F6-B991-8964254C50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71600" y="4400550"/>
            <a:ext cx="4572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5">
            <a:extLst>
              <a:ext uri="{FF2B5EF4-FFF2-40B4-BE49-F238E27FC236}">
                <a16:creationId xmlns:a16="http://schemas.microsoft.com/office/drawing/2014/main" id="{B42DD5BD-154C-44DB-8717-31897E9F5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DAC: Smoothing Filter</a:t>
            </a:r>
          </a:p>
        </p:txBody>
      </p:sp>
      <p:sp>
        <p:nvSpPr>
          <p:cNvPr id="49155" name="Text Box 45">
            <a:extLst>
              <a:ext uri="{FF2B5EF4-FFF2-40B4-BE49-F238E27FC236}">
                <a16:creationId xmlns:a16="http://schemas.microsoft.com/office/drawing/2014/main" id="{A8D8EEC1-AB5D-44E2-A445-7525C312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066800"/>
            <a:ext cx="7086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Apply an analog low-pass filter to the output of the sample-and-hold unit: averages “stair steps” into a smooth curve.</a:t>
            </a:r>
          </a:p>
        </p:txBody>
      </p:sp>
      <p:grpSp>
        <p:nvGrpSpPr>
          <p:cNvPr id="49156" name="Group 88">
            <a:extLst>
              <a:ext uri="{FF2B5EF4-FFF2-40B4-BE49-F238E27FC236}">
                <a16:creationId xmlns:a16="http://schemas.microsoft.com/office/drawing/2014/main" id="{E82B8472-B10F-4885-B455-65CCF88BC2F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133600"/>
            <a:ext cx="7315200" cy="3825875"/>
            <a:chOff x="528" y="1142"/>
            <a:chExt cx="4608" cy="2410"/>
          </a:xfrm>
        </p:grpSpPr>
        <p:sp>
          <p:nvSpPr>
            <p:cNvPr id="49175" name="Line 55">
              <a:extLst>
                <a:ext uri="{FF2B5EF4-FFF2-40B4-BE49-F238E27FC236}">
                  <a16:creationId xmlns:a16="http://schemas.microsoft.com/office/drawing/2014/main" id="{75980CF9-9C80-443F-ADFC-BA1910004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56">
              <a:extLst>
                <a:ext uri="{FF2B5EF4-FFF2-40B4-BE49-F238E27FC236}">
                  <a16:creationId xmlns:a16="http://schemas.microsoft.com/office/drawing/2014/main" id="{6AC00A38-D6C2-46E8-A619-1A48474B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7" name="Line 57">
              <a:extLst>
                <a:ext uri="{FF2B5EF4-FFF2-40B4-BE49-F238E27FC236}">
                  <a16:creationId xmlns:a16="http://schemas.microsoft.com/office/drawing/2014/main" id="{FA8C7485-25EC-4882-8B89-361F08F811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8" name="Line 58">
              <a:extLst>
                <a:ext uri="{FF2B5EF4-FFF2-40B4-BE49-F238E27FC236}">
                  <a16:creationId xmlns:a16="http://schemas.microsoft.com/office/drawing/2014/main" id="{B9AE68B9-58FE-4FD3-9B37-C2A21DB5DC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59">
              <a:extLst>
                <a:ext uri="{FF2B5EF4-FFF2-40B4-BE49-F238E27FC236}">
                  <a16:creationId xmlns:a16="http://schemas.microsoft.com/office/drawing/2014/main" id="{D2F42072-65D4-4379-AA99-0F4E9E553C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0" name="Line 60">
              <a:extLst>
                <a:ext uri="{FF2B5EF4-FFF2-40B4-BE49-F238E27FC236}">
                  <a16:creationId xmlns:a16="http://schemas.microsoft.com/office/drawing/2014/main" id="{17537890-5987-4ED5-B678-458318B10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1" name="Line 61">
              <a:extLst>
                <a:ext uri="{FF2B5EF4-FFF2-40B4-BE49-F238E27FC236}">
                  <a16:creationId xmlns:a16="http://schemas.microsoft.com/office/drawing/2014/main" id="{58D7DCE6-FF44-4DAE-8CEA-1B061599F6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2" name="Line 62">
              <a:extLst>
                <a:ext uri="{FF2B5EF4-FFF2-40B4-BE49-F238E27FC236}">
                  <a16:creationId xmlns:a16="http://schemas.microsoft.com/office/drawing/2014/main" id="{4F3FD2FB-4BB6-4F2D-AB1E-D536130FD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3" name="Line 63">
              <a:extLst>
                <a:ext uri="{FF2B5EF4-FFF2-40B4-BE49-F238E27FC236}">
                  <a16:creationId xmlns:a16="http://schemas.microsoft.com/office/drawing/2014/main" id="{C148A0C4-3B37-4D4E-8120-4278DEF646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4" name="Line 64">
              <a:extLst>
                <a:ext uri="{FF2B5EF4-FFF2-40B4-BE49-F238E27FC236}">
                  <a16:creationId xmlns:a16="http://schemas.microsoft.com/office/drawing/2014/main" id="{C47534FD-1EF9-4D54-BED2-64DB0F925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5" name="Line 65">
              <a:extLst>
                <a:ext uri="{FF2B5EF4-FFF2-40B4-BE49-F238E27FC236}">
                  <a16:creationId xmlns:a16="http://schemas.microsoft.com/office/drawing/2014/main" id="{5F956FE2-7F62-42FF-B3A4-3F3E6019F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6" name="Line 66">
              <a:extLst>
                <a:ext uri="{FF2B5EF4-FFF2-40B4-BE49-F238E27FC236}">
                  <a16:creationId xmlns:a16="http://schemas.microsoft.com/office/drawing/2014/main" id="{AB61F52E-CF72-40D3-B84B-5EA8AE882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7" name="Line 67">
              <a:extLst>
                <a:ext uri="{FF2B5EF4-FFF2-40B4-BE49-F238E27FC236}">
                  <a16:creationId xmlns:a16="http://schemas.microsoft.com/office/drawing/2014/main" id="{2FF98726-5BDD-4DC8-95B5-EAF076DDD2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68">
              <a:extLst>
                <a:ext uri="{FF2B5EF4-FFF2-40B4-BE49-F238E27FC236}">
                  <a16:creationId xmlns:a16="http://schemas.microsoft.com/office/drawing/2014/main" id="{F165ADFD-92F9-410B-A9D6-C3459E1676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26">
              <a:extLst>
                <a:ext uri="{FF2B5EF4-FFF2-40B4-BE49-F238E27FC236}">
                  <a16:creationId xmlns:a16="http://schemas.microsoft.com/office/drawing/2014/main" id="{CE4DF0E2-B9D5-4075-8C3B-47313AD39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0" name="Line 27">
              <a:extLst>
                <a:ext uri="{FF2B5EF4-FFF2-40B4-BE49-F238E27FC236}">
                  <a16:creationId xmlns:a16="http://schemas.microsoft.com/office/drawing/2014/main" id="{99476A28-497B-4A22-AD46-C9BB164C6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1" name="Line 28">
              <a:extLst>
                <a:ext uri="{FF2B5EF4-FFF2-40B4-BE49-F238E27FC236}">
                  <a16:creationId xmlns:a16="http://schemas.microsoft.com/office/drawing/2014/main" id="{EAAF9750-D593-4DD8-AA7A-5944B6C42A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2" name="Line 29">
              <a:extLst>
                <a:ext uri="{FF2B5EF4-FFF2-40B4-BE49-F238E27FC236}">
                  <a16:creationId xmlns:a16="http://schemas.microsoft.com/office/drawing/2014/main" id="{F68166AA-9E84-4158-8EF6-479D08061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3" name="Line 30">
              <a:extLst>
                <a:ext uri="{FF2B5EF4-FFF2-40B4-BE49-F238E27FC236}">
                  <a16:creationId xmlns:a16="http://schemas.microsoft.com/office/drawing/2014/main" id="{4F9B977B-59E1-4598-B86B-634BEC953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4" name="Line 31">
              <a:extLst>
                <a:ext uri="{FF2B5EF4-FFF2-40B4-BE49-F238E27FC236}">
                  <a16:creationId xmlns:a16="http://schemas.microsoft.com/office/drawing/2014/main" id="{30F2A121-92DB-4947-89B8-0F02294B9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5" name="Line 32">
              <a:extLst>
                <a:ext uri="{FF2B5EF4-FFF2-40B4-BE49-F238E27FC236}">
                  <a16:creationId xmlns:a16="http://schemas.microsoft.com/office/drawing/2014/main" id="{DBF3238A-96B6-4010-9561-F3A4E5C5A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6" name="Line 33">
              <a:extLst>
                <a:ext uri="{FF2B5EF4-FFF2-40B4-BE49-F238E27FC236}">
                  <a16:creationId xmlns:a16="http://schemas.microsoft.com/office/drawing/2014/main" id="{D088FBF9-2256-45AB-877D-B675A2CF37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7" name="Line 34">
              <a:extLst>
                <a:ext uri="{FF2B5EF4-FFF2-40B4-BE49-F238E27FC236}">
                  <a16:creationId xmlns:a16="http://schemas.microsoft.com/office/drawing/2014/main" id="{39C32356-3A1B-4121-8D37-703636BE9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98" name="Text Box 37">
              <a:extLst>
                <a:ext uri="{FF2B5EF4-FFF2-40B4-BE49-F238E27FC236}">
                  <a16:creationId xmlns:a16="http://schemas.microsoft.com/office/drawing/2014/main" id="{61B311A9-860C-4365-BF11-655C87E21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49199" name="Text Box 38">
              <a:extLst>
                <a:ext uri="{FF2B5EF4-FFF2-40B4-BE49-F238E27FC236}">
                  <a16:creationId xmlns:a16="http://schemas.microsoft.com/office/drawing/2014/main" id="{0D46D300-C473-4374-9892-EBE7E2E6D7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49200" name="Text Box 39">
              <a:extLst>
                <a:ext uri="{FF2B5EF4-FFF2-40B4-BE49-F238E27FC236}">
                  <a16:creationId xmlns:a16="http://schemas.microsoft.com/office/drawing/2014/main" id="{85604D2D-712F-49E0-B6DF-25DD6C41D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49201" name="Text Box 40">
              <a:extLst>
                <a:ext uri="{FF2B5EF4-FFF2-40B4-BE49-F238E27FC236}">
                  <a16:creationId xmlns:a16="http://schemas.microsoft.com/office/drawing/2014/main" id="{D936AC49-0AD9-49D1-9CF3-1C8F6D03E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49202" name="Text Box 41">
              <a:extLst>
                <a:ext uri="{FF2B5EF4-FFF2-40B4-BE49-F238E27FC236}">
                  <a16:creationId xmlns:a16="http://schemas.microsoft.com/office/drawing/2014/main" id="{23E90A51-4FB8-4EF4-B1A5-C16DEFBCF7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49203" name="Text Box 42">
              <a:extLst>
                <a:ext uri="{FF2B5EF4-FFF2-40B4-BE49-F238E27FC236}">
                  <a16:creationId xmlns:a16="http://schemas.microsoft.com/office/drawing/2014/main" id="{E24326D3-E9FE-44CE-A1AC-489321955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49204" name="Text Box 43">
              <a:extLst>
                <a:ext uri="{FF2B5EF4-FFF2-40B4-BE49-F238E27FC236}">
                  <a16:creationId xmlns:a16="http://schemas.microsoft.com/office/drawing/2014/main" id="{6D87C611-B05A-4D41-AB39-8403877F5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49205" name="Text Box 44">
              <a:extLst>
                <a:ext uri="{FF2B5EF4-FFF2-40B4-BE49-F238E27FC236}">
                  <a16:creationId xmlns:a16="http://schemas.microsoft.com/office/drawing/2014/main" id="{003D28F8-1C14-4E1B-8FDC-53D17CB143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49206" name="Line 46">
              <a:extLst>
                <a:ext uri="{FF2B5EF4-FFF2-40B4-BE49-F238E27FC236}">
                  <a16:creationId xmlns:a16="http://schemas.microsoft.com/office/drawing/2014/main" id="{FBD6E18E-DE21-42D8-985E-93699279B8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7" name="Line 47">
              <a:extLst>
                <a:ext uri="{FF2B5EF4-FFF2-40B4-BE49-F238E27FC236}">
                  <a16:creationId xmlns:a16="http://schemas.microsoft.com/office/drawing/2014/main" id="{848C4A14-021F-4D12-A974-FCBC81E5D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8" name="Line 48">
              <a:extLst>
                <a:ext uri="{FF2B5EF4-FFF2-40B4-BE49-F238E27FC236}">
                  <a16:creationId xmlns:a16="http://schemas.microsoft.com/office/drawing/2014/main" id="{13B0F556-9DB5-4AEE-912D-4A36CA67E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09" name="Line 49">
              <a:extLst>
                <a:ext uri="{FF2B5EF4-FFF2-40B4-BE49-F238E27FC236}">
                  <a16:creationId xmlns:a16="http://schemas.microsoft.com/office/drawing/2014/main" id="{B98FAFBE-65D5-43BB-B7F8-EC71C46E96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0" name="Line 50">
              <a:extLst>
                <a:ext uri="{FF2B5EF4-FFF2-40B4-BE49-F238E27FC236}">
                  <a16:creationId xmlns:a16="http://schemas.microsoft.com/office/drawing/2014/main" id="{AFE8861D-E228-44C1-87BC-B781F5A5C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1" name="Line 51">
              <a:extLst>
                <a:ext uri="{FF2B5EF4-FFF2-40B4-BE49-F238E27FC236}">
                  <a16:creationId xmlns:a16="http://schemas.microsoft.com/office/drawing/2014/main" id="{2C131CFC-56FF-4C7D-A4E1-1E4AEE56D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212" name="Line 52">
              <a:extLst>
                <a:ext uri="{FF2B5EF4-FFF2-40B4-BE49-F238E27FC236}">
                  <a16:creationId xmlns:a16="http://schemas.microsoft.com/office/drawing/2014/main" id="{24E9806E-0D7C-43F7-983B-F9BDCCD95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89">
            <a:extLst>
              <a:ext uri="{FF2B5EF4-FFF2-40B4-BE49-F238E27FC236}">
                <a16:creationId xmlns:a16="http://schemas.microsoft.com/office/drawing/2014/main" id="{D8372484-3C28-4687-AB6D-D197C8959F83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2416175"/>
            <a:ext cx="6257925" cy="3057525"/>
            <a:chOff x="1050" y="1320"/>
            <a:chExt cx="3942" cy="1926"/>
          </a:xfrm>
        </p:grpSpPr>
        <p:sp>
          <p:nvSpPr>
            <p:cNvPr id="49161" name="AutoShape 71">
              <a:extLst>
                <a:ext uri="{FF2B5EF4-FFF2-40B4-BE49-F238E27FC236}">
                  <a16:creationId xmlns:a16="http://schemas.microsoft.com/office/drawing/2014/main" id="{BEB5829C-26D6-4C42-A7CA-DF5F0436E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2" name="AutoShape 72">
              <a:extLst>
                <a:ext uri="{FF2B5EF4-FFF2-40B4-BE49-F238E27FC236}">
                  <a16:creationId xmlns:a16="http://schemas.microsoft.com/office/drawing/2014/main" id="{A13F5D21-956F-4EBF-9F64-A2B88E4F9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3" name="AutoShape 73">
              <a:extLst>
                <a:ext uri="{FF2B5EF4-FFF2-40B4-BE49-F238E27FC236}">
                  <a16:creationId xmlns:a16="http://schemas.microsoft.com/office/drawing/2014/main" id="{FDBE12E4-91C3-46F3-B6CD-77FE707C1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4" name="AutoShape 74">
              <a:extLst>
                <a:ext uri="{FF2B5EF4-FFF2-40B4-BE49-F238E27FC236}">
                  <a16:creationId xmlns:a16="http://schemas.microsoft.com/office/drawing/2014/main" id="{246EA9C6-E951-4CD9-B0C6-4950DA3A6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5" name="AutoShape 75">
              <a:extLst>
                <a:ext uri="{FF2B5EF4-FFF2-40B4-BE49-F238E27FC236}">
                  <a16:creationId xmlns:a16="http://schemas.microsoft.com/office/drawing/2014/main" id="{77A0D8F0-1F6C-49E3-9D82-7E04F7813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6" name="AutoShape 78">
              <a:extLst>
                <a:ext uri="{FF2B5EF4-FFF2-40B4-BE49-F238E27FC236}">
                  <a16:creationId xmlns:a16="http://schemas.microsoft.com/office/drawing/2014/main" id="{037A635D-FF53-4745-B55D-B5559DA5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7" name="AutoShape 79">
              <a:extLst>
                <a:ext uri="{FF2B5EF4-FFF2-40B4-BE49-F238E27FC236}">
                  <a16:creationId xmlns:a16="http://schemas.microsoft.com/office/drawing/2014/main" id="{71F55BBA-8838-4D38-ACB8-7F6046855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8" name="AutoShape 80">
              <a:extLst>
                <a:ext uri="{FF2B5EF4-FFF2-40B4-BE49-F238E27FC236}">
                  <a16:creationId xmlns:a16="http://schemas.microsoft.com/office/drawing/2014/main" id="{6950A7ED-448B-464F-A09B-1DF4EA6C3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69" name="AutoShape 81">
              <a:extLst>
                <a:ext uri="{FF2B5EF4-FFF2-40B4-BE49-F238E27FC236}">
                  <a16:creationId xmlns:a16="http://schemas.microsoft.com/office/drawing/2014/main" id="{3C90D072-9FFB-4C9A-A2E7-54BE8D232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0" name="AutoShape 82">
              <a:extLst>
                <a:ext uri="{FF2B5EF4-FFF2-40B4-BE49-F238E27FC236}">
                  <a16:creationId xmlns:a16="http://schemas.microsoft.com/office/drawing/2014/main" id="{52BFA1B8-B936-40A6-B87F-7F47AFA04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1" name="AutoShape 83">
              <a:extLst>
                <a:ext uri="{FF2B5EF4-FFF2-40B4-BE49-F238E27FC236}">
                  <a16:creationId xmlns:a16="http://schemas.microsoft.com/office/drawing/2014/main" id="{BC117F6C-3163-4EA8-B3E4-CD61A706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2" name="AutoShape 85">
              <a:extLst>
                <a:ext uri="{FF2B5EF4-FFF2-40B4-BE49-F238E27FC236}">
                  <a16:creationId xmlns:a16="http://schemas.microsoft.com/office/drawing/2014/main" id="{3709AA70-2E74-4CE9-8290-D3CAC22C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3" name="AutoShape 86">
              <a:extLst>
                <a:ext uri="{FF2B5EF4-FFF2-40B4-BE49-F238E27FC236}">
                  <a16:creationId xmlns:a16="http://schemas.microsoft.com/office/drawing/2014/main" id="{1FAA77B2-0635-45BD-9B56-11F21CB6E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49174" name="AutoShape 87">
              <a:extLst>
                <a:ext uri="{FF2B5EF4-FFF2-40B4-BE49-F238E27FC236}">
                  <a16:creationId xmlns:a16="http://schemas.microsoft.com/office/drawing/2014/main" id="{5CCACC90-6A87-42DE-BFA5-2E49A6E9C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9158" name="Text Box 91">
            <a:extLst>
              <a:ext uri="{FF2B5EF4-FFF2-40B4-BE49-F238E27FC236}">
                <a16:creationId xmlns:a16="http://schemas.microsoft.com/office/drawing/2014/main" id="{82EF81A9-2C29-49A2-9EAA-8F797BDA803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890169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49159" name="Text Box 92">
            <a:extLst>
              <a:ext uri="{FF2B5EF4-FFF2-40B4-BE49-F238E27FC236}">
                <a16:creationId xmlns:a16="http://schemas.microsoft.com/office/drawing/2014/main" id="{0DB6DEAB-132C-4175-BAA7-FD9C19C1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43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Time</a:t>
            </a:r>
          </a:p>
        </p:txBody>
      </p:sp>
      <p:sp>
        <p:nvSpPr>
          <p:cNvPr id="80" name="Freeform 70">
            <a:extLst>
              <a:ext uri="{FF2B5EF4-FFF2-40B4-BE49-F238E27FC236}">
                <a16:creationId xmlns:a16="http://schemas.microsoft.com/office/drawing/2014/main" id="{89F16718-AA73-4251-80F8-B444FA2F3C27}"/>
              </a:ext>
            </a:extLst>
          </p:cNvPr>
          <p:cNvSpPr>
            <a:spLocks/>
          </p:cNvSpPr>
          <p:nvPr/>
        </p:nvSpPr>
        <p:spPr bwMode="auto">
          <a:xfrm>
            <a:off x="1381125" y="2286000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245740CE-A0B0-4AAB-860B-47948BC93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Recording Chain</a:t>
            </a:r>
          </a:p>
        </p:txBody>
      </p:sp>
      <p:pic>
        <p:nvPicPr>
          <p:cNvPr id="16387" name="Picture 10" descr="EN00304_">
            <a:extLst>
              <a:ext uri="{FF2B5EF4-FFF2-40B4-BE49-F238E27FC236}">
                <a16:creationId xmlns:a16="http://schemas.microsoft.com/office/drawing/2014/main" id="{9DF065D2-943F-4819-BA67-B7263E5AC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26"/>
          <a:stretch>
            <a:fillRect/>
          </a:stretch>
        </p:blipFill>
        <p:spPr bwMode="auto">
          <a:xfrm>
            <a:off x="1541463" y="1219200"/>
            <a:ext cx="109855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 useBgFill="1">
        <p:nvSpPr>
          <p:cNvPr id="16388" name="Rectangle 11">
            <a:extLst>
              <a:ext uri="{FF2B5EF4-FFF2-40B4-BE49-F238E27FC236}">
                <a16:creationId xmlns:a16="http://schemas.microsoft.com/office/drawing/2014/main" id="{75C22107-A3FB-4581-8FD0-A5CB95FB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863" y="2286000"/>
            <a:ext cx="533400" cy="38100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89" name="Freeform 14">
            <a:extLst>
              <a:ext uri="{FF2B5EF4-FFF2-40B4-BE49-F238E27FC236}">
                <a16:creationId xmlns:a16="http://schemas.microsoft.com/office/drawing/2014/main" id="{794DF02B-52D5-4035-8E4D-BF5765D1BFA2}"/>
              </a:ext>
            </a:extLst>
          </p:cNvPr>
          <p:cNvSpPr>
            <a:spLocks/>
          </p:cNvSpPr>
          <p:nvPr/>
        </p:nvSpPr>
        <p:spPr bwMode="auto">
          <a:xfrm>
            <a:off x="2522538" y="1754188"/>
            <a:ext cx="1468437" cy="1041400"/>
          </a:xfrm>
          <a:custGeom>
            <a:avLst/>
            <a:gdLst>
              <a:gd name="T0" fmla="*/ 0 w 925"/>
              <a:gd name="T1" fmla="*/ 503 h 656"/>
              <a:gd name="T2" fmla="*/ 133 w 925"/>
              <a:gd name="T3" fmla="*/ 635 h 656"/>
              <a:gd name="T4" fmla="*/ 325 w 925"/>
              <a:gd name="T5" fmla="*/ 629 h 656"/>
              <a:gd name="T6" fmla="*/ 487 w 925"/>
              <a:gd name="T7" fmla="*/ 509 h 656"/>
              <a:gd name="T8" fmla="*/ 643 w 925"/>
              <a:gd name="T9" fmla="*/ 77 h 656"/>
              <a:gd name="T10" fmla="*/ 925 w 925"/>
              <a:gd name="T11" fmla="*/ 47 h 6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25"/>
              <a:gd name="T19" fmla="*/ 0 h 656"/>
              <a:gd name="T20" fmla="*/ 925 w 925"/>
              <a:gd name="T21" fmla="*/ 656 h 6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25" h="656">
                <a:moveTo>
                  <a:pt x="0" y="503"/>
                </a:moveTo>
                <a:cubicBezTo>
                  <a:pt x="22" y="525"/>
                  <a:pt x="79" y="614"/>
                  <a:pt x="133" y="635"/>
                </a:cubicBezTo>
                <a:cubicBezTo>
                  <a:pt x="187" y="656"/>
                  <a:pt x="266" y="650"/>
                  <a:pt x="325" y="629"/>
                </a:cubicBezTo>
                <a:cubicBezTo>
                  <a:pt x="384" y="608"/>
                  <a:pt x="434" y="601"/>
                  <a:pt x="487" y="509"/>
                </a:cubicBezTo>
                <a:cubicBezTo>
                  <a:pt x="540" y="417"/>
                  <a:pt x="570" y="154"/>
                  <a:pt x="643" y="77"/>
                </a:cubicBezTo>
                <a:cubicBezTo>
                  <a:pt x="716" y="0"/>
                  <a:pt x="866" y="53"/>
                  <a:pt x="925" y="47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Freeform 15">
            <a:extLst>
              <a:ext uri="{FF2B5EF4-FFF2-40B4-BE49-F238E27FC236}">
                <a16:creationId xmlns:a16="http://schemas.microsoft.com/office/drawing/2014/main" id="{865CF22E-02A3-444C-A550-428D13147CCB}"/>
              </a:ext>
            </a:extLst>
          </p:cNvPr>
          <p:cNvSpPr>
            <a:spLocks/>
          </p:cNvSpPr>
          <p:nvPr/>
        </p:nvSpPr>
        <p:spPr bwMode="auto">
          <a:xfrm>
            <a:off x="5418138" y="1846263"/>
            <a:ext cx="1514475" cy="1192212"/>
          </a:xfrm>
          <a:custGeom>
            <a:avLst/>
            <a:gdLst>
              <a:gd name="T0" fmla="*/ 0 w 954"/>
              <a:gd name="T1" fmla="*/ 31 h 751"/>
              <a:gd name="T2" fmla="*/ 348 w 954"/>
              <a:gd name="T3" fmla="*/ 85 h 751"/>
              <a:gd name="T4" fmla="*/ 318 w 954"/>
              <a:gd name="T5" fmla="*/ 541 h 751"/>
              <a:gd name="T6" fmla="*/ 438 w 954"/>
              <a:gd name="T7" fmla="*/ 721 h 751"/>
              <a:gd name="T8" fmla="*/ 702 w 954"/>
              <a:gd name="T9" fmla="*/ 721 h 751"/>
              <a:gd name="T10" fmla="*/ 954 w 954"/>
              <a:gd name="T11" fmla="*/ 673 h 7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54"/>
              <a:gd name="T19" fmla="*/ 0 h 751"/>
              <a:gd name="T20" fmla="*/ 954 w 954"/>
              <a:gd name="T21" fmla="*/ 751 h 7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54" h="751">
                <a:moveTo>
                  <a:pt x="0" y="31"/>
                </a:moveTo>
                <a:cubicBezTo>
                  <a:pt x="58" y="41"/>
                  <a:pt x="295" y="0"/>
                  <a:pt x="348" y="85"/>
                </a:cubicBezTo>
                <a:cubicBezTo>
                  <a:pt x="401" y="170"/>
                  <a:pt x="303" y="435"/>
                  <a:pt x="318" y="541"/>
                </a:cubicBezTo>
                <a:cubicBezTo>
                  <a:pt x="333" y="647"/>
                  <a:pt x="374" y="691"/>
                  <a:pt x="438" y="721"/>
                </a:cubicBezTo>
                <a:cubicBezTo>
                  <a:pt x="502" y="751"/>
                  <a:pt x="616" y="729"/>
                  <a:pt x="702" y="721"/>
                </a:cubicBezTo>
                <a:cubicBezTo>
                  <a:pt x="788" y="713"/>
                  <a:pt x="902" y="683"/>
                  <a:pt x="954" y="673"/>
                </a:cubicBezTo>
              </a:path>
            </a:pathLst>
          </a:custGeom>
          <a:noFill/>
          <a:ln w="38100">
            <a:solidFill>
              <a:srgbClr val="99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AutoShape 16">
            <a:extLst>
              <a:ext uri="{FF2B5EF4-FFF2-40B4-BE49-F238E27FC236}">
                <a16:creationId xmlns:a16="http://schemas.microsoft.com/office/drawing/2014/main" id="{4672EBB0-44E1-4FA1-AD4E-46C4C0BEC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1263" y="1676400"/>
            <a:ext cx="1676400" cy="762000"/>
          </a:xfrm>
          <a:prstGeom prst="cube">
            <a:avLst>
              <a:gd name="adj" fmla="val 50296"/>
            </a:avLst>
          </a:prstGeom>
          <a:solidFill>
            <a:schemeClr val="hlink"/>
          </a:solidFill>
          <a:ln w="190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16392" name="Picture 13" descr="BS01043_">
            <a:extLst>
              <a:ext uri="{FF2B5EF4-FFF2-40B4-BE49-F238E27FC236}">
                <a16:creationId xmlns:a16="http://schemas.microsoft.com/office/drawing/2014/main" id="{39357DBB-15AE-49C0-8880-C219B0AA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863" y="2057400"/>
            <a:ext cx="120173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7" descr="BD05088_">
            <a:extLst>
              <a:ext uri="{FF2B5EF4-FFF2-40B4-BE49-F238E27FC236}">
                <a16:creationId xmlns:a16="http://schemas.microsoft.com/office/drawing/2014/main" id="{30359F73-DAD3-4288-98F0-D335BC7908C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33400"/>
            <a:ext cx="596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4" name="Text Box 19">
            <a:extLst>
              <a:ext uri="{FF2B5EF4-FFF2-40B4-BE49-F238E27FC236}">
                <a16:creationId xmlns:a16="http://schemas.microsoft.com/office/drawing/2014/main" id="{6EFFE26F-78F6-44E6-B488-306A1B49B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20193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ADC</a:t>
            </a:r>
          </a:p>
        </p:txBody>
      </p:sp>
      <p:sp>
        <p:nvSpPr>
          <p:cNvPr id="16395" name="Text Box 20">
            <a:extLst>
              <a:ext uri="{FF2B5EF4-FFF2-40B4-BE49-F238E27FC236}">
                <a16:creationId xmlns:a16="http://schemas.microsoft.com/office/drawing/2014/main" id="{896DC177-54AD-40BC-B080-0E110B28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648075"/>
            <a:ext cx="5638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Continuously varying electrical energy is an </a:t>
            </a:r>
            <a:r>
              <a:rPr lang="en-US" altLang="en-US" sz="2000" b="1"/>
              <a:t>analog</a:t>
            </a:r>
            <a:r>
              <a:rPr lang="en-US" altLang="en-US" sz="2000"/>
              <a:t> of the sound pressure wave.</a:t>
            </a:r>
          </a:p>
        </p:txBody>
      </p:sp>
      <p:sp>
        <p:nvSpPr>
          <p:cNvPr id="16396" name="Text Box 22">
            <a:extLst>
              <a:ext uri="{FF2B5EF4-FFF2-40B4-BE49-F238E27FC236}">
                <a16:creationId xmlns:a16="http://schemas.microsoft.com/office/drawing/2014/main" id="{A1CD559E-456A-4984-A79D-BC04EF053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63850"/>
            <a:ext cx="48006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Microphone</a:t>
            </a:r>
            <a:r>
              <a:rPr lang="en-US" altLang="en-US" sz="2000"/>
              <a:t> converts acoustic to electrical energy. It’s a </a:t>
            </a:r>
            <a:r>
              <a:rPr lang="en-US" altLang="en-US" sz="2000" i="1"/>
              <a:t>transducer</a:t>
            </a:r>
            <a:r>
              <a:rPr lang="en-US" altLang="en-US" sz="2000"/>
              <a:t>.</a:t>
            </a:r>
          </a:p>
        </p:txBody>
      </p:sp>
      <p:pic>
        <p:nvPicPr>
          <p:cNvPr id="16397" name="Picture 23" descr="DD01391_">
            <a:extLst>
              <a:ext uri="{FF2B5EF4-FFF2-40B4-BE49-F238E27FC236}">
                <a16:creationId xmlns:a16="http://schemas.microsoft.com/office/drawing/2014/main" id="{003279D8-DED6-4922-8CDA-58D55D6BAF7B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0"/>
            <a:ext cx="50323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8" name="Text Box 24">
            <a:extLst>
              <a:ext uri="{FF2B5EF4-FFF2-40B4-BE49-F238E27FC236}">
                <a16:creationId xmlns:a16="http://schemas.microsoft.com/office/drawing/2014/main" id="{6C78D199-7953-4978-BB0A-157ABEB14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433888"/>
            <a:ext cx="5638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ADC</a:t>
            </a:r>
            <a:r>
              <a:rPr lang="en-US" altLang="en-US" sz="2000"/>
              <a:t> (Analog to Digital Converter) converts analog to digital electrical signal.</a:t>
            </a:r>
          </a:p>
        </p:txBody>
      </p:sp>
      <p:grpSp>
        <p:nvGrpSpPr>
          <p:cNvPr id="16399" name="Group 29">
            <a:extLst>
              <a:ext uri="{FF2B5EF4-FFF2-40B4-BE49-F238E27FC236}">
                <a16:creationId xmlns:a16="http://schemas.microsoft.com/office/drawing/2014/main" id="{539AB9F9-AA3A-4EB8-86E6-45C1E1CC8251}"/>
              </a:ext>
            </a:extLst>
          </p:cNvPr>
          <p:cNvGrpSpPr>
            <a:grpSpLocks/>
          </p:cNvGrpSpPr>
          <p:nvPr/>
        </p:nvGrpSpPr>
        <p:grpSpPr bwMode="auto">
          <a:xfrm rot="506849">
            <a:off x="1066800" y="1219200"/>
            <a:ext cx="379413" cy="457200"/>
            <a:chOff x="240" y="1440"/>
            <a:chExt cx="239" cy="288"/>
          </a:xfrm>
        </p:grpSpPr>
        <p:sp>
          <p:nvSpPr>
            <p:cNvPr id="16402" name="Freeform 25">
              <a:extLst>
                <a:ext uri="{FF2B5EF4-FFF2-40B4-BE49-F238E27FC236}">
                  <a16:creationId xmlns:a16="http://schemas.microsoft.com/office/drawing/2014/main" id="{7978CB83-66F5-4F07-AA61-FA91C62EB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3" name="Freeform 26">
              <a:extLst>
                <a:ext uri="{FF2B5EF4-FFF2-40B4-BE49-F238E27FC236}">
                  <a16:creationId xmlns:a16="http://schemas.microsoft.com/office/drawing/2014/main" id="{CAD6E4AC-6288-489C-982E-5BA53B9F6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rgbClr val="5C5C5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4" name="Freeform 27">
              <a:extLst>
                <a:ext uri="{FF2B5EF4-FFF2-40B4-BE49-F238E27FC236}">
                  <a16:creationId xmlns:a16="http://schemas.microsoft.com/office/drawing/2014/main" id="{49C08D53-963A-4857-B352-C51EB9F19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405" name="Freeform 28">
              <a:extLst>
                <a:ext uri="{FF2B5EF4-FFF2-40B4-BE49-F238E27FC236}">
                  <a16:creationId xmlns:a16="http://schemas.microsoft.com/office/drawing/2014/main" id="{E299E8D2-0D65-47EC-87EE-B6F406570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" y="1440"/>
              <a:ext cx="47" cy="288"/>
            </a:xfrm>
            <a:custGeom>
              <a:avLst/>
              <a:gdLst>
                <a:gd name="T0" fmla="*/ 0 w 144"/>
                <a:gd name="T1" fmla="*/ 0 h 288"/>
                <a:gd name="T2" fmla="*/ 144 w 144"/>
                <a:gd name="T3" fmla="*/ 144 h 288"/>
                <a:gd name="T4" fmla="*/ 0 w 144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"/>
                <a:gd name="T10" fmla="*/ 0 h 288"/>
                <a:gd name="T11" fmla="*/ 144 w 14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288">
                  <a:moveTo>
                    <a:pt x="0" y="0"/>
                  </a:moveTo>
                  <a:cubicBezTo>
                    <a:pt x="72" y="48"/>
                    <a:pt x="144" y="96"/>
                    <a:pt x="144" y="144"/>
                  </a:cubicBezTo>
                  <a:cubicBezTo>
                    <a:pt x="144" y="192"/>
                    <a:pt x="72" y="240"/>
                    <a:pt x="0" y="288"/>
                  </a:cubicBez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6400" name="Text Box 30">
            <a:extLst>
              <a:ext uri="{FF2B5EF4-FFF2-40B4-BE49-F238E27FC236}">
                <a16:creationId xmlns:a16="http://schemas.microsoft.com/office/drawing/2014/main" id="{E958FAD9-EA26-4E7C-8D8D-30CF1A4B6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105400"/>
            <a:ext cx="5638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/>
              <a:t>Digital signal transmits binary numbers.</a:t>
            </a:r>
          </a:p>
        </p:txBody>
      </p:sp>
      <p:sp>
        <p:nvSpPr>
          <p:cNvPr id="16401" name="Text Box 31">
            <a:extLst>
              <a:ext uri="{FF2B5EF4-FFF2-40B4-BE49-F238E27FC236}">
                <a16:creationId xmlns:a16="http://schemas.microsoft.com/office/drawing/2014/main" id="{BC8A41C8-7BD7-45D3-A2E6-0DAF98E77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62600"/>
            <a:ext cx="6858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000" b="1"/>
              <a:t>DAC</a:t>
            </a:r>
            <a:r>
              <a:rPr lang="en-US" altLang="en-US" sz="2000"/>
              <a:t> (Digital to Analog Converter) converts digital signal in computer to analog for your headphones.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>
            <a:extLst>
              <a:ext uri="{FF2B5EF4-FFF2-40B4-BE49-F238E27FC236}">
                <a16:creationId xmlns:a16="http://schemas.microsoft.com/office/drawing/2014/main" id="{1756D058-57CD-4665-BF58-EE1026CB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versus Digital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8D4589A2-364C-4DB4-BE86-7D903F726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066800"/>
            <a:ext cx="1752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Analog</a:t>
            </a:r>
            <a:endParaRPr lang="en-US" altLang="en-US" sz="2800"/>
          </a:p>
        </p:txBody>
      </p:sp>
      <p:sp>
        <p:nvSpPr>
          <p:cNvPr id="18436" name="Text Box 7">
            <a:extLst>
              <a:ext uri="{FF2B5EF4-FFF2-40B4-BE49-F238E27FC236}">
                <a16:creationId xmlns:a16="http://schemas.microsoft.com/office/drawing/2014/main" id="{B7E808B5-BC3A-492E-8008-98BC4A1D3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70104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Continuous signal that mimics shape of acoustic sound pressure wave</a:t>
            </a:r>
          </a:p>
        </p:txBody>
      </p:sp>
      <p:sp>
        <p:nvSpPr>
          <p:cNvPr id="18437" name="Text Box 8">
            <a:extLst>
              <a:ext uri="{FF2B5EF4-FFF2-40B4-BE49-F238E27FC236}">
                <a16:creationId xmlns:a16="http://schemas.microsoft.com/office/drawing/2014/main" id="{44F57F7F-B3B8-426F-9D2D-64512D0A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771775"/>
            <a:ext cx="1752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Digital</a:t>
            </a:r>
            <a:endParaRPr lang="en-US" altLang="en-US" sz="2800"/>
          </a:p>
        </p:txBody>
      </p:sp>
      <p:sp>
        <p:nvSpPr>
          <p:cNvPr id="18438" name="Text Box 9">
            <a:extLst>
              <a:ext uri="{FF2B5EF4-FFF2-40B4-BE49-F238E27FC236}">
                <a16:creationId xmlns:a16="http://schemas.microsoft.com/office/drawing/2014/main" id="{C0E236D7-F21C-497D-9AE9-A5071F60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81375"/>
            <a:ext cx="70104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Stream of discrete numbers that represent instantaneous amplitudes of analog signal, measured at equally spaced points in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>
            <a:extLst>
              <a:ext uri="{FF2B5EF4-FFF2-40B4-BE49-F238E27FC236}">
                <a16:creationId xmlns:a16="http://schemas.microsoft.com/office/drawing/2014/main" id="{E37CB00A-E850-4B33-B392-00037DCED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Conversion</a:t>
            </a:r>
          </a:p>
        </p:txBody>
      </p:sp>
      <p:sp>
        <p:nvSpPr>
          <p:cNvPr id="20483" name="Text Box 6">
            <a:extLst>
              <a:ext uri="{FF2B5EF4-FFF2-40B4-BE49-F238E27FC236}">
                <a16:creationId xmlns:a16="http://schemas.microsoft.com/office/drawing/2014/main" id="{31DCA9C6-5BC9-4B58-910E-8DE8EDC8C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143000"/>
            <a:ext cx="70104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Instantaneous amplitudes of continuous analog signal, measured at equally spaced points in time.</a:t>
            </a:r>
          </a:p>
        </p:txBody>
      </p:sp>
      <p:grpSp>
        <p:nvGrpSpPr>
          <p:cNvPr id="20484" name="Group 40">
            <a:extLst>
              <a:ext uri="{FF2B5EF4-FFF2-40B4-BE49-F238E27FC236}">
                <a16:creationId xmlns:a16="http://schemas.microsoft.com/office/drawing/2014/main" id="{098FCD99-888C-404E-918C-E76159591588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6400800" cy="2590800"/>
            <a:chOff x="864" y="1872"/>
            <a:chExt cx="4032" cy="1632"/>
          </a:xfrm>
        </p:grpSpPr>
        <p:sp>
          <p:nvSpPr>
            <p:cNvPr id="20515" name="Freeform 8">
              <a:extLst>
                <a:ext uri="{FF2B5EF4-FFF2-40B4-BE49-F238E27FC236}">
                  <a16:creationId xmlns:a16="http://schemas.microsoft.com/office/drawing/2014/main" id="{634E05CB-DD42-4020-9C4D-6E7899B75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1872"/>
              <a:ext cx="4032" cy="1632"/>
            </a:xfrm>
            <a:custGeom>
              <a:avLst/>
              <a:gdLst>
                <a:gd name="T0" fmla="*/ 0 w 2832"/>
                <a:gd name="T1" fmla="*/ 944 h 1792"/>
                <a:gd name="T2" fmla="*/ 432 w 2832"/>
                <a:gd name="T3" fmla="*/ 128 h 1792"/>
                <a:gd name="T4" fmla="*/ 1008 w 2832"/>
                <a:gd name="T5" fmla="*/ 1712 h 1792"/>
                <a:gd name="T6" fmla="*/ 1776 w 2832"/>
                <a:gd name="T7" fmla="*/ 128 h 1792"/>
                <a:gd name="T8" fmla="*/ 2400 w 2832"/>
                <a:gd name="T9" fmla="*/ 1664 h 1792"/>
                <a:gd name="T10" fmla="*/ 2832 w 2832"/>
                <a:gd name="T11" fmla="*/ 896 h 1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32"/>
                <a:gd name="T19" fmla="*/ 0 h 1792"/>
                <a:gd name="T20" fmla="*/ 2832 w 2832"/>
                <a:gd name="T21" fmla="*/ 1792 h 179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32" h="1792">
                  <a:moveTo>
                    <a:pt x="0" y="944"/>
                  </a:moveTo>
                  <a:cubicBezTo>
                    <a:pt x="132" y="472"/>
                    <a:pt x="264" y="0"/>
                    <a:pt x="432" y="128"/>
                  </a:cubicBezTo>
                  <a:cubicBezTo>
                    <a:pt x="600" y="256"/>
                    <a:pt x="784" y="1712"/>
                    <a:pt x="1008" y="1712"/>
                  </a:cubicBezTo>
                  <a:cubicBezTo>
                    <a:pt x="1232" y="1712"/>
                    <a:pt x="1544" y="136"/>
                    <a:pt x="1776" y="128"/>
                  </a:cubicBezTo>
                  <a:cubicBezTo>
                    <a:pt x="2008" y="120"/>
                    <a:pt x="2224" y="1536"/>
                    <a:pt x="2400" y="1664"/>
                  </a:cubicBezTo>
                  <a:cubicBezTo>
                    <a:pt x="2576" y="1792"/>
                    <a:pt x="2704" y="1344"/>
                    <a:pt x="2832" y="89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6" name="Line 9">
              <a:extLst>
                <a:ext uri="{FF2B5EF4-FFF2-40B4-BE49-F238E27FC236}">
                  <a16:creationId xmlns:a16="http://schemas.microsoft.com/office/drawing/2014/main" id="{8D25E83F-3891-42F2-A19A-5A6708A5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2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7" name="Line 10">
              <a:extLst>
                <a:ext uri="{FF2B5EF4-FFF2-40B4-BE49-F238E27FC236}">
                  <a16:creationId xmlns:a16="http://schemas.microsoft.com/office/drawing/2014/main" id="{43BD1727-8461-4AAC-B7C5-BC5229B661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04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11">
              <a:extLst>
                <a:ext uri="{FF2B5EF4-FFF2-40B4-BE49-F238E27FC236}">
                  <a16:creationId xmlns:a16="http://schemas.microsoft.com/office/drawing/2014/main" id="{7A44E2B1-7209-4F99-B1DA-A8EDC6465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9" name="Line 12">
              <a:extLst>
                <a:ext uri="{FF2B5EF4-FFF2-40B4-BE49-F238E27FC236}">
                  <a16:creationId xmlns:a16="http://schemas.microsoft.com/office/drawing/2014/main" id="{36539C46-3C30-4152-BC08-8F750B3F2C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0" name="Line 13">
              <a:extLst>
                <a:ext uri="{FF2B5EF4-FFF2-40B4-BE49-F238E27FC236}">
                  <a16:creationId xmlns:a16="http://schemas.microsoft.com/office/drawing/2014/main" id="{480E79E8-22C4-42C5-9BB3-8967D4687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Line 14">
              <a:extLst>
                <a:ext uri="{FF2B5EF4-FFF2-40B4-BE49-F238E27FC236}">
                  <a16:creationId xmlns:a16="http://schemas.microsoft.com/office/drawing/2014/main" id="{8BA33C3E-4F20-4076-B6BC-858F8C26DB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2" name="Line 15">
              <a:extLst>
                <a:ext uri="{FF2B5EF4-FFF2-40B4-BE49-F238E27FC236}">
                  <a16:creationId xmlns:a16="http://schemas.microsoft.com/office/drawing/2014/main" id="{5B14EC00-D358-479E-8C95-B58EDD423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16">
              <a:extLst>
                <a:ext uri="{FF2B5EF4-FFF2-40B4-BE49-F238E27FC236}">
                  <a16:creationId xmlns:a16="http://schemas.microsoft.com/office/drawing/2014/main" id="{18C59913-E47B-475F-9983-851CA143D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17">
              <a:extLst>
                <a:ext uri="{FF2B5EF4-FFF2-40B4-BE49-F238E27FC236}">
                  <a16:creationId xmlns:a16="http://schemas.microsoft.com/office/drawing/2014/main" id="{F5CAB4FB-86B6-4404-9B71-3B2F72C70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18">
              <a:extLst>
                <a:ext uri="{FF2B5EF4-FFF2-40B4-BE49-F238E27FC236}">
                  <a16:creationId xmlns:a16="http://schemas.microsoft.com/office/drawing/2014/main" id="{F08DB672-91F1-4611-A839-3FFC235DA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6" name="Line 19">
              <a:extLst>
                <a:ext uri="{FF2B5EF4-FFF2-40B4-BE49-F238E27FC236}">
                  <a16:creationId xmlns:a16="http://schemas.microsoft.com/office/drawing/2014/main" id="{4B1A0D2C-145B-4216-8F02-BBA799FE1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7" name="Line 20">
              <a:extLst>
                <a:ext uri="{FF2B5EF4-FFF2-40B4-BE49-F238E27FC236}">
                  <a16:creationId xmlns:a16="http://schemas.microsoft.com/office/drawing/2014/main" id="{6199F504-E9DB-40C1-B3A4-67E1A0EF0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8" name="Line 21">
              <a:extLst>
                <a:ext uri="{FF2B5EF4-FFF2-40B4-BE49-F238E27FC236}">
                  <a16:creationId xmlns:a16="http://schemas.microsoft.com/office/drawing/2014/main" id="{3BDCF2A2-8F0A-4592-9239-013FB80C3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9" name="Line 22">
              <a:extLst>
                <a:ext uri="{FF2B5EF4-FFF2-40B4-BE49-F238E27FC236}">
                  <a16:creationId xmlns:a16="http://schemas.microsoft.com/office/drawing/2014/main" id="{2B308929-E368-47EA-BA2F-8DE6BEEBB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0" name="Line 23">
              <a:extLst>
                <a:ext uri="{FF2B5EF4-FFF2-40B4-BE49-F238E27FC236}">
                  <a16:creationId xmlns:a16="http://schemas.microsoft.com/office/drawing/2014/main" id="{F2BF731F-C2E0-4DAA-A1AB-1B4FB607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1" name="Line 24">
              <a:extLst>
                <a:ext uri="{FF2B5EF4-FFF2-40B4-BE49-F238E27FC236}">
                  <a16:creationId xmlns:a16="http://schemas.microsoft.com/office/drawing/2014/main" id="{0B7B1B72-C649-421D-8696-592E57EDB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2" name="Line 25">
              <a:extLst>
                <a:ext uri="{FF2B5EF4-FFF2-40B4-BE49-F238E27FC236}">
                  <a16:creationId xmlns:a16="http://schemas.microsoft.com/office/drawing/2014/main" id="{2249EAD6-C98C-4218-85FA-581743D496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3" name="Line 26">
              <a:extLst>
                <a:ext uri="{FF2B5EF4-FFF2-40B4-BE49-F238E27FC236}">
                  <a16:creationId xmlns:a16="http://schemas.microsoft.com/office/drawing/2014/main" id="{F4CF0FD4-F75A-432E-9925-81F5CB198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4" name="Line 27">
              <a:extLst>
                <a:ext uri="{FF2B5EF4-FFF2-40B4-BE49-F238E27FC236}">
                  <a16:creationId xmlns:a16="http://schemas.microsoft.com/office/drawing/2014/main" id="{EA028354-D02C-4563-B1E1-328A46FFD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5" name="Line 28">
              <a:extLst>
                <a:ext uri="{FF2B5EF4-FFF2-40B4-BE49-F238E27FC236}">
                  <a16:creationId xmlns:a16="http://schemas.microsoft.com/office/drawing/2014/main" id="{BF17B461-A953-4372-9F73-A0350C11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6" name="Line 29">
              <a:extLst>
                <a:ext uri="{FF2B5EF4-FFF2-40B4-BE49-F238E27FC236}">
                  <a16:creationId xmlns:a16="http://schemas.microsoft.com/office/drawing/2014/main" id="{B02A42B7-C888-4280-A141-E827D7609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7" name="Line 30">
              <a:extLst>
                <a:ext uri="{FF2B5EF4-FFF2-40B4-BE49-F238E27FC236}">
                  <a16:creationId xmlns:a16="http://schemas.microsoft.com/office/drawing/2014/main" id="{60F31EE8-1338-4F8C-84F1-72DD08622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8" name="Line 31">
              <a:extLst>
                <a:ext uri="{FF2B5EF4-FFF2-40B4-BE49-F238E27FC236}">
                  <a16:creationId xmlns:a16="http://schemas.microsoft.com/office/drawing/2014/main" id="{B08AE913-A7EB-466F-A4F3-B7AE690B82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39" name="Line 32">
              <a:extLst>
                <a:ext uri="{FF2B5EF4-FFF2-40B4-BE49-F238E27FC236}">
                  <a16:creationId xmlns:a16="http://schemas.microsoft.com/office/drawing/2014/main" id="{B18F42FC-2B20-423B-909E-578925CED7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0" name="Line 33">
              <a:extLst>
                <a:ext uri="{FF2B5EF4-FFF2-40B4-BE49-F238E27FC236}">
                  <a16:creationId xmlns:a16="http://schemas.microsoft.com/office/drawing/2014/main" id="{7980AE8C-B0A5-478D-865F-42D3815C4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1" name="Line 34">
              <a:extLst>
                <a:ext uri="{FF2B5EF4-FFF2-40B4-BE49-F238E27FC236}">
                  <a16:creationId xmlns:a16="http://schemas.microsoft.com/office/drawing/2014/main" id="{C6CB8D91-C82C-494C-9CF6-CDA6C436B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2" name="Line 35">
              <a:extLst>
                <a:ext uri="{FF2B5EF4-FFF2-40B4-BE49-F238E27FC236}">
                  <a16:creationId xmlns:a16="http://schemas.microsoft.com/office/drawing/2014/main" id="{FCF1BF6E-CF0F-4645-997E-8FBEE657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3" name="Line 36">
              <a:extLst>
                <a:ext uri="{FF2B5EF4-FFF2-40B4-BE49-F238E27FC236}">
                  <a16:creationId xmlns:a16="http://schemas.microsoft.com/office/drawing/2014/main" id="{F96AA218-EBB8-41A8-8AF1-4BE78F8373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4" name="Line 37">
              <a:extLst>
                <a:ext uri="{FF2B5EF4-FFF2-40B4-BE49-F238E27FC236}">
                  <a16:creationId xmlns:a16="http://schemas.microsoft.com/office/drawing/2014/main" id="{ED5944CC-872A-487C-AEB5-44CFBCB7A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45" name="Line 38">
              <a:extLst>
                <a:ext uri="{FF2B5EF4-FFF2-40B4-BE49-F238E27FC236}">
                  <a16:creationId xmlns:a16="http://schemas.microsoft.com/office/drawing/2014/main" id="{469D1C70-2668-47EC-BC86-ECFF9F9AC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1920"/>
              <a:ext cx="0" cy="1584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73">
            <a:extLst>
              <a:ext uri="{FF2B5EF4-FFF2-40B4-BE49-F238E27FC236}">
                <a16:creationId xmlns:a16="http://schemas.microsoft.com/office/drawing/2014/main" id="{6A3C1627-713D-4DEB-8C8E-23633606B3AE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2638425"/>
            <a:ext cx="6477000" cy="2543175"/>
            <a:chOff x="1002" y="1758"/>
            <a:chExt cx="4080" cy="1602"/>
          </a:xfrm>
        </p:grpSpPr>
        <p:sp>
          <p:nvSpPr>
            <p:cNvPr id="20487" name="AutoShape 41">
              <a:extLst>
                <a:ext uri="{FF2B5EF4-FFF2-40B4-BE49-F238E27FC236}">
                  <a16:creationId xmlns:a16="http://schemas.microsoft.com/office/drawing/2014/main" id="{8301A534-1F27-4C81-A76E-9A676D218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20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AutoShape 42">
              <a:extLst>
                <a:ext uri="{FF2B5EF4-FFF2-40B4-BE49-F238E27FC236}">
                  <a16:creationId xmlns:a16="http://schemas.microsoft.com/office/drawing/2014/main" id="{BB51D7BE-8A65-4989-92D7-28E77086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195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AutoShape 43">
              <a:extLst>
                <a:ext uri="{FF2B5EF4-FFF2-40B4-BE49-F238E27FC236}">
                  <a16:creationId xmlns:a16="http://schemas.microsoft.com/office/drawing/2014/main" id="{4B0E8A25-2FAA-4F56-94C7-5AA8F16BFA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79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AutoShape 44">
              <a:extLst>
                <a:ext uri="{FF2B5EF4-FFF2-40B4-BE49-F238E27FC236}">
                  <a16:creationId xmlns:a16="http://schemas.microsoft.com/office/drawing/2014/main" id="{E968A0D5-65CF-44B0-BD72-ECB9554C3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187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AutoShape 45">
              <a:extLst>
                <a:ext uri="{FF2B5EF4-FFF2-40B4-BE49-F238E27FC236}">
                  <a16:creationId xmlns:a16="http://schemas.microsoft.com/office/drawing/2014/main" id="{3BDEC053-E55C-4D4C-97D6-26A2DF55C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175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AutoShape 46">
              <a:extLst>
                <a:ext uri="{FF2B5EF4-FFF2-40B4-BE49-F238E27FC236}">
                  <a16:creationId xmlns:a16="http://schemas.microsoft.com/office/drawing/2014/main" id="{331141E9-506A-44CF-A639-80E6986B7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21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AutoShape 47">
              <a:extLst>
                <a:ext uri="{FF2B5EF4-FFF2-40B4-BE49-F238E27FC236}">
                  <a16:creationId xmlns:a16="http://schemas.microsoft.com/office/drawing/2014/main" id="{C4C170C0-4651-443C-86DC-92E8A560E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56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4" name="AutoShape 48">
              <a:extLst>
                <a:ext uri="{FF2B5EF4-FFF2-40B4-BE49-F238E27FC236}">
                  <a16:creationId xmlns:a16="http://schemas.microsoft.com/office/drawing/2014/main" id="{359B089A-D81C-4BAB-B13B-B381F3F1E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4" y="290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5" name="AutoShape 49">
              <a:extLst>
                <a:ext uri="{FF2B5EF4-FFF2-40B4-BE49-F238E27FC236}">
                  <a16:creationId xmlns:a16="http://schemas.microsoft.com/office/drawing/2014/main" id="{42A38CE6-BF2D-4026-845B-3B3230550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13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6" name="AutoShape 50">
              <a:extLst>
                <a:ext uri="{FF2B5EF4-FFF2-40B4-BE49-F238E27FC236}">
                  <a16:creationId xmlns:a16="http://schemas.microsoft.com/office/drawing/2014/main" id="{3A01DD18-46FC-49C3-8A33-D1953B94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8" y="321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7" name="AutoShape 51">
              <a:extLst>
                <a:ext uri="{FF2B5EF4-FFF2-40B4-BE49-F238E27FC236}">
                  <a16:creationId xmlns:a16="http://schemas.microsoft.com/office/drawing/2014/main" id="{3A6915F4-8D42-4A2F-B0BB-CB74B2673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2" y="3138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8" name="AutoShape 52">
              <a:extLst>
                <a:ext uri="{FF2B5EF4-FFF2-40B4-BE49-F238E27FC236}">
                  <a16:creationId xmlns:a16="http://schemas.microsoft.com/office/drawing/2014/main" id="{B09CAE85-61B1-460A-865F-83C6D1ED9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295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9" name="AutoShape 53">
              <a:extLst>
                <a:ext uri="{FF2B5EF4-FFF2-40B4-BE49-F238E27FC236}">
                  <a16:creationId xmlns:a16="http://schemas.microsoft.com/office/drawing/2014/main" id="{07905678-C9AE-4DDA-96CF-2CFF7F34A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7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0" name="AutoShape 54">
              <a:extLst>
                <a:ext uri="{FF2B5EF4-FFF2-40B4-BE49-F238E27FC236}">
                  <a16:creationId xmlns:a16="http://schemas.microsoft.com/office/drawing/2014/main" id="{AEC75379-5EC0-4E85-86F0-01EC16132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3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1" name="AutoShape 55">
              <a:extLst>
                <a:ext uri="{FF2B5EF4-FFF2-40B4-BE49-F238E27FC236}">
                  <a16:creationId xmlns:a16="http://schemas.microsoft.com/office/drawing/2014/main" id="{C8D613A9-9FA2-4CE7-967C-DF7828642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8" y="217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2" name="AutoShape 56">
              <a:extLst>
                <a:ext uri="{FF2B5EF4-FFF2-40B4-BE49-F238E27FC236}">
                  <a16:creationId xmlns:a16="http://schemas.microsoft.com/office/drawing/2014/main" id="{99AF423F-E978-4C55-9F02-090785B8D0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95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3" name="AutoShape 57">
              <a:extLst>
                <a:ext uri="{FF2B5EF4-FFF2-40B4-BE49-F238E27FC236}">
                  <a16:creationId xmlns:a16="http://schemas.microsoft.com/office/drawing/2014/main" id="{2D91F168-9A4A-40CD-841A-B66DD3064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8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4" name="AutoShape 58">
              <a:extLst>
                <a:ext uri="{FF2B5EF4-FFF2-40B4-BE49-F238E27FC236}">
                  <a16:creationId xmlns:a16="http://schemas.microsoft.com/office/drawing/2014/main" id="{1B025861-CB5E-47BF-8E92-A85DB6618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80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5" name="AutoShape 59">
              <a:extLst>
                <a:ext uri="{FF2B5EF4-FFF2-40B4-BE49-F238E27FC236}">
                  <a16:creationId xmlns:a16="http://schemas.microsoft.com/office/drawing/2014/main" id="{2D461C61-AB4E-490B-8AF0-5684C4D10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2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6" name="AutoShape 60">
              <a:extLst>
                <a:ext uri="{FF2B5EF4-FFF2-40B4-BE49-F238E27FC236}">
                  <a16:creationId xmlns:a16="http://schemas.microsoft.com/office/drawing/2014/main" id="{51358DFA-C4FE-4612-A217-58AE47F6F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" y="21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7" name="AutoShape 61">
              <a:extLst>
                <a:ext uri="{FF2B5EF4-FFF2-40B4-BE49-F238E27FC236}">
                  <a16:creationId xmlns:a16="http://schemas.microsoft.com/office/drawing/2014/main" id="{37061ACA-C072-46FC-83A8-6459E7B2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4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8" name="AutoShape 62">
              <a:extLst>
                <a:ext uri="{FF2B5EF4-FFF2-40B4-BE49-F238E27FC236}">
                  <a16:creationId xmlns:a16="http://schemas.microsoft.com/office/drawing/2014/main" id="{CAA82FC8-9915-49E7-84D0-AF65525C5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6" y="27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09" name="AutoShape 63">
              <a:extLst>
                <a:ext uri="{FF2B5EF4-FFF2-40B4-BE49-F238E27FC236}">
                  <a16:creationId xmlns:a16="http://schemas.microsoft.com/office/drawing/2014/main" id="{7EBD4A67-0886-4726-8C2C-8886463D9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06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0" name="AutoShape 64">
              <a:extLst>
                <a:ext uri="{FF2B5EF4-FFF2-40B4-BE49-F238E27FC236}">
                  <a16:creationId xmlns:a16="http://schemas.microsoft.com/office/drawing/2014/main" id="{69CA1C5A-4754-4BB4-9C4D-FAB0442FA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4" y="318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1" name="AutoShape 65">
              <a:extLst>
                <a:ext uri="{FF2B5EF4-FFF2-40B4-BE49-F238E27FC236}">
                  <a16:creationId xmlns:a16="http://schemas.microsoft.com/office/drawing/2014/main" id="{4CDEE949-C0E9-4C2B-8705-E044BE6F9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162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2" name="AutoShape 66">
              <a:extLst>
                <a:ext uri="{FF2B5EF4-FFF2-40B4-BE49-F238E27FC236}">
                  <a16:creationId xmlns:a16="http://schemas.microsoft.com/office/drawing/2014/main" id="{419BF0DE-0768-4263-BB91-5E07A85EC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030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3" name="AutoShape 67">
              <a:extLst>
                <a:ext uri="{FF2B5EF4-FFF2-40B4-BE49-F238E27FC236}">
                  <a16:creationId xmlns:a16="http://schemas.microsoft.com/office/drawing/2014/main" id="{8F642147-E985-4206-B73E-F05EC835F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796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514" name="AutoShape 68">
              <a:extLst>
                <a:ext uri="{FF2B5EF4-FFF2-40B4-BE49-F238E27FC236}">
                  <a16:creationId xmlns:a16="http://schemas.microsoft.com/office/drawing/2014/main" id="{B4B52C98-9E85-4273-A826-2B5F7180A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" y="2484"/>
              <a:ext cx="192" cy="144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0486" name="Text Box 74">
            <a:extLst>
              <a:ext uri="{FF2B5EF4-FFF2-40B4-BE49-F238E27FC236}">
                <a16:creationId xmlns:a16="http://schemas.microsoft.com/office/drawing/2014/main" id="{8808D011-E59D-46AA-AAE0-DBD22C8D0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257800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A series of “snapshots”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>
            <a:extLst>
              <a:ext uri="{FF2B5EF4-FFF2-40B4-BE49-F238E27FC236}">
                <a16:creationId xmlns:a16="http://schemas.microsoft.com/office/drawing/2014/main" id="{A1FC9208-0405-434F-B8C6-4642B51E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930650"/>
            <a:ext cx="8001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[a.k.a. “sample word length,” “bit depth”]</a:t>
            </a:r>
            <a:br>
              <a:rPr lang="en-US" altLang="en-US" sz="2800"/>
            </a:br>
            <a:r>
              <a:rPr lang="en-US" altLang="en-US" sz="2800"/>
              <a:t>Precision of numbers used for measurement: the more bits, the higher the resolution.</a:t>
            </a:r>
          </a:p>
        </p:txBody>
      </p:sp>
      <p:sp>
        <p:nvSpPr>
          <p:cNvPr id="22531" name="Text Box 12">
            <a:extLst>
              <a:ext uri="{FF2B5EF4-FFF2-40B4-BE49-F238E27FC236}">
                <a16:creationId xmlns:a16="http://schemas.microsoft.com/office/drawing/2014/main" id="{D35C504F-1D93-4379-8F86-B50ECC4EC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576888"/>
            <a:ext cx="350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Example: 16 bit</a:t>
            </a:r>
          </a:p>
        </p:txBody>
      </p:sp>
      <p:sp>
        <p:nvSpPr>
          <p:cNvPr id="22532" name="Text Box 2">
            <a:extLst>
              <a:ext uri="{FF2B5EF4-FFF2-40B4-BE49-F238E27FC236}">
                <a16:creationId xmlns:a16="http://schemas.microsoft.com/office/drawing/2014/main" id="{1581DF51-9CB7-40F9-AB1E-047372192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Analog to Digital Overview</a:t>
            </a:r>
          </a:p>
        </p:txBody>
      </p:sp>
      <p:sp>
        <p:nvSpPr>
          <p:cNvPr id="22533" name="Text Box 3">
            <a:extLst>
              <a:ext uri="{FF2B5EF4-FFF2-40B4-BE49-F238E27FC236}">
                <a16:creationId xmlns:a16="http://schemas.microsoft.com/office/drawing/2014/main" id="{2626FDF8-2E4B-4467-B367-77C64B231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81088"/>
            <a:ext cx="48768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Sampling Rate</a:t>
            </a:r>
            <a:endParaRPr lang="en-US" altLang="en-US" sz="2800"/>
          </a:p>
        </p:txBody>
      </p:sp>
      <p:sp>
        <p:nvSpPr>
          <p:cNvPr id="22534" name="Text Box 4">
            <a:extLst>
              <a:ext uri="{FF2B5EF4-FFF2-40B4-BE49-F238E27FC236}">
                <a16:creationId xmlns:a16="http://schemas.microsoft.com/office/drawing/2014/main" id="{3C498513-BDA4-4FDE-9F47-A2754B781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90688"/>
            <a:ext cx="7010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How often analog signal is measured</a:t>
            </a:r>
          </a:p>
        </p:txBody>
      </p:sp>
      <p:sp>
        <p:nvSpPr>
          <p:cNvPr id="22535" name="Text Box 7">
            <a:extLst>
              <a:ext uri="{FF2B5EF4-FFF2-40B4-BE49-F238E27FC236}">
                <a16:creationId xmlns:a16="http://schemas.microsoft.com/office/drawing/2014/main" id="{886844EA-A6FD-4492-8EF8-8C94C74B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21050"/>
            <a:ext cx="7086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3200"/>
              <a:t>Sampling Resolution</a:t>
            </a:r>
            <a:endParaRPr lang="en-US" altLang="en-US" sz="2800"/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0729B288-5C1F-47B6-9EB5-708ED6025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147888"/>
            <a:ext cx="5181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[samples per second, Hz]</a:t>
            </a:r>
          </a:p>
        </p:txBody>
      </p:sp>
      <p:sp>
        <p:nvSpPr>
          <p:cNvPr id="22537" name="Text Box 11">
            <a:extLst>
              <a:ext uri="{FF2B5EF4-FFF2-40B4-BE49-F238E27FC236}">
                <a16:creationId xmlns:a16="http://schemas.microsoft.com/office/drawing/2014/main" id="{9FB300C1-5161-48FE-9072-AF09F1FE0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05088"/>
            <a:ext cx="411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/>
              <a:t>Example: 44,100 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3A69316D-BD16-4078-B0A9-7191CEDD1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Sampling Rate</a:t>
            </a:r>
          </a:p>
        </p:txBody>
      </p:sp>
      <p:sp>
        <p:nvSpPr>
          <p:cNvPr id="24579" name="Text Box 11">
            <a:extLst>
              <a:ext uri="{FF2B5EF4-FFF2-40B4-BE49-F238E27FC236}">
                <a16:creationId xmlns:a16="http://schemas.microsoft.com/office/drawing/2014/main" id="{F376097F-E9A7-4A9D-9D43-81A608D9A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149475"/>
            <a:ext cx="3657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b="1"/>
              <a:t>Nyquist Theorem:</a:t>
            </a:r>
          </a:p>
        </p:txBody>
      </p:sp>
      <p:sp>
        <p:nvSpPr>
          <p:cNvPr id="24580" name="Text Box 12">
            <a:extLst>
              <a:ext uri="{FF2B5EF4-FFF2-40B4-BE49-F238E27FC236}">
                <a16:creationId xmlns:a16="http://schemas.microsoft.com/office/drawing/2014/main" id="{A6033B15-4AE3-4BD6-83EA-46BB3B349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667000"/>
            <a:ext cx="7620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Sampling rate must be at least twice as high as the highest frequency you want to represent.</a:t>
            </a:r>
          </a:p>
        </p:txBody>
      </p:sp>
      <p:sp>
        <p:nvSpPr>
          <p:cNvPr id="24581" name="Freeform 13">
            <a:extLst>
              <a:ext uri="{FF2B5EF4-FFF2-40B4-BE49-F238E27FC236}">
                <a16:creationId xmlns:a16="http://schemas.microsoft.com/office/drawing/2014/main" id="{F7915A20-FA36-45F2-AF4F-1BD1D57D09BF}"/>
              </a:ext>
            </a:extLst>
          </p:cNvPr>
          <p:cNvSpPr>
            <a:spLocks/>
          </p:cNvSpPr>
          <p:nvPr/>
        </p:nvSpPr>
        <p:spPr bwMode="auto">
          <a:xfrm>
            <a:off x="2362200" y="3600450"/>
            <a:ext cx="4495800" cy="1219200"/>
          </a:xfrm>
          <a:custGeom>
            <a:avLst/>
            <a:gdLst>
              <a:gd name="T0" fmla="*/ 0 w 2832"/>
              <a:gd name="T1" fmla="*/ 944 h 1792"/>
              <a:gd name="T2" fmla="*/ 432 w 2832"/>
              <a:gd name="T3" fmla="*/ 128 h 1792"/>
              <a:gd name="T4" fmla="*/ 1008 w 2832"/>
              <a:gd name="T5" fmla="*/ 1712 h 1792"/>
              <a:gd name="T6" fmla="*/ 1776 w 2832"/>
              <a:gd name="T7" fmla="*/ 128 h 1792"/>
              <a:gd name="T8" fmla="*/ 2400 w 2832"/>
              <a:gd name="T9" fmla="*/ 1664 h 1792"/>
              <a:gd name="T10" fmla="*/ 2832 w 2832"/>
              <a:gd name="T11" fmla="*/ 896 h 17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32"/>
              <a:gd name="T19" fmla="*/ 0 h 1792"/>
              <a:gd name="T20" fmla="*/ 2832 w 2832"/>
              <a:gd name="T21" fmla="*/ 1792 h 17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32" h="1792">
                <a:moveTo>
                  <a:pt x="0" y="944"/>
                </a:moveTo>
                <a:cubicBezTo>
                  <a:pt x="132" y="472"/>
                  <a:pt x="264" y="0"/>
                  <a:pt x="432" y="128"/>
                </a:cubicBezTo>
                <a:cubicBezTo>
                  <a:pt x="600" y="256"/>
                  <a:pt x="784" y="1712"/>
                  <a:pt x="1008" y="1712"/>
                </a:cubicBezTo>
                <a:cubicBezTo>
                  <a:pt x="1232" y="1712"/>
                  <a:pt x="1544" y="136"/>
                  <a:pt x="1776" y="128"/>
                </a:cubicBezTo>
                <a:cubicBezTo>
                  <a:pt x="2008" y="120"/>
                  <a:pt x="2224" y="1536"/>
                  <a:pt x="2400" y="1664"/>
                </a:cubicBezTo>
                <a:cubicBezTo>
                  <a:pt x="2576" y="1792"/>
                  <a:pt x="2704" y="1344"/>
                  <a:pt x="2832" y="8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5F849BC-A56D-422C-BF5A-A5A1BAFE2F9E}"/>
              </a:ext>
            </a:extLst>
          </p:cNvPr>
          <p:cNvGrpSpPr>
            <a:grpSpLocks/>
          </p:cNvGrpSpPr>
          <p:nvPr/>
        </p:nvGrpSpPr>
        <p:grpSpPr bwMode="auto">
          <a:xfrm>
            <a:off x="2790825" y="3505200"/>
            <a:ext cx="3695700" cy="1438275"/>
            <a:chOff x="1758" y="2388"/>
            <a:chExt cx="2328" cy="906"/>
          </a:xfrm>
        </p:grpSpPr>
        <p:sp>
          <p:nvSpPr>
            <p:cNvPr id="24585" name="AutoShape 14">
              <a:extLst>
                <a:ext uri="{FF2B5EF4-FFF2-40B4-BE49-F238E27FC236}">
                  <a16:creationId xmlns:a16="http://schemas.microsoft.com/office/drawing/2014/main" id="{27138454-CAEA-4537-B17F-1794E9199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" y="2388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6" name="AutoShape 15">
              <a:extLst>
                <a:ext uri="{FF2B5EF4-FFF2-40B4-BE49-F238E27FC236}">
                  <a16:creationId xmlns:a16="http://schemas.microsoft.com/office/drawing/2014/main" id="{59A51665-5CAC-4E1C-9264-B2DC70152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" y="3054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7" name="AutoShape 16">
              <a:extLst>
                <a:ext uri="{FF2B5EF4-FFF2-40B4-BE49-F238E27FC236}">
                  <a16:creationId xmlns:a16="http://schemas.microsoft.com/office/drawing/2014/main" id="{39EDF761-84B7-4B3B-94DD-09391BBE2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2400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4588" name="AutoShape 17">
              <a:extLst>
                <a:ext uri="{FF2B5EF4-FFF2-40B4-BE49-F238E27FC236}">
                  <a16:creationId xmlns:a16="http://schemas.microsoft.com/office/drawing/2014/main" id="{F596FE0D-527E-497B-933F-E1EE499C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042"/>
              <a:ext cx="240" cy="240"/>
            </a:xfrm>
            <a:prstGeom prst="star4">
              <a:avLst>
                <a:gd name="adj" fmla="val 750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24583" name="Text Box 18">
            <a:extLst>
              <a:ext uri="{FF2B5EF4-FFF2-40B4-BE49-F238E27FC236}">
                <a16:creationId xmlns:a16="http://schemas.microsoft.com/office/drawing/2014/main" id="{92016B31-84C5-4DDB-9B80-9F6D12BDE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858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Determines the highest frequency that you can represent with a digital signal.</a:t>
            </a:r>
          </a:p>
        </p:txBody>
      </p:sp>
      <p:sp>
        <p:nvSpPr>
          <p:cNvPr id="24584" name="Text Box 19">
            <a:extLst>
              <a:ext uri="{FF2B5EF4-FFF2-40B4-BE49-F238E27FC236}">
                <a16:creationId xmlns:a16="http://schemas.microsoft.com/office/drawing/2014/main" id="{36A11435-5E00-434D-BC30-3EBC0B927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29200"/>
            <a:ext cx="7239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Capturing just the crest and trough of a sine wave will represent the wave exactly.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80FD567A-2159-49A9-B38F-C79477B9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Aliasing</a:t>
            </a: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F198DC42-2069-4DAC-A8F7-1FFD46C1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1430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What happens if sampling rate not high enough?</a:t>
            </a:r>
          </a:p>
        </p:txBody>
      </p:sp>
      <p:grpSp>
        <p:nvGrpSpPr>
          <p:cNvPr id="26628" name="Group 12">
            <a:extLst>
              <a:ext uri="{FF2B5EF4-FFF2-40B4-BE49-F238E27FC236}">
                <a16:creationId xmlns:a16="http://schemas.microsoft.com/office/drawing/2014/main" id="{BB0462AB-F997-4B88-BBF0-24ADC2F445F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85925"/>
            <a:ext cx="7924800" cy="2962275"/>
            <a:chOff x="528" y="1248"/>
            <a:chExt cx="4992" cy="1866"/>
          </a:xfrm>
        </p:grpSpPr>
        <p:pic>
          <p:nvPicPr>
            <p:cNvPr id="26630" name="Picture 3" descr="da_alias">
              <a:extLst>
                <a:ext uri="{FF2B5EF4-FFF2-40B4-BE49-F238E27FC236}">
                  <a16:creationId xmlns:a16="http://schemas.microsoft.com/office/drawing/2014/main" id="{A9425781-12EB-400B-8E47-13635ECE5C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24" r="32957" b="-418"/>
            <a:stretch>
              <a:fillRect/>
            </a:stretch>
          </p:blipFill>
          <p:spPr bwMode="auto">
            <a:xfrm>
              <a:off x="528" y="1248"/>
              <a:ext cx="2736" cy="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1" name="Text Box 7">
              <a:extLst>
                <a:ext uri="{FF2B5EF4-FFF2-40B4-BE49-F238E27FC236}">
                  <a16:creationId xmlns:a16="http://schemas.microsoft.com/office/drawing/2014/main" id="{3CF99C04-2151-4A27-B568-3E5EF2B25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353"/>
              <a:ext cx="18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A high frequency signal</a:t>
              </a:r>
            </a:p>
          </p:txBody>
        </p:sp>
        <p:sp>
          <p:nvSpPr>
            <p:cNvPr id="26632" name="Text Box 8">
              <a:extLst>
                <a:ext uri="{FF2B5EF4-FFF2-40B4-BE49-F238E27FC236}">
                  <a16:creationId xmlns:a16="http://schemas.microsoft.com/office/drawing/2014/main" id="{731DB4A7-6C79-45E3-BAF9-39D1936F8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833"/>
              <a:ext cx="20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sampled at too low a rate</a:t>
              </a:r>
            </a:p>
          </p:txBody>
        </p:sp>
        <p:sp>
          <p:nvSpPr>
            <p:cNvPr id="26633" name="Text Box 9">
              <a:extLst>
                <a:ext uri="{FF2B5EF4-FFF2-40B4-BE49-F238E27FC236}">
                  <a16:creationId xmlns:a16="http://schemas.microsoft.com/office/drawing/2014/main" id="{CB04400F-26E3-4C6F-ADEE-CFA31CF85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313"/>
              <a:ext cx="10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looks like …</a:t>
              </a:r>
            </a:p>
          </p:txBody>
        </p:sp>
        <p:sp>
          <p:nvSpPr>
            <p:cNvPr id="26634" name="Text Box 10">
              <a:extLst>
                <a:ext uri="{FF2B5EF4-FFF2-40B4-BE49-F238E27FC236}">
                  <a16:creationId xmlns:a16="http://schemas.microsoft.com/office/drawing/2014/main" id="{B8030815-6F82-427F-BCE0-DB834177C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793"/>
              <a:ext cx="22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/>
                <a:t>… a lower frequency signal.</a:t>
              </a:r>
            </a:p>
          </p:txBody>
        </p:sp>
      </p:grpSp>
      <p:sp>
        <p:nvSpPr>
          <p:cNvPr id="26629" name="Text Box 11">
            <a:extLst>
              <a:ext uri="{FF2B5EF4-FFF2-40B4-BE49-F238E27FC236}">
                <a16:creationId xmlns:a16="http://schemas.microsoft.com/office/drawing/2014/main" id="{52C79E33-351F-4C50-9974-2ECE6542B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800600"/>
            <a:ext cx="7848600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That’s called </a:t>
            </a:r>
            <a:r>
              <a:rPr lang="en-US" altLang="en-US" b="1"/>
              <a:t>aliasing</a:t>
            </a:r>
            <a:r>
              <a:rPr lang="en-US" altLang="en-US"/>
              <a:t> or </a:t>
            </a:r>
            <a:r>
              <a:rPr lang="en-US" altLang="en-US" b="1"/>
              <a:t>foldover</a:t>
            </a:r>
            <a:r>
              <a:rPr lang="en-US" altLang="en-US"/>
              <a:t>.  An ADC has a low-pass </a:t>
            </a:r>
            <a:r>
              <a:rPr lang="en-US" altLang="en-US" b="1"/>
              <a:t>anti-aliasing filter</a:t>
            </a:r>
            <a:r>
              <a:rPr lang="en-US" altLang="en-US"/>
              <a:t> to prevent this.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/>
              <a:t>Synthesis software can cause aliasing.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207B1E97-69AF-4CEB-A72E-5AA2A9398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Common Sampling Rates</a:t>
            </a:r>
          </a:p>
        </p:txBody>
      </p:sp>
      <p:graphicFrame>
        <p:nvGraphicFramePr>
          <p:cNvPr id="21540" name="Group 36">
            <a:extLst>
              <a:ext uri="{FF2B5EF4-FFF2-40B4-BE49-F238E27FC236}">
                <a16:creationId xmlns:a16="http://schemas.microsoft.com/office/drawing/2014/main" id="{BC201C1A-2F80-4A13-908B-8D24E6BB1378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133600"/>
          <a:ext cx="6781800" cy="2667001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Sampling Rate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Uses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44.1 kHz (44100)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CD, DAT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48 kHz (48000)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DAT, DV, DVD-Video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96 kHz (96000)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DVD-Audio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22.05 kHz (22050)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10" charset="0"/>
                        </a:rPr>
                        <a:t>Old samplers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692" name="Text Box 28">
            <a:extLst>
              <a:ext uri="{FF2B5EF4-FFF2-40B4-BE49-F238E27FC236}">
                <a16:creationId xmlns:a16="http://schemas.microsoft.com/office/drawing/2014/main" id="{B22C6601-04E3-4AD6-AE4B-69F9B0FBF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05400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Most software can handle all these rates.</a:t>
            </a:r>
          </a:p>
        </p:txBody>
      </p:sp>
      <p:sp>
        <p:nvSpPr>
          <p:cNvPr id="28693" name="Text Box 32">
            <a:extLst>
              <a:ext uri="{FF2B5EF4-FFF2-40B4-BE49-F238E27FC236}">
                <a16:creationId xmlns:a16="http://schemas.microsoft.com/office/drawing/2014/main" id="{E37C46BC-BC3B-4FD8-8EA6-1C040415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143000"/>
            <a:ext cx="6477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Which rates can represent the range of frequencies audible by (fresh) ears?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5">
            <a:extLst>
              <a:ext uri="{FF2B5EF4-FFF2-40B4-BE49-F238E27FC236}">
                <a16:creationId xmlns:a16="http://schemas.microsoft.com/office/drawing/2014/main" id="{E644C3D0-85B9-4B75-98B3-CAE21B166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04800"/>
            <a:ext cx="9144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r>
              <a:rPr lang="en-US" altLang="en-US" sz="3200"/>
              <a:t>3-bit Quantization</a:t>
            </a:r>
          </a:p>
        </p:txBody>
      </p:sp>
      <p:sp>
        <p:nvSpPr>
          <p:cNvPr id="30723" name="Text Box 45">
            <a:extLst>
              <a:ext uri="{FF2B5EF4-FFF2-40B4-BE49-F238E27FC236}">
                <a16:creationId xmlns:a16="http://schemas.microsoft.com/office/drawing/2014/main" id="{454DC5E5-89DF-4936-84B6-8935BA7C6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066800"/>
            <a:ext cx="800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/>
              <a:t>A 3-bit binary (base 2) number has 2</a:t>
            </a:r>
            <a:r>
              <a:rPr lang="en-US" altLang="en-US" baseline="30000"/>
              <a:t>3</a:t>
            </a:r>
            <a:r>
              <a:rPr lang="en-US" altLang="en-US"/>
              <a:t> = 8 values.</a:t>
            </a:r>
          </a:p>
        </p:txBody>
      </p:sp>
      <p:grpSp>
        <p:nvGrpSpPr>
          <p:cNvPr id="30724" name="Group 88">
            <a:extLst>
              <a:ext uri="{FF2B5EF4-FFF2-40B4-BE49-F238E27FC236}">
                <a16:creationId xmlns:a16="http://schemas.microsoft.com/office/drawing/2014/main" id="{FFA131F8-3375-47C4-B6DF-78A39AB8C23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1660525"/>
            <a:ext cx="7315200" cy="3825875"/>
            <a:chOff x="528" y="1142"/>
            <a:chExt cx="4608" cy="2410"/>
          </a:xfrm>
        </p:grpSpPr>
        <p:sp>
          <p:nvSpPr>
            <p:cNvPr id="30744" name="Line 55">
              <a:extLst>
                <a:ext uri="{FF2B5EF4-FFF2-40B4-BE49-F238E27FC236}">
                  <a16:creationId xmlns:a16="http://schemas.microsoft.com/office/drawing/2014/main" id="{AB348B56-7F80-4A11-B51F-D39C3A601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56">
              <a:extLst>
                <a:ext uri="{FF2B5EF4-FFF2-40B4-BE49-F238E27FC236}">
                  <a16:creationId xmlns:a16="http://schemas.microsoft.com/office/drawing/2014/main" id="{D3D5EC4A-FE4E-45DB-9155-3C5BF90BF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57">
              <a:extLst>
                <a:ext uri="{FF2B5EF4-FFF2-40B4-BE49-F238E27FC236}">
                  <a16:creationId xmlns:a16="http://schemas.microsoft.com/office/drawing/2014/main" id="{C113D221-796B-41E8-9418-D3DE8F28E2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58">
              <a:extLst>
                <a:ext uri="{FF2B5EF4-FFF2-40B4-BE49-F238E27FC236}">
                  <a16:creationId xmlns:a16="http://schemas.microsoft.com/office/drawing/2014/main" id="{4AA68C12-ED7B-41A6-9B5E-C028D1552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59">
              <a:extLst>
                <a:ext uri="{FF2B5EF4-FFF2-40B4-BE49-F238E27FC236}">
                  <a16:creationId xmlns:a16="http://schemas.microsoft.com/office/drawing/2014/main" id="{609FC7F1-6421-4EF4-B053-7BD232658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60">
              <a:extLst>
                <a:ext uri="{FF2B5EF4-FFF2-40B4-BE49-F238E27FC236}">
                  <a16:creationId xmlns:a16="http://schemas.microsoft.com/office/drawing/2014/main" id="{B01E6F62-C913-4248-B4B4-1E891C9B1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61">
              <a:extLst>
                <a:ext uri="{FF2B5EF4-FFF2-40B4-BE49-F238E27FC236}">
                  <a16:creationId xmlns:a16="http://schemas.microsoft.com/office/drawing/2014/main" id="{567D5DFD-5B6C-43A3-90EF-73B1E08CED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1" name="Line 62">
              <a:extLst>
                <a:ext uri="{FF2B5EF4-FFF2-40B4-BE49-F238E27FC236}">
                  <a16:creationId xmlns:a16="http://schemas.microsoft.com/office/drawing/2014/main" id="{EFEE5655-522B-4AC5-A480-B8145FBE5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2" name="Line 63">
              <a:extLst>
                <a:ext uri="{FF2B5EF4-FFF2-40B4-BE49-F238E27FC236}">
                  <a16:creationId xmlns:a16="http://schemas.microsoft.com/office/drawing/2014/main" id="{5C6E4D26-F3D9-4E10-A845-20A22355E7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3" name="Line 64">
              <a:extLst>
                <a:ext uri="{FF2B5EF4-FFF2-40B4-BE49-F238E27FC236}">
                  <a16:creationId xmlns:a16="http://schemas.microsoft.com/office/drawing/2014/main" id="{F9CB28C1-E10E-4B92-85A7-870558354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4" name="Line 65">
              <a:extLst>
                <a:ext uri="{FF2B5EF4-FFF2-40B4-BE49-F238E27FC236}">
                  <a16:creationId xmlns:a16="http://schemas.microsoft.com/office/drawing/2014/main" id="{62DBD2F8-DF14-4766-8AF2-83AC0E8C2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5" name="Line 66">
              <a:extLst>
                <a:ext uri="{FF2B5EF4-FFF2-40B4-BE49-F238E27FC236}">
                  <a16:creationId xmlns:a16="http://schemas.microsoft.com/office/drawing/2014/main" id="{5C749D8C-F3E2-49B4-B774-32008D896D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0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6" name="Line 67">
              <a:extLst>
                <a:ext uri="{FF2B5EF4-FFF2-40B4-BE49-F238E27FC236}">
                  <a16:creationId xmlns:a16="http://schemas.microsoft.com/office/drawing/2014/main" id="{4B1B848D-D6A0-486E-B53D-C19319923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68">
              <a:extLst>
                <a:ext uri="{FF2B5EF4-FFF2-40B4-BE49-F238E27FC236}">
                  <a16:creationId xmlns:a16="http://schemas.microsoft.com/office/drawing/2014/main" id="{1FCC2F26-4E4B-4739-B347-10CE2DC0A3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142"/>
              <a:ext cx="0" cy="240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26">
              <a:extLst>
                <a:ext uri="{FF2B5EF4-FFF2-40B4-BE49-F238E27FC236}">
                  <a16:creationId xmlns:a16="http://schemas.microsoft.com/office/drawing/2014/main" id="{0C345635-900A-43BD-8235-A14157E54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42"/>
              <a:ext cx="0" cy="24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27">
              <a:extLst>
                <a:ext uri="{FF2B5EF4-FFF2-40B4-BE49-F238E27FC236}">
                  <a16:creationId xmlns:a16="http://schemas.microsoft.com/office/drawing/2014/main" id="{A1075A3A-D85C-489D-9304-9EB51362B6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436"/>
              <a:ext cx="43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28">
              <a:extLst>
                <a:ext uri="{FF2B5EF4-FFF2-40B4-BE49-F238E27FC236}">
                  <a16:creationId xmlns:a16="http://schemas.microsoft.com/office/drawing/2014/main" id="{AEEDBA27-384F-4855-A433-E20FC6E052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14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29">
              <a:extLst>
                <a:ext uri="{FF2B5EF4-FFF2-40B4-BE49-F238E27FC236}">
                  <a16:creationId xmlns:a16="http://schemas.microsoft.com/office/drawing/2014/main" id="{FD093FBC-4FFC-4AB3-9F5A-3A2937A5D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86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30">
              <a:extLst>
                <a:ext uri="{FF2B5EF4-FFF2-40B4-BE49-F238E27FC236}">
                  <a16:creationId xmlns:a16="http://schemas.microsoft.com/office/drawing/2014/main" id="{9028FC16-59B0-4916-A17B-95262B689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57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31">
              <a:extLst>
                <a:ext uri="{FF2B5EF4-FFF2-40B4-BE49-F238E27FC236}">
                  <a16:creationId xmlns:a16="http://schemas.microsoft.com/office/drawing/2014/main" id="{9B378515-DC3A-4359-AED6-DB88ECE909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8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32">
              <a:extLst>
                <a:ext uri="{FF2B5EF4-FFF2-40B4-BE49-F238E27FC236}">
                  <a16:creationId xmlns:a16="http://schemas.microsoft.com/office/drawing/2014/main" id="{5B747F12-FC7B-4EF5-8E86-808BC053F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9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33">
              <a:extLst>
                <a:ext uri="{FF2B5EF4-FFF2-40B4-BE49-F238E27FC236}">
                  <a16:creationId xmlns:a16="http://schemas.microsoft.com/office/drawing/2014/main" id="{E74B5684-8A19-48F6-A10F-B3210B60E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7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6" name="Line 34">
              <a:extLst>
                <a:ext uri="{FF2B5EF4-FFF2-40B4-BE49-F238E27FC236}">
                  <a16:creationId xmlns:a16="http://schemas.microsoft.com/office/drawing/2014/main" id="{22436F01-0FD3-4A0B-BB04-1AE5ECBB2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7" name="Text Box 37">
              <a:extLst>
                <a:ext uri="{FF2B5EF4-FFF2-40B4-BE49-F238E27FC236}">
                  <a16:creationId xmlns:a16="http://schemas.microsoft.com/office/drawing/2014/main" id="{441A6595-035C-4263-8EEA-B5F7FDF02B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29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0</a:t>
              </a:r>
            </a:p>
          </p:txBody>
        </p:sp>
        <p:sp>
          <p:nvSpPr>
            <p:cNvPr id="30768" name="Text Box 38">
              <a:extLst>
                <a:ext uri="{FF2B5EF4-FFF2-40B4-BE49-F238E27FC236}">
                  <a16:creationId xmlns:a16="http://schemas.microsoft.com/office/drawing/2014/main" id="{C1B4A6D7-0DD9-4A01-A16D-9A08035B6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00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1</a:t>
              </a:r>
            </a:p>
          </p:txBody>
        </p:sp>
        <p:sp>
          <p:nvSpPr>
            <p:cNvPr id="30769" name="Text Box 39">
              <a:extLst>
                <a:ext uri="{FF2B5EF4-FFF2-40B4-BE49-F238E27FC236}">
                  <a16:creationId xmlns:a16="http://schemas.microsoft.com/office/drawing/2014/main" id="{E98561A8-F8DF-4710-A802-A14569AD2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71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2</a:t>
              </a:r>
            </a:p>
          </p:txBody>
        </p:sp>
        <p:sp>
          <p:nvSpPr>
            <p:cNvPr id="30770" name="Text Box 40">
              <a:extLst>
                <a:ext uri="{FF2B5EF4-FFF2-40B4-BE49-F238E27FC236}">
                  <a16:creationId xmlns:a16="http://schemas.microsoft.com/office/drawing/2014/main" id="{53DAB6DC-167B-4980-9B63-92E5C0FB5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428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3</a:t>
              </a:r>
            </a:p>
          </p:txBody>
        </p:sp>
        <p:sp>
          <p:nvSpPr>
            <p:cNvPr id="30771" name="Text Box 41">
              <a:extLst>
                <a:ext uri="{FF2B5EF4-FFF2-40B4-BE49-F238E27FC236}">
                  <a16:creationId xmlns:a16="http://schemas.microsoft.com/office/drawing/2014/main" id="{4D49DE15-32D7-4890-A8DF-DFFACF466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140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4</a:t>
              </a:r>
            </a:p>
          </p:txBody>
        </p:sp>
        <p:sp>
          <p:nvSpPr>
            <p:cNvPr id="30772" name="Text Box 42">
              <a:extLst>
                <a:ext uri="{FF2B5EF4-FFF2-40B4-BE49-F238E27FC236}">
                  <a16:creationId xmlns:a16="http://schemas.microsoft.com/office/drawing/2014/main" id="{3F0CB1CF-1624-4A8B-A836-F74456D364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852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5</a:t>
              </a:r>
            </a:p>
          </p:txBody>
        </p:sp>
        <p:sp>
          <p:nvSpPr>
            <p:cNvPr id="30773" name="Text Box 43">
              <a:extLst>
                <a:ext uri="{FF2B5EF4-FFF2-40B4-BE49-F238E27FC236}">
                  <a16:creationId xmlns:a16="http://schemas.microsoft.com/office/drawing/2014/main" id="{8BE764DB-FD3F-4525-BE81-B7EFD0418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64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6</a:t>
              </a:r>
            </a:p>
          </p:txBody>
        </p:sp>
        <p:sp>
          <p:nvSpPr>
            <p:cNvPr id="30774" name="Text Box 44">
              <a:extLst>
                <a:ext uri="{FF2B5EF4-FFF2-40B4-BE49-F238E27FC236}">
                  <a16:creationId xmlns:a16="http://schemas.microsoft.com/office/drawing/2014/main" id="{F591E1AE-2374-4E6F-B208-D8E624BFB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276"/>
              <a:ext cx="240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en-US" sz="2000"/>
                <a:t>7</a:t>
              </a:r>
            </a:p>
          </p:txBody>
        </p:sp>
        <p:sp>
          <p:nvSpPr>
            <p:cNvPr id="30775" name="Line 46">
              <a:extLst>
                <a:ext uri="{FF2B5EF4-FFF2-40B4-BE49-F238E27FC236}">
                  <a16:creationId xmlns:a16="http://schemas.microsoft.com/office/drawing/2014/main" id="{3B6E5018-22C8-4BD2-9CA5-D2319DF51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4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6" name="Line 47">
              <a:extLst>
                <a:ext uri="{FF2B5EF4-FFF2-40B4-BE49-F238E27FC236}">
                  <a16:creationId xmlns:a16="http://schemas.microsoft.com/office/drawing/2014/main" id="{DB0D58A0-FA83-4E0A-A356-6EBF77DC5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86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7" name="Line 48">
              <a:extLst>
                <a:ext uri="{FF2B5EF4-FFF2-40B4-BE49-F238E27FC236}">
                  <a16:creationId xmlns:a16="http://schemas.microsoft.com/office/drawing/2014/main" id="{0B3FC5A0-3A3A-4A5A-84AE-3A4238559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572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8" name="Line 49">
              <a:extLst>
                <a:ext uri="{FF2B5EF4-FFF2-40B4-BE49-F238E27FC236}">
                  <a16:creationId xmlns:a16="http://schemas.microsoft.com/office/drawing/2014/main" id="{EC37217B-9548-420C-8F4C-1AFF9D2CB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284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9" name="Line 50">
              <a:extLst>
                <a:ext uri="{FF2B5EF4-FFF2-40B4-BE49-F238E27FC236}">
                  <a16:creationId xmlns:a16="http://schemas.microsoft.com/office/drawing/2014/main" id="{684996F1-0B57-4F4A-B5DC-6C1376F60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996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0" name="Line 51">
              <a:extLst>
                <a:ext uri="{FF2B5EF4-FFF2-40B4-BE49-F238E27FC236}">
                  <a16:creationId xmlns:a16="http://schemas.microsoft.com/office/drawing/2014/main" id="{0EA739D7-5C23-47B8-A7B0-0F683DC91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70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81" name="Line 52">
              <a:extLst>
                <a:ext uri="{FF2B5EF4-FFF2-40B4-BE49-F238E27FC236}">
                  <a16:creationId xmlns:a16="http://schemas.microsoft.com/office/drawing/2014/main" id="{F682C468-81CE-4E40-BF86-9AFB106A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1420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406" name="Freeform 70">
            <a:extLst>
              <a:ext uri="{FF2B5EF4-FFF2-40B4-BE49-F238E27FC236}">
                <a16:creationId xmlns:a16="http://schemas.microsoft.com/office/drawing/2014/main" id="{70304CC5-CBA1-47D8-BA80-D2D429100FB9}"/>
              </a:ext>
            </a:extLst>
          </p:cNvPr>
          <p:cNvSpPr>
            <a:spLocks/>
          </p:cNvSpPr>
          <p:nvPr/>
        </p:nvSpPr>
        <p:spPr bwMode="auto">
          <a:xfrm>
            <a:off x="1381125" y="1876425"/>
            <a:ext cx="6743700" cy="3200400"/>
          </a:xfrm>
          <a:custGeom>
            <a:avLst/>
            <a:gdLst>
              <a:gd name="T0" fmla="*/ 0 w 4248"/>
              <a:gd name="T1" fmla="*/ 1097 h 2016"/>
              <a:gd name="T2" fmla="*/ 72 w 4248"/>
              <a:gd name="T3" fmla="*/ 1028 h 2016"/>
              <a:gd name="T4" fmla="*/ 126 w 4248"/>
              <a:gd name="T5" fmla="*/ 931 h 2016"/>
              <a:gd name="T6" fmla="*/ 162 w 4248"/>
              <a:gd name="T7" fmla="*/ 774 h 2016"/>
              <a:gd name="T8" fmla="*/ 276 w 4248"/>
              <a:gd name="T9" fmla="*/ 606 h 2016"/>
              <a:gd name="T10" fmla="*/ 444 w 4248"/>
              <a:gd name="T11" fmla="*/ 408 h 2016"/>
              <a:gd name="T12" fmla="*/ 600 w 4248"/>
              <a:gd name="T13" fmla="*/ 294 h 2016"/>
              <a:gd name="T14" fmla="*/ 720 w 4248"/>
              <a:gd name="T15" fmla="*/ 187 h 2016"/>
              <a:gd name="T16" fmla="*/ 774 w 4248"/>
              <a:gd name="T17" fmla="*/ 84 h 2016"/>
              <a:gd name="T18" fmla="*/ 864 w 4248"/>
              <a:gd name="T19" fmla="*/ 0 h 2016"/>
              <a:gd name="T20" fmla="*/ 978 w 4248"/>
              <a:gd name="T21" fmla="*/ 54 h 2016"/>
              <a:gd name="T22" fmla="*/ 1032 w 4248"/>
              <a:gd name="T23" fmla="*/ 168 h 2016"/>
              <a:gd name="T24" fmla="*/ 1158 w 4248"/>
              <a:gd name="T25" fmla="*/ 252 h 2016"/>
              <a:gd name="T26" fmla="*/ 1302 w 4248"/>
              <a:gd name="T27" fmla="*/ 384 h 2016"/>
              <a:gd name="T28" fmla="*/ 1356 w 4248"/>
              <a:gd name="T29" fmla="*/ 497 h 2016"/>
              <a:gd name="T30" fmla="*/ 1410 w 4248"/>
              <a:gd name="T31" fmla="*/ 669 h 2016"/>
              <a:gd name="T32" fmla="*/ 1458 w 4248"/>
              <a:gd name="T33" fmla="*/ 745 h 2016"/>
              <a:gd name="T34" fmla="*/ 1512 w 4248"/>
              <a:gd name="T35" fmla="*/ 814 h 2016"/>
              <a:gd name="T36" fmla="*/ 1668 w 4248"/>
              <a:gd name="T37" fmla="*/ 894 h 2016"/>
              <a:gd name="T38" fmla="*/ 1800 w 4248"/>
              <a:gd name="T39" fmla="*/ 930 h 2016"/>
              <a:gd name="T40" fmla="*/ 1866 w 4248"/>
              <a:gd name="T41" fmla="*/ 1097 h 2016"/>
              <a:gd name="T42" fmla="*/ 1908 w 4248"/>
              <a:gd name="T43" fmla="*/ 1235 h 2016"/>
              <a:gd name="T44" fmla="*/ 1968 w 4248"/>
              <a:gd name="T45" fmla="*/ 1297 h 2016"/>
              <a:gd name="T46" fmla="*/ 2052 w 4248"/>
              <a:gd name="T47" fmla="*/ 1366 h 2016"/>
              <a:gd name="T48" fmla="*/ 2112 w 4248"/>
              <a:gd name="T49" fmla="*/ 1469 h 2016"/>
              <a:gd name="T50" fmla="*/ 2148 w 4248"/>
              <a:gd name="T51" fmla="*/ 1758 h 2016"/>
              <a:gd name="T52" fmla="*/ 2250 w 4248"/>
              <a:gd name="T53" fmla="*/ 1980 h 2016"/>
              <a:gd name="T54" fmla="*/ 2412 w 4248"/>
              <a:gd name="T55" fmla="*/ 1974 h 2016"/>
              <a:gd name="T56" fmla="*/ 2520 w 4248"/>
              <a:gd name="T57" fmla="*/ 1860 h 2016"/>
              <a:gd name="T58" fmla="*/ 2556 w 4248"/>
              <a:gd name="T59" fmla="*/ 1710 h 2016"/>
              <a:gd name="T60" fmla="*/ 2622 w 4248"/>
              <a:gd name="T61" fmla="*/ 1552 h 2016"/>
              <a:gd name="T62" fmla="*/ 2652 w 4248"/>
              <a:gd name="T63" fmla="*/ 1393 h 2016"/>
              <a:gd name="T64" fmla="*/ 2700 w 4248"/>
              <a:gd name="T65" fmla="*/ 1097 h 2016"/>
              <a:gd name="T66" fmla="*/ 2754 w 4248"/>
              <a:gd name="T67" fmla="*/ 1021 h 2016"/>
              <a:gd name="T68" fmla="*/ 2802 w 4248"/>
              <a:gd name="T69" fmla="*/ 938 h 2016"/>
              <a:gd name="T70" fmla="*/ 2922 w 4248"/>
              <a:gd name="T71" fmla="*/ 768 h 2016"/>
              <a:gd name="T72" fmla="*/ 3030 w 4248"/>
              <a:gd name="T73" fmla="*/ 624 h 2016"/>
              <a:gd name="T74" fmla="*/ 3102 w 4248"/>
              <a:gd name="T75" fmla="*/ 228 h 2016"/>
              <a:gd name="T76" fmla="*/ 3168 w 4248"/>
              <a:gd name="T77" fmla="*/ 48 h 2016"/>
              <a:gd name="T78" fmla="*/ 3288 w 4248"/>
              <a:gd name="T79" fmla="*/ 139 h 2016"/>
              <a:gd name="T80" fmla="*/ 3330 w 4248"/>
              <a:gd name="T81" fmla="*/ 276 h 2016"/>
              <a:gd name="T82" fmla="*/ 3366 w 4248"/>
              <a:gd name="T83" fmla="*/ 510 h 2016"/>
              <a:gd name="T84" fmla="*/ 3444 w 4248"/>
              <a:gd name="T85" fmla="*/ 600 h 2016"/>
              <a:gd name="T86" fmla="*/ 3540 w 4248"/>
              <a:gd name="T87" fmla="*/ 564 h 2016"/>
              <a:gd name="T88" fmla="*/ 3636 w 4248"/>
              <a:gd name="T89" fmla="*/ 330 h 2016"/>
              <a:gd name="T90" fmla="*/ 3690 w 4248"/>
              <a:gd name="T91" fmla="*/ 264 h 2016"/>
              <a:gd name="T92" fmla="*/ 3798 w 4248"/>
              <a:gd name="T93" fmla="*/ 264 h 2016"/>
              <a:gd name="T94" fmla="*/ 3864 w 4248"/>
              <a:gd name="T95" fmla="*/ 360 h 2016"/>
              <a:gd name="T96" fmla="*/ 3882 w 4248"/>
              <a:gd name="T97" fmla="*/ 474 h 2016"/>
              <a:gd name="T98" fmla="*/ 3978 w 4248"/>
              <a:gd name="T99" fmla="*/ 828 h 2016"/>
              <a:gd name="T100" fmla="*/ 4110 w 4248"/>
              <a:gd name="T101" fmla="*/ 924 h 2016"/>
              <a:gd name="T102" fmla="*/ 4176 w 4248"/>
              <a:gd name="T103" fmla="*/ 1206 h 2016"/>
              <a:gd name="T104" fmla="*/ 4248 w 4248"/>
              <a:gd name="T105" fmla="*/ 1366 h 201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w 4248"/>
              <a:gd name="T160" fmla="*/ 0 h 2016"/>
              <a:gd name="T161" fmla="*/ 4248 w 4248"/>
              <a:gd name="T162" fmla="*/ 2016 h 201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T159" t="T160" r="T161" b="T162"/>
            <a:pathLst>
              <a:path w="4248" h="2016">
                <a:moveTo>
                  <a:pt x="0" y="1097"/>
                </a:moveTo>
                <a:cubicBezTo>
                  <a:pt x="32" y="1073"/>
                  <a:pt x="51" y="1062"/>
                  <a:pt x="72" y="1028"/>
                </a:cubicBezTo>
                <a:cubicBezTo>
                  <a:pt x="92" y="995"/>
                  <a:pt x="98" y="953"/>
                  <a:pt x="126" y="931"/>
                </a:cubicBezTo>
                <a:cubicBezTo>
                  <a:pt x="138" y="890"/>
                  <a:pt x="138" y="846"/>
                  <a:pt x="162" y="774"/>
                </a:cubicBezTo>
                <a:cubicBezTo>
                  <a:pt x="180" y="714"/>
                  <a:pt x="217" y="673"/>
                  <a:pt x="276" y="606"/>
                </a:cubicBezTo>
                <a:cubicBezTo>
                  <a:pt x="338" y="543"/>
                  <a:pt x="386" y="452"/>
                  <a:pt x="444" y="408"/>
                </a:cubicBezTo>
                <a:cubicBezTo>
                  <a:pt x="468" y="388"/>
                  <a:pt x="574" y="319"/>
                  <a:pt x="600" y="294"/>
                </a:cubicBezTo>
                <a:cubicBezTo>
                  <a:pt x="646" y="257"/>
                  <a:pt x="695" y="214"/>
                  <a:pt x="720" y="187"/>
                </a:cubicBezTo>
                <a:cubicBezTo>
                  <a:pt x="734" y="138"/>
                  <a:pt x="745" y="106"/>
                  <a:pt x="774" y="84"/>
                </a:cubicBezTo>
                <a:cubicBezTo>
                  <a:pt x="796" y="46"/>
                  <a:pt x="833" y="24"/>
                  <a:pt x="864" y="0"/>
                </a:cubicBezTo>
                <a:cubicBezTo>
                  <a:pt x="920" y="10"/>
                  <a:pt x="930" y="23"/>
                  <a:pt x="978" y="54"/>
                </a:cubicBezTo>
                <a:cubicBezTo>
                  <a:pt x="1012" y="69"/>
                  <a:pt x="1021" y="158"/>
                  <a:pt x="1032" y="168"/>
                </a:cubicBezTo>
                <a:cubicBezTo>
                  <a:pt x="1065" y="205"/>
                  <a:pt x="1116" y="223"/>
                  <a:pt x="1158" y="252"/>
                </a:cubicBezTo>
                <a:cubicBezTo>
                  <a:pt x="1205" y="290"/>
                  <a:pt x="1266" y="347"/>
                  <a:pt x="1302" y="384"/>
                </a:cubicBezTo>
                <a:cubicBezTo>
                  <a:pt x="1317" y="418"/>
                  <a:pt x="1337" y="465"/>
                  <a:pt x="1356" y="497"/>
                </a:cubicBezTo>
                <a:cubicBezTo>
                  <a:pt x="1374" y="544"/>
                  <a:pt x="1393" y="628"/>
                  <a:pt x="1410" y="669"/>
                </a:cubicBezTo>
                <a:cubicBezTo>
                  <a:pt x="1418" y="706"/>
                  <a:pt x="1427" y="734"/>
                  <a:pt x="1458" y="745"/>
                </a:cubicBezTo>
                <a:cubicBezTo>
                  <a:pt x="1466" y="773"/>
                  <a:pt x="1491" y="798"/>
                  <a:pt x="1512" y="814"/>
                </a:cubicBezTo>
                <a:cubicBezTo>
                  <a:pt x="1550" y="880"/>
                  <a:pt x="1601" y="882"/>
                  <a:pt x="1668" y="894"/>
                </a:cubicBezTo>
                <a:cubicBezTo>
                  <a:pt x="1711" y="915"/>
                  <a:pt x="1763" y="897"/>
                  <a:pt x="1800" y="930"/>
                </a:cubicBezTo>
                <a:cubicBezTo>
                  <a:pt x="1838" y="974"/>
                  <a:pt x="1845" y="1039"/>
                  <a:pt x="1866" y="1097"/>
                </a:cubicBezTo>
                <a:cubicBezTo>
                  <a:pt x="1883" y="1142"/>
                  <a:pt x="1889" y="1190"/>
                  <a:pt x="1908" y="1235"/>
                </a:cubicBezTo>
                <a:cubicBezTo>
                  <a:pt x="1931" y="1287"/>
                  <a:pt x="1926" y="1269"/>
                  <a:pt x="1968" y="1297"/>
                </a:cubicBezTo>
                <a:cubicBezTo>
                  <a:pt x="1992" y="1319"/>
                  <a:pt x="2032" y="1344"/>
                  <a:pt x="2052" y="1366"/>
                </a:cubicBezTo>
                <a:cubicBezTo>
                  <a:pt x="2076" y="1395"/>
                  <a:pt x="2096" y="1404"/>
                  <a:pt x="2112" y="1469"/>
                </a:cubicBezTo>
                <a:cubicBezTo>
                  <a:pt x="2133" y="1564"/>
                  <a:pt x="2101" y="1678"/>
                  <a:pt x="2148" y="1758"/>
                </a:cubicBezTo>
                <a:cubicBezTo>
                  <a:pt x="2173" y="1842"/>
                  <a:pt x="2206" y="1944"/>
                  <a:pt x="2250" y="1980"/>
                </a:cubicBezTo>
                <a:cubicBezTo>
                  <a:pt x="2294" y="2016"/>
                  <a:pt x="2367" y="1994"/>
                  <a:pt x="2412" y="1974"/>
                </a:cubicBezTo>
                <a:cubicBezTo>
                  <a:pt x="2456" y="1961"/>
                  <a:pt x="2496" y="1904"/>
                  <a:pt x="2520" y="1860"/>
                </a:cubicBezTo>
                <a:cubicBezTo>
                  <a:pt x="2530" y="1805"/>
                  <a:pt x="2544" y="1756"/>
                  <a:pt x="2556" y="1710"/>
                </a:cubicBezTo>
                <a:cubicBezTo>
                  <a:pt x="2572" y="1653"/>
                  <a:pt x="2607" y="1594"/>
                  <a:pt x="2622" y="1552"/>
                </a:cubicBezTo>
                <a:cubicBezTo>
                  <a:pt x="2630" y="1498"/>
                  <a:pt x="2640" y="1446"/>
                  <a:pt x="2652" y="1393"/>
                </a:cubicBezTo>
                <a:cubicBezTo>
                  <a:pt x="2654" y="1338"/>
                  <a:pt x="2644" y="1139"/>
                  <a:pt x="2700" y="1097"/>
                </a:cubicBezTo>
                <a:cubicBezTo>
                  <a:pt x="2708" y="1069"/>
                  <a:pt x="2731" y="1030"/>
                  <a:pt x="2754" y="1021"/>
                </a:cubicBezTo>
                <a:cubicBezTo>
                  <a:pt x="2773" y="989"/>
                  <a:pt x="2772" y="961"/>
                  <a:pt x="2802" y="938"/>
                </a:cubicBezTo>
                <a:cubicBezTo>
                  <a:pt x="2818" y="913"/>
                  <a:pt x="2904" y="816"/>
                  <a:pt x="2922" y="768"/>
                </a:cubicBezTo>
                <a:cubicBezTo>
                  <a:pt x="2970" y="720"/>
                  <a:pt x="2994" y="713"/>
                  <a:pt x="3030" y="624"/>
                </a:cubicBezTo>
                <a:cubicBezTo>
                  <a:pt x="3060" y="523"/>
                  <a:pt x="3090" y="444"/>
                  <a:pt x="3102" y="228"/>
                </a:cubicBezTo>
                <a:cubicBezTo>
                  <a:pt x="3102" y="114"/>
                  <a:pt x="3120" y="67"/>
                  <a:pt x="3168" y="48"/>
                </a:cubicBezTo>
                <a:cubicBezTo>
                  <a:pt x="3258" y="24"/>
                  <a:pt x="3259" y="104"/>
                  <a:pt x="3288" y="139"/>
                </a:cubicBezTo>
                <a:cubicBezTo>
                  <a:pt x="3305" y="154"/>
                  <a:pt x="3319" y="251"/>
                  <a:pt x="3330" y="276"/>
                </a:cubicBezTo>
                <a:cubicBezTo>
                  <a:pt x="3348" y="329"/>
                  <a:pt x="3347" y="456"/>
                  <a:pt x="3366" y="510"/>
                </a:cubicBezTo>
                <a:cubicBezTo>
                  <a:pt x="3385" y="564"/>
                  <a:pt x="3415" y="591"/>
                  <a:pt x="3444" y="600"/>
                </a:cubicBezTo>
                <a:cubicBezTo>
                  <a:pt x="3522" y="606"/>
                  <a:pt x="3517" y="583"/>
                  <a:pt x="3540" y="564"/>
                </a:cubicBezTo>
                <a:cubicBezTo>
                  <a:pt x="3570" y="523"/>
                  <a:pt x="3612" y="386"/>
                  <a:pt x="3636" y="330"/>
                </a:cubicBezTo>
                <a:cubicBezTo>
                  <a:pt x="3661" y="280"/>
                  <a:pt x="3663" y="275"/>
                  <a:pt x="3690" y="264"/>
                </a:cubicBezTo>
                <a:cubicBezTo>
                  <a:pt x="3768" y="240"/>
                  <a:pt x="3708" y="234"/>
                  <a:pt x="3798" y="264"/>
                </a:cubicBezTo>
                <a:cubicBezTo>
                  <a:pt x="3876" y="294"/>
                  <a:pt x="3859" y="354"/>
                  <a:pt x="3864" y="360"/>
                </a:cubicBezTo>
                <a:cubicBezTo>
                  <a:pt x="3869" y="366"/>
                  <a:pt x="3876" y="469"/>
                  <a:pt x="3882" y="474"/>
                </a:cubicBezTo>
                <a:cubicBezTo>
                  <a:pt x="3900" y="578"/>
                  <a:pt x="3953" y="739"/>
                  <a:pt x="3978" y="828"/>
                </a:cubicBezTo>
                <a:cubicBezTo>
                  <a:pt x="4005" y="920"/>
                  <a:pt x="4092" y="892"/>
                  <a:pt x="4110" y="924"/>
                </a:cubicBezTo>
                <a:cubicBezTo>
                  <a:pt x="4194" y="1026"/>
                  <a:pt x="4158" y="1144"/>
                  <a:pt x="4176" y="1206"/>
                </a:cubicBezTo>
                <a:cubicBezTo>
                  <a:pt x="4206" y="1314"/>
                  <a:pt x="4237" y="1334"/>
                  <a:pt x="4248" y="136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" name="Group 89">
            <a:extLst>
              <a:ext uri="{FF2B5EF4-FFF2-40B4-BE49-F238E27FC236}">
                <a16:creationId xmlns:a16="http://schemas.microsoft.com/office/drawing/2014/main" id="{1C243EF9-B572-4F0E-87CB-34CFEA64351F}"/>
              </a:ext>
            </a:extLst>
          </p:cNvPr>
          <p:cNvGrpSpPr>
            <a:grpSpLocks/>
          </p:cNvGrpSpPr>
          <p:nvPr/>
        </p:nvGrpSpPr>
        <p:grpSpPr bwMode="auto">
          <a:xfrm>
            <a:off x="1666875" y="1943100"/>
            <a:ext cx="6257925" cy="3057525"/>
            <a:chOff x="1050" y="1320"/>
            <a:chExt cx="3942" cy="1926"/>
          </a:xfrm>
        </p:grpSpPr>
        <p:sp>
          <p:nvSpPr>
            <p:cNvPr id="30730" name="AutoShape 71">
              <a:extLst>
                <a:ext uri="{FF2B5EF4-FFF2-40B4-BE49-F238E27FC236}">
                  <a16:creationId xmlns:a16="http://schemas.microsoft.com/office/drawing/2014/main" id="{ACE94E58-1C11-4A73-8340-D3B4BBD40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1" name="AutoShape 72">
              <a:extLst>
                <a:ext uri="{FF2B5EF4-FFF2-40B4-BE49-F238E27FC236}">
                  <a16:creationId xmlns:a16="http://schemas.microsoft.com/office/drawing/2014/main" id="{BE196E1B-DF0A-4CBB-AFC1-536CE2129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60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2" name="AutoShape 73">
              <a:extLst>
                <a:ext uri="{FF2B5EF4-FFF2-40B4-BE49-F238E27FC236}">
                  <a16:creationId xmlns:a16="http://schemas.microsoft.com/office/drawing/2014/main" id="{B35C7C24-3392-40CC-BD44-741D13AB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3" name="AutoShape 74">
              <a:extLst>
                <a:ext uri="{FF2B5EF4-FFF2-40B4-BE49-F238E27FC236}">
                  <a16:creationId xmlns:a16="http://schemas.microsoft.com/office/drawing/2014/main" id="{65C1D7CD-9AE8-421C-BA2F-F1D619B00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4" name="AutoShape 75">
              <a:extLst>
                <a:ext uri="{FF2B5EF4-FFF2-40B4-BE49-F238E27FC236}">
                  <a16:creationId xmlns:a16="http://schemas.microsoft.com/office/drawing/2014/main" id="{25B060F1-D994-4948-9538-1A732E4BE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89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5" name="AutoShape 78">
              <a:extLst>
                <a:ext uri="{FF2B5EF4-FFF2-40B4-BE49-F238E27FC236}">
                  <a16:creationId xmlns:a16="http://schemas.microsoft.com/office/drawing/2014/main" id="{77803141-5285-458C-B58C-199607563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6" name="AutoShape 79">
              <a:extLst>
                <a:ext uri="{FF2B5EF4-FFF2-40B4-BE49-F238E27FC236}">
                  <a16:creationId xmlns:a16="http://schemas.microsoft.com/office/drawing/2014/main" id="{7AD8C807-F2F1-4B43-B916-6474DC57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9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7" name="AutoShape 80">
              <a:extLst>
                <a:ext uri="{FF2B5EF4-FFF2-40B4-BE49-F238E27FC236}">
                  <a16:creationId xmlns:a16="http://schemas.microsoft.com/office/drawing/2014/main" id="{2EB6FF79-4F76-42ED-BB61-D1632A847D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902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8" name="AutoShape 81">
              <a:extLst>
                <a:ext uri="{FF2B5EF4-FFF2-40B4-BE49-F238E27FC236}">
                  <a16:creationId xmlns:a16="http://schemas.microsoft.com/office/drawing/2014/main" id="{D7F02BEA-262C-485A-8E54-43DDF06F6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" y="218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39" name="AutoShape 82">
              <a:extLst>
                <a:ext uri="{FF2B5EF4-FFF2-40B4-BE49-F238E27FC236}">
                  <a16:creationId xmlns:a16="http://schemas.microsoft.com/office/drawing/2014/main" id="{28516224-A57E-4F57-AC95-7D164EDF1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78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0" name="AutoShape 83">
              <a:extLst>
                <a:ext uri="{FF2B5EF4-FFF2-40B4-BE49-F238E27FC236}">
                  <a16:creationId xmlns:a16="http://schemas.microsoft.com/office/drawing/2014/main" id="{CF32623D-40F8-4320-80F1-160FF4EC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054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1" name="AutoShape 85">
              <a:extLst>
                <a:ext uri="{FF2B5EF4-FFF2-40B4-BE49-F238E27FC236}">
                  <a16:creationId xmlns:a16="http://schemas.microsoft.com/office/drawing/2014/main" id="{02715757-6E7D-4192-91EE-568C76247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76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2" name="AutoShape 86">
              <a:extLst>
                <a:ext uri="{FF2B5EF4-FFF2-40B4-BE49-F238E27FC236}">
                  <a16:creationId xmlns:a16="http://schemas.microsoft.com/office/drawing/2014/main" id="{899E46C7-23F4-454C-9A85-DA13604F5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0743" name="AutoShape 87">
              <a:extLst>
                <a:ext uri="{FF2B5EF4-FFF2-40B4-BE49-F238E27FC236}">
                  <a16:creationId xmlns:a16="http://schemas.microsoft.com/office/drawing/2014/main" id="{789E8521-B26D-4860-B131-06833C00D1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6" y="1326"/>
              <a:ext cx="192" cy="192"/>
            </a:xfrm>
            <a:prstGeom prst="star4">
              <a:avLst>
                <a:gd name="adj" fmla="val 6250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Geneva" pitchFamily="-110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0727" name="Text Box 90">
            <a:extLst>
              <a:ext uri="{FF2B5EF4-FFF2-40B4-BE49-F238E27FC236}">
                <a16:creationId xmlns:a16="http://schemas.microsoft.com/office/drawing/2014/main" id="{362DE360-7728-441F-804A-66DA3AB11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3600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A rough approximation</a:t>
            </a:r>
          </a:p>
        </p:txBody>
      </p:sp>
      <p:sp>
        <p:nvSpPr>
          <p:cNvPr id="30728" name="Text Box 91">
            <a:extLst>
              <a:ext uri="{FF2B5EF4-FFF2-40B4-BE49-F238E27FC236}">
                <a16:creationId xmlns:a16="http://schemas.microsoft.com/office/drawing/2014/main" id="{28092B89-9F3E-4038-A04F-25B1D60A85D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42081" y="3417094"/>
            <a:ext cx="1600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Amplitude</a:t>
            </a:r>
          </a:p>
        </p:txBody>
      </p:sp>
      <p:sp>
        <p:nvSpPr>
          <p:cNvPr id="30729" name="Text Box 92">
            <a:extLst>
              <a:ext uri="{FF2B5EF4-FFF2-40B4-BE49-F238E27FC236}">
                <a16:creationId xmlns:a16="http://schemas.microsoft.com/office/drawing/2014/main" id="{8BA6A6F9-8BFE-4F4E-9347-A25C5BCF5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70525"/>
            <a:ext cx="71628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  <a:ea typeface="Geneva" pitchFamily="-110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Time — measure amp. at each tick of sample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10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AED533450A4D43A403B2C0795E1FC7" ma:contentTypeVersion="6" ma:contentTypeDescription="Create a new document." ma:contentTypeScope="" ma:versionID="1d2b92e86f2ee37d9558fcc01857d3ee">
  <xsd:schema xmlns:xsd="http://www.w3.org/2001/XMLSchema" xmlns:xs="http://www.w3.org/2001/XMLSchema" xmlns:p="http://schemas.microsoft.com/office/2006/metadata/properties" xmlns:ns1="http://schemas.microsoft.com/sharepoint/v3" xmlns:ns2="5a626eae-8c55-4227-8827-afd632f1d309" xmlns:ns3="af935e78-4717-464c-b6f0-1940cfc3bbbd" xmlns:ns4="8b652623-057d-46c5-a30d-947f517a983e" targetNamespace="http://schemas.microsoft.com/office/2006/metadata/properties" ma:root="true" ma:fieldsID="4d603fdbc9020ee170a9ab778cd0a36a" ns1:_="" ns2:_="" ns3:_="" ns4:_="">
    <xsd:import namespace="http://schemas.microsoft.com/sharepoint/v3"/>
    <xsd:import namespace="5a626eae-8c55-4227-8827-afd632f1d309"/>
    <xsd:import namespace="af935e78-4717-464c-b6f0-1940cfc3bbbd"/>
    <xsd:import namespace="8b652623-057d-46c5-a30d-947f517a983e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4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26eae-8c55-4227-8827-afd632f1d3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35e78-4717-464c-b6f0-1940cfc3bbb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52623-057d-46c5-a30d-947f517a983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ask Nam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A8229F7-3E29-4D6C-AC72-6C2862C2AE90}"/>
</file>

<file path=customXml/itemProps2.xml><?xml version="1.0" encoding="utf-8"?>
<ds:datastoreItem xmlns:ds="http://schemas.openxmlformats.org/officeDocument/2006/customXml" ds:itemID="{C3F2D5D3-284C-44C3-8B1F-CDEEBC50B2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3DC1B1-7D09-4162-9EEB-1E7E159F166C}"/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882</Words>
  <Application>Microsoft Office PowerPoint</Application>
  <PresentationFormat>On-screen Show (4:3)</PresentationFormat>
  <Paragraphs>162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Gibson</dc:creator>
  <cp:lastModifiedBy>John Gibson</cp:lastModifiedBy>
  <cp:revision>267</cp:revision>
  <dcterms:created xsi:type="dcterms:W3CDTF">2009-10-06T03:27:14Z</dcterms:created>
  <dcterms:modified xsi:type="dcterms:W3CDTF">2018-05-22T09:50:26Z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0x010100D1AED533450A4D43A403B2C0795E1FC7</vt:lpwstr>
  </property>
</Properties>
</file>