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90" r:id="rId7"/>
    <p:sldId id="298" r:id="rId8"/>
    <p:sldId id="287" r:id="rId9"/>
    <p:sldId id="265" r:id="rId10"/>
    <p:sldId id="296" r:id="rId11"/>
    <p:sldId id="301" r:id="rId12"/>
    <p:sldId id="302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2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11" r:id="rId30"/>
    <p:sldId id="297" r:id="rId31"/>
    <p:sldId id="257" r:id="rId32"/>
    <p:sldId id="268" r:id="rId33"/>
    <p:sldId id="277" r:id="rId34"/>
    <p:sldId id="258" r:id="rId35"/>
    <p:sldId id="266" r:id="rId36"/>
    <p:sldId id="295" r:id="rId37"/>
    <p:sldId id="267" r:id="rId38"/>
    <p:sldId id="291" r:id="rId39"/>
    <p:sldId id="269" r:id="rId40"/>
    <p:sldId id="259" r:id="rId41"/>
    <p:sldId id="270" r:id="rId42"/>
    <p:sldId id="292" r:id="rId43"/>
    <p:sldId id="293" r:id="rId44"/>
    <p:sldId id="294" r:id="rId45"/>
    <p:sldId id="260" r:id="rId46"/>
    <p:sldId id="271" r:id="rId47"/>
    <p:sldId id="261" r:id="rId48"/>
    <p:sldId id="272" r:id="rId49"/>
    <p:sldId id="273" r:id="rId50"/>
    <p:sldId id="262" r:id="rId51"/>
    <p:sldId id="276" r:id="rId52"/>
    <p:sldId id="275" r:id="rId53"/>
    <p:sldId id="274" r:id="rId54"/>
    <p:sldId id="278" r:id="rId55"/>
    <p:sldId id="279" r:id="rId56"/>
    <p:sldId id="280" r:id="rId57"/>
    <p:sldId id="281" r:id="rId58"/>
    <p:sldId id="282" r:id="rId59"/>
    <p:sldId id="283" r:id="rId60"/>
    <p:sldId id="284" r:id="rId61"/>
    <p:sldId id="285" r:id="rId62"/>
    <p:sldId id="286" r:id="rId6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QUIN, Benoit" initials="CB" lastIdx="0" clrIdx="0">
    <p:extLst>
      <p:ext uri="{19B8F6BF-5375-455C-9EA6-DF929625EA0E}">
        <p15:presenceInfo xmlns:p15="http://schemas.microsoft.com/office/powerpoint/2012/main" userId="S-1-5-21-3641078771-3653456904-245653651-16761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34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3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8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77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9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32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10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67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2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81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8BAD-07EE-4FA4-84FF-1E41E01E35F3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20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8BAD-07EE-4FA4-84FF-1E41E01E35F3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669E-39A9-40B4-85C1-D15524A1F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91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ymfony.com/components/Yaml" TargetMode="External"/><Relationship Id="rId2" Type="http://schemas.openxmlformats.org/officeDocument/2006/relationships/hyperlink" Target="https://yaml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ymfony.com/doc/current/controller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ymfony.com/releases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doctrine.html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doctrine.html#persisting-objects-to-the-database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forms.html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forms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sourceforge.net/projects/wampserver/files/WampServer%203/WampServer%203.0.0/wampserver3.2.0_x64.exe/download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etcomposer.org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translation.html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symfony.com/doc/current/translation/locale.html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ymfony.com/doc/current/service_container.html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service_container.htm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compon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Symfony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YAML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>
                <a:hlinkClick r:id="rId2"/>
              </a:rPr>
              <a:t>https://yaml.org</a:t>
            </a:r>
            <a:r>
              <a:rPr lang="fr-FR" dirty="0" smtClean="0">
                <a:hlinkClick r:id="rId2"/>
              </a:rPr>
              <a:t>/</a:t>
            </a:r>
            <a:endParaRPr lang="fr-FR" dirty="0"/>
          </a:p>
          <a:p>
            <a:r>
              <a:rPr lang="fr-FR" dirty="0" smtClean="0"/>
              <a:t>Standard sérialisation données machine / humain</a:t>
            </a:r>
          </a:p>
          <a:p>
            <a:r>
              <a:rPr lang="fr-FR" dirty="0" smtClean="0"/>
              <a:t>Passage </a:t>
            </a:r>
            <a:r>
              <a:rPr lang="fr-FR" dirty="0" err="1" smtClean="0"/>
              <a:t>yml</a:t>
            </a:r>
            <a:r>
              <a:rPr lang="fr-FR" dirty="0" smtClean="0"/>
              <a:t> / </a:t>
            </a:r>
            <a:r>
              <a:rPr lang="fr-FR" dirty="0" err="1" smtClean="0"/>
              <a:t>php</a:t>
            </a:r>
            <a:r>
              <a:rPr lang="fr-FR" dirty="0" smtClean="0"/>
              <a:t> via le composant</a:t>
            </a:r>
          </a:p>
          <a:p>
            <a:r>
              <a:rPr lang="fr-FR" dirty="0" smtClean="0"/>
              <a:t>JSON est valide dans YAML</a:t>
            </a:r>
          </a:p>
          <a:p>
            <a:r>
              <a:rPr lang="fr-FR" dirty="0" smtClean="0"/>
              <a:t>Installer le composant </a:t>
            </a:r>
            <a:r>
              <a:rPr lang="fr-FR" dirty="0" err="1" smtClean="0"/>
              <a:t>yaml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symfony.com/components/Yaml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728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Composer.json</a:t>
            </a:r>
            <a:endParaRPr lang="fr-FR" dirty="0" smtClean="0"/>
          </a:p>
          <a:p>
            <a:pPr lvl="1"/>
            <a:r>
              <a:rPr lang="fr-FR" dirty="0" smtClean="0"/>
              <a:t>Liste des dépendances et leur version</a:t>
            </a:r>
          </a:p>
          <a:p>
            <a:pPr lvl="1"/>
            <a:r>
              <a:rPr lang="fr-FR" dirty="0" smtClean="0"/>
              <a:t>Modifiable en fonction du projet</a:t>
            </a:r>
          </a:p>
          <a:p>
            <a:endParaRPr lang="fr-FR" dirty="0"/>
          </a:p>
          <a:p>
            <a:r>
              <a:rPr lang="fr-FR" dirty="0" err="1" smtClean="0"/>
              <a:t>Composer.lock</a:t>
            </a:r>
            <a:endParaRPr lang="fr-FR" dirty="0" smtClean="0"/>
          </a:p>
          <a:p>
            <a:pPr lvl="1"/>
            <a:r>
              <a:rPr lang="fr-FR" dirty="0" smtClean="0"/>
              <a:t>Liste les versions utilisées</a:t>
            </a:r>
          </a:p>
          <a:p>
            <a:pPr lvl="1"/>
            <a:r>
              <a:rPr lang="fr-FR" dirty="0" smtClean="0"/>
              <a:t>Ne pas modifier</a:t>
            </a:r>
          </a:p>
          <a:p>
            <a:pPr lvl="1"/>
            <a:endParaRPr lang="fr-FR" dirty="0"/>
          </a:p>
          <a:p>
            <a:r>
              <a:rPr lang="fr-FR" dirty="0" err="1" smtClean="0"/>
              <a:t>Vendor</a:t>
            </a:r>
            <a:endParaRPr lang="fr-FR" dirty="0" smtClean="0"/>
          </a:p>
          <a:p>
            <a:pPr lvl="1"/>
            <a:r>
              <a:rPr lang="fr-FR" dirty="0" smtClean="0"/>
              <a:t>Contient les packages</a:t>
            </a:r>
          </a:p>
          <a:p>
            <a:pPr lvl="1"/>
            <a:r>
              <a:rPr lang="fr-FR" dirty="0" smtClean="0"/>
              <a:t>L’</a:t>
            </a:r>
            <a:r>
              <a:rPr lang="fr-FR" dirty="0" err="1" smtClean="0"/>
              <a:t>autoload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207" y="1690688"/>
            <a:ext cx="4395593" cy="43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4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Atelier pratique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/>
              <a:t>Créer un fichier </a:t>
            </a:r>
            <a:r>
              <a:rPr lang="fr-FR" dirty="0" err="1" smtClean="0"/>
              <a:t>index.php</a:t>
            </a:r>
            <a:endParaRPr lang="fr-FR" dirty="0" smtClean="0"/>
          </a:p>
          <a:p>
            <a:pPr lvl="1"/>
            <a:r>
              <a:rPr lang="fr-FR" dirty="0" smtClean="0"/>
              <a:t>Inclure l’</a:t>
            </a:r>
            <a:r>
              <a:rPr lang="fr-FR" dirty="0" err="1" smtClean="0"/>
              <a:t>autoload</a:t>
            </a:r>
            <a:r>
              <a:rPr lang="fr-FR" dirty="0" smtClean="0"/>
              <a:t> de </a:t>
            </a:r>
            <a:r>
              <a:rPr lang="fr-FR" dirty="0" err="1" smtClean="0"/>
              <a:t>vendor</a:t>
            </a:r>
            <a:endParaRPr lang="fr-FR" dirty="0" smtClean="0"/>
          </a:p>
          <a:p>
            <a:pPr lvl="1"/>
            <a:r>
              <a:rPr lang="fr-FR" dirty="0" smtClean="0"/>
              <a:t>Lancer le fichier : </a:t>
            </a:r>
            <a:r>
              <a:rPr lang="fr-FR" dirty="0" err="1" smtClean="0"/>
              <a:t>php</a:t>
            </a:r>
            <a:r>
              <a:rPr lang="fr-FR" dirty="0" smtClean="0"/>
              <a:t> </a:t>
            </a:r>
            <a:r>
              <a:rPr lang="fr-FR" dirty="0" err="1" smtClean="0"/>
              <a:t>index.php</a:t>
            </a:r>
            <a:endParaRPr lang="fr-FR" dirty="0" smtClean="0"/>
          </a:p>
          <a:p>
            <a:pPr lvl="1"/>
            <a:r>
              <a:rPr lang="fr-FR" dirty="0" smtClean="0"/>
              <a:t>Inclure les exemples issus de la documentation du composant </a:t>
            </a:r>
            <a:r>
              <a:rPr lang="fr-FR" dirty="0" err="1" smtClean="0"/>
              <a:t>symfony</a:t>
            </a:r>
            <a:r>
              <a:rPr lang="fr-FR" dirty="0" smtClean="0"/>
              <a:t>/</a:t>
            </a:r>
            <a:r>
              <a:rPr lang="fr-FR" dirty="0" err="1" smtClean="0"/>
              <a:t>yaml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	Lecture de contenus YAML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Lecture de fichiers YAML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Ecriture de fichiers YAML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Faire des erreurs de syntaxes pour gérer les exceptions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27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Atelier pratique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/>
              <a:t>Installer le composant </a:t>
            </a:r>
            <a:r>
              <a:rPr lang="fr-FR" dirty="0" err="1" smtClean="0"/>
              <a:t>symfony</a:t>
            </a:r>
            <a:r>
              <a:rPr lang="fr-FR" dirty="0" smtClean="0"/>
              <a:t> </a:t>
            </a:r>
            <a:r>
              <a:rPr lang="fr-FR" dirty="0" err="1" smtClean="0"/>
              <a:t>vardumper</a:t>
            </a:r>
            <a:endParaRPr lang="fr-FR" dirty="0" smtClean="0"/>
          </a:p>
          <a:p>
            <a:pPr lvl="1"/>
            <a:r>
              <a:rPr lang="fr-FR" dirty="0" smtClean="0"/>
              <a:t>Effectuer différents appels de dump dans l’exemple précédent YAML pour comprendre son utilisation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90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Style d’application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/>
              <a:t>Deux approches</a:t>
            </a:r>
          </a:p>
          <a:p>
            <a:pPr lvl="2"/>
            <a:r>
              <a:rPr lang="fr-FR" dirty="0" smtClean="0"/>
              <a:t>Micro-application - </a:t>
            </a:r>
            <a:r>
              <a:rPr lang="fr-FR" dirty="0" err="1" smtClean="0"/>
              <a:t>Polylithique</a:t>
            </a:r>
            <a:endParaRPr lang="fr-FR" dirty="0" smtClean="0"/>
          </a:p>
          <a:p>
            <a:pPr lvl="3"/>
            <a:r>
              <a:rPr lang="fr-FR" dirty="0" err="1" smtClean="0"/>
              <a:t>Skeleton</a:t>
            </a:r>
            <a:endParaRPr lang="fr-FR" dirty="0" smtClean="0"/>
          </a:p>
          <a:p>
            <a:pPr lvl="2"/>
            <a:r>
              <a:rPr lang="fr-FR" dirty="0" smtClean="0"/>
              <a:t>Site Web - Monolithique</a:t>
            </a:r>
          </a:p>
          <a:p>
            <a:pPr lvl="3"/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Skeleton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18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Skeleton</a:t>
            </a:r>
            <a:r>
              <a:rPr lang="fr-FR" dirty="0" smtClean="0"/>
              <a:t> – </a:t>
            </a:r>
            <a:r>
              <a:rPr lang="fr-FR" dirty="0" err="1" smtClean="0"/>
              <a:t>Microapp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composer create-project </a:t>
            </a:r>
            <a:r>
              <a:rPr lang="en-US" dirty="0" err="1"/>
              <a:t>symfony</a:t>
            </a:r>
            <a:r>
              <a:rPr lang="en-US" dirty="0"/>
              <a:t>/skeleton:"^4"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lvl="1"/>
            <a:r>
              <a:rPr lang="fr-FR" dirty="0" err="1"/>
              <a:t>php</a:t>
            </a:r>
            <a:r>
              <a:rPr lang="fr-FR" dirty="0"/>
              <a:t> -S 127.0.0.1:1977 -t public</a:t>
            </a:r>
            <a:r>
              <a:rPr lang="fr-FR" dirty="0" smtClean="0"/>
              <a:t>/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27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Mémo gestion des versions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14130" y="2239863"/>
            <a:ext cx="11227837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100" b="1" dirty="0">
                <a:latin typeface="Calibri" panose="020F0502020204030204" pitchFamily="34" charset="0"/>
                <a:ea typeface="Calibri" panose="020F0502020204030204" pitchFamily="34" charset="0"/>
              </a:rPr>
              <a:t>Version exacte :                               	</a:t>
            </a:r>
            <a:r>
              <a:rPr lang="fr-FR" sz="1100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: 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fr-FR" sz="1050" dirty="0" err="1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symfony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/</a:t>
            </a:r>
            <a:r>
              <a:rPr lang="fr-FR" sz="1050" dirty="0" err="1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symfony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": </a:t>
            </a:r>
            <a:r>
              <a:rPr lang="fr-FR" sz="1050" dirty="0">
                <a:solidFill>
                  <a:srgbClr val="A6E22E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"2.6.2"</a:t>
            </a:r>
            <a:r>
              <a:rPr lang="fr-FR" sz="1050" dirty="0">
                <a:solidFill>
                  <a:srgbClr val="A6E22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fr-FR" sz="1100" b="1" dirty="0">
                <a:latin typeface="Calibri" panose="020F0502020204030204" pitchFamily="34" charset="0"/>
                <a:ea typeface="Calibri" panose="020F0502020204030204" pitchFamily="34" charset="0"/>
              </a:rPr>
              <a:t>composer ne mettra jamais à jour le paquet, il utilisera uniquement la version </a:t>
            </a:r>
            <a:r>
              <a:rPr lang="fr-FR" sz="11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2.6.2</a:t>
            </a:r>
          </a:p>
          <a:p>
            <a:pPr>
              <a:spcAft>
                <a:spcPts val="0"/>
              </a:spcAft>
            </a:pPr>
            <a:endParaRPr lang="fr-FR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>
                <a:latin typeface="Calibri" panose="020F0502020204030204" pitchFamily="34" charset="0"/>
                <a:ea typeface="Calibri" panose="020F0502020204030204" pitchFamily="34" charset="0"/>
              </a:rPr>
              <a:t>Version au-dessus ou égale 		</a:t>
            </a:r>
            <a:r>
              <a:rPr lang="fr-FR" sz="1100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: 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fr-FR" sz="1050" dirty="0" err="1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symfony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/</a:t>
            </a:r>
            <a:r>
              <a:rPr lang="fr-FR" sz="1050" dirty="0" err="1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symfony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": </a:t>
            </a:r>
            <a:r>
              <a:rPr lang="fr-FR" sz="1050" dirty="0">
                <a:solidFill>
                  <a:srgbClr val="A6E22E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"&gt;=2.6"</a:t>
            </a:r>
            <a:r>
              <a:rPr lang="fr-FR" sz="1050" dirty="0">
                <a:solidFill>
                  <a:srgbClr val="A6E22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fr-FR" sz="1100" b="1" dirty="0">
                <a:latin typeface="Calibri" panose="020F0502020204030204" pitchFamily="34" charset="0"/>
                <a:ea typeface="Calibri" panose="020F0502020204030204" pitchFamily="34" charset="0"/>
              </a:rPr>
              <a:t>composer prendra la version la plus récente au-dessus ou égale à 2.6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fr-FR" sz="1100" b="1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Version </a:t>
            </a:r>
            <a:r>
              <a:rPr lang="fr-FR" sz="1100" b="1" dirty="0">
                <a:latin typeface="Calibri" panose="020F0502020204030204" pitchFamily="34" charset="0"/>
                <a:ea typeface="Calibri" panose="020F0502020204030204" pitchFamily="34" charset="0"/>
              </a:rPr>
              <a:t>entre : 	                            		</a:t>
            </a:r>
            <a:r>
              <a:rPr lang="fr-FR" sz="1100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: 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fr-FR" sz="1050" dirty="0" err="1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symfony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/</a:t>
            </a:r>
            <a:r>
              <a:rPr lang="fr-FR" sz="1050" dirty="0" err="1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symfony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": </a:t>
            </a:r>
            <a:r>
              <a:rPr lang="fr-FR" sz="1050" dirty="0">
                <a:solidFill>
                  <a:srgbClr val="A6E22E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"&gt;=2.6,&lt;2.7"</a:t>
            </a:r>
            <a:r>
              <a:rPr lang="fr-FR" sz="1050" dirty="0">
                <a:solidFill>
                  <a:srgbClr val="A6E22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fr-FR" sz="1100" b="1" dirty="0">
                <a:latin typeface="Calibri" panose="020F0502020204030204" pitchFamily="34" charset="0"/>
                <a:ea typeface="Calibri" panose="020F0502020204030204" pitchFamily="34" charset="0"/>
              </a:rPr>
              <a:t>composer prendra la version la plus récente au-dessus ou égale à 2.6 et inférieur à 2.7 ( | pour OR)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fr-FR" sz="1100" b="1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Version </a:t>
            </a:r>
            <a:r>
              <a:rPr lang="fr-FR" sz="1100" b="1" dirty="0">
                <a:latin typeface="Calibri" panose="020F0502020204030204" pitchFamily="34" charset="0"/>
                <a:ea typeface="Calibri" panose="020F0502020204030204" pitchFamily="34" charset="0"/>
              </a:rPr>
              <a:t>étoile :                                	</a:t>
            </a:r>
            <a:r>
              <a:rPr lang="fr-FR" sz="1100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: 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fr-FR" sz="1050" dirty="0" err="1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symfony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/</a:t>
            </a:r>
            <a:r>
              <a:rPr lang="fr-FR" sz="1050" dirty="0" err="1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symfony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": </a:t>
            </a:r>
            <a:r>
              <a:rPr lang="fr-FR" sz="1050" dirty="0">
                <a:solidFill>
                  <a:srgbClr val="A6E22E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"2.6.*"</a:t>
            </a:r>
            <a:r>
              <a:rPr lang="fr-FR" sz="1050" dirty="0">
                <a:solidFill>
                  <a:srgbClr val="A6E22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fr-FR" sz="1100" b="1" dirty="0">
                <a:latin typeface="Calibri" panose="020F0502020204030204" pitchFamily="34" charset="0"/>
                <a:ea typeface="Calibri" panose="020F0502020204030204" pitchFamily="34" charset="0"/>
              </a:rPr>
              <a:t>Identique à 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</a:rPr>
              <a:t>&gt;= 2.6.0, &lt; 2.7.0</a:t>
            </a:r>
          </a:p>
          <a:p>
            <a:pPr>
              <a:spcAft>
                <a:spcPts val="0"/>
              </a:spcAft>
            </a:pPr>
            <a:endParaRPr lang="fr-FR" sz="1100" b="1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Version </a:t>
            </a:r>
            <a:r>
              <a:rPr lang="fr-FR" sz="1100" b="1" dirty="0">
                <a:latin typeface="Calibri" panose="020F0502020204030204" pitchFamily="34" charset="0"/>
                <a:ea typeface="Calibri" panose="020F0502020204030204" pitchFamily="34" charset="0"/>
              </a:rPr>
              <a:t>~ :                                         	</a:t>
            </a:r>
            <a:r>
              <a:rPr lang="fr-FR" sz="1100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: 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fr-FR" sz="1050" dirty="0" err="1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symfony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/</a:t>
            </a:r>
            <a:r>
              <a:rPr lang="fr-FR" sz="1050" dirty="0" err="1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symfony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": </a:t>
            </a:r>
            <a:r>
              <a:rPr lang="fr-FR" sz="1050" dirty="0">
                <a:solidFill>
                  <a:srgbClr val="A6E22E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"~2.6.2"</a:t>
            </a:r>
            <a:r>
              <a:rPr lang="fr-FR" sz="1050" dirty="0">
                <a:solidFill>
                  <a:srgbClr val="A6E22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fr-FR" sz="1100" b="1" dirty="0">
                <a:latin typeface="Calibri" panose="020F0502020204030204" pitchFamily="34" charset="0"/>
                <a:ea typeface="Calibri" panose="020F0502020204030204" pitchFamily="34" charset="0"/>
              </a:rPr>
              <a:t>Identique à 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</a:rPr>
              <a:t>&gt;= 2.6.2, &lt; 2.7.0</a:t>
            </a:r>
          </a:p>
          <a:p>
            <a:pPr>
              <a:spcAft>
                <a:spcPts val="0"/>
              </a:spcAft>
            </a:pPr>
            <a:endParaRPr lang="fr-FR" sz="1100" b="1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fr-FR" sz="11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Version </a:t>
            </a:r>
            <a:r>
              <a:rPr lang="fr-FR" sz="1100" b="1" dirty="0">
                <a:latin typeface="Calibri" panose="020F0502020204030204" pitchFamily="34" charset="0"/>
                <a:ea typeface="Calibri" panose="020F0502020204030204" pitchFamily="34" charset="0"/>
              </a:rPr>
              <a:t>^ :                                         	</a:t>
            </a:r>
            <a:r>
              <a:rPr lang="fr-FR" sz="1100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: 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fr-FR" sz="1050" dirty="0" err="1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symfony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/</a:t>
            </a:r>
            <a:r>
              <a:rPr lang="fr-FR" sz="1050" dirty="0" err="1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symfony</a:t>
            </a:r>
            <a:r>
              <a:rPr lang="fr-FR" sz="1050" dirty="0">
                <a:solidFill>
                  <a:srgbClr val="DDDDDD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": </a:t>
            </a:r>
            <a:r>
              <a:rPr lang="fr-FR" sz="1050" dirty="0">
                <a:solidFill>
                  <a:srgbClr val="A6E22E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"^2.6.2"</a:t>
            </a:r>
            <a:r>
              <a:rPr lang="fr-FR" sz="1050" dirty="0">
                <a:solidFill>
                  <a:srgbClr val="A6E22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fr-FR" sz="1100" b="1" dirty="0">
                <a:latin typeface="Calibri" panose="020F0502020204030204" pitchFamily="34" charset="0"/>
                <a:ea typeface="Calibri" panose="020F0502020204030204" pitchFamily="34" charset="0"/>
              </a:rPr>
              <a:t>Identique à 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</a:rPr>
              <a:t>&gt;= 2.6.2, &lt; 3.0.0</a:t>
            </a:r>
          </a:p>
        </p:txBody>
      </p:sp>
    </p:spTree>
    <p:extLst>
      <p:ext uri="{BB962C8B-B14F-4D97-AF65-F5344CB8AC3E}">
        <p14:creationId xmlns:p14="http://schemas.microsoft.com/office/powerpoint/2010/main" val="232552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 des dossiers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2337221"/>
            <a:ext cx="3314700" cy="2295525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1143000" y="1690688"/>
            <a:ext cx="10515600" cy="47910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</a:t>
            </a:r>
            <a:r>
              <a:rPr lang="en-US" dirty="0" smtClean="0"/>
              <a:t>in /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binaires</a:t>
            </a:r>
            <a:endParaRPr lang="en-US" dirty="0" smtClean="0"/>
          </a:p>
          <a:p>
            <a:pPr lvl="2"/>
            <a:r>
              <a:rPr lang="en-US" dirty="0" smtClean="0"/>
              <a:t>La “console”</a:t>
            </a:r>
          </a:p>
          <a:p>
            <a:pPr lvl="2"/>
            <a:r>
              <a:rPr lang="en-US" dirty="0" err="1" smtClean="0"/>
              <a:t>Ouvrir</a:t>
            </a:r>
            <a:r>
              <a:rPr lang="en-US" dirty="0" smtClean="0"/>
              <a:t> le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console</a:t>
            </a:r>
          </a:p>
          <a:p>
            <a:pPr lvl="2"/>
            <a:r>
              <a:rPr lang="en-US" dirty="0" smtClean="0"/>
              <a:t>Il y aura par </a:t>
            </a:r>
            <a:r>
              <a:rPr lang="en-US" dirty="0" err="1" smtClean="0"/>
              <a:t>exemple</a:t>
            </a:r>
            <a:r>
              <a:rPr lang="en-US" dirty="0" smtClean="0"/>
              <a:t> le </a:t>
            </a:r>
            <a:r>
              <a:rPr lang="en-US" dirty="0" err="1" smtClean="0"/>
              <a:t>binaire</a:t>
            </a:r>
            <a:r>
              <a:rPr lang="en-US" dirty="0" smtClean="0"/>
              <a:t> de </a:t>
            </a:r>
            <a:r>
              <a:rPr lang="en-US" dirty="0" err="1" smtClean="0"/>
              <a:t>phpUnit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onfig</a:t>
            </a:r>
            <a:r>
              <a:rPr lang="en-US" dirty="0" smtClean="0"/>
              <a:t> / configuration de </a:t>
            </a:r>
            <a:r>
              <a:rPr lang="en-US" dirty="0" err="1" smtClean="0"/>
              <a:t>l’application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ublic / assets, images, </a:t>
            </a:r>
            <a:r>
              <a:rPr lang="en-US" dirty="0" err="1" smtClean="0"/>
              <a:t>js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en-US" dirty="0" smtClean="0"/>
              <a:t> / code source de </a:t>
            </a:r>
            <a:r>
              <a:rPr lang="en-US" dirty="0" err="1" smtClean="0"/>
              <a:t>l’application</a:t>
            </a:r>
            <a:endParaRPr lang="en-US" dirty="0" smtClean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/ caching, </a:t>
            </a:r>
            <a:r>
              <a:rPr lang="en-US" dirty="0" err="1" smtClean="0"/>
              <a:t>temporaires</a:t>
            </a:r>
            <a:endParaRPr lang="en-US" dirty="0" smtClean="0"/>
          </a:p>
          <a:p>
            <a:pPr lvl="1"/>
            <a:r>
              <a:rPr lang="en-US" dirty="0"/>
              <a:t>v</a:t>
            </a:r>
            <a:r>
              <a:rPr lang="en-US" dirty="0" smtClean="0"/>
              <a:t>endor / </a:t>
            </a:r>
            <a:r>
              <a:rPr lang="en-US" dirty="0" err="1" smtClean="0"/>
              <a:t>librairie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env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omposer.json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omposer.lock</a:t>
            </a:r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05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Exploration du code source – Page d’accueil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604800"/>
            <a:ext cx="7058025" cy="44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4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Exercice de découverte (1h)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8200" y="1436848"/>
            <a:ext cx="10515600" cy="5007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fr-FR" dirty="0" smtClean="0"/>
              <a:t>Trouver le code correspondant à la génération de texte sur la page d’accueil</a:t>
            </a:r>
          </a:p>
          <a:p>
            <a:pPr lvl="2"/>
            <a:r>
              <a:rPr lang="fr-FR" dirty="0"/>
              <a:t>Pourquoi ne pas modifier les fichiers du dossiers </a:t>
            </a:r>
            <a:r>
              <a:rPr lang="fr-FR" dirty="0" err="1"/>
              <a:t>vendor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Trouver le fichier incluant le fichier générant le texte de la page d’accueil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S’en assurer en générant une erreur en modifiant son nom dans le code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Trouver le fichier </a:t>
            </a:r>
            <a:r>
              <a:rPr lang="fr-FR" dirty="0" err="1" smtClean="0"/>
              <a:t>php</a:t>
            </a:r>
            <a:r>
              <a:rPr lang="fr-FR" dirty="0" smtClean="0"/>
              <a:t> lu par défaut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3"/>
            <a:r>
              <a:rPr lang="fr-FR" dirty="0" smtClean="0"/>
              <a:t>Trouver les environnements développements, tests, production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352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4600"/>
            <a:ext cx="9144000" cy="1037351"/>
          </a:xfrm>
        </p:spPr>
        <p:txBody>
          <a:bodyPr/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474237"/>
            <a:ext cx="9144000" cy="378356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C’est quoi 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18 Octobre 2005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Framework PHP (Boîte à outils et méthodologie)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Convention d’écriture, d’organisation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Discipline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MVC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CRUD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Admin, plugins / bundles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err="1" smtClean="0"/>
              <a:t>Twig</a:t>
            </a:r>
            <a:r>
              <a:rPr lang="fr-FR" dirty="0" smtClean="0"/>
              <a:t>, Doctrine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Développé par société française </a:t>
            </a:r>
            <a:r>
              <a:rPr lang="fr-FR" dirty="0" err="1" smtClean="0"/>
              <a:t>SensioLabs</a:t>
            </a:r>
            <a:endParaRPr lang="fr-F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Symfony.com + tutorial pour chaque notion</a:t>
            </a:r>
            <a:endParaRPr lang="fr-F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37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Correction et explications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8200" y="1436848"/>
            <a:ext cx="10515600" cy="500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fr-FR" dirty="0" smtClean="0"/>
              <a:t>Explication </a:t>
            </a:r>
            <a:r>
              <a:rPr lang="fr-FR" dirty="0" err="1" smtClean="0"/>
              <a:t>routing</a:t>
            </a:r>
            <a:r>
              <a:rPr lang="fr-FR" dirty="0" smtClean="0"/>
              <a:t> par défaut</a:t>
            </a:r>
          </a:p>
          <a:p>
            <a:pPr lvl="2"/>
            <a:r>
              <a:rPr lang="fr-FR" dirty="0" err="1" smtClean="0"/>
              <a:t>Exploraiton</a:t>
            </a:r>
            <a:r>
              <a:rPr lang="fr-FR" dirty="0" smtClean="0"/>
              <a:t> du fichier</a:t>
            </a:r>
          </a:p>
          <a:p>
            <a:pPr lvl="1"/>
            <a:r>
              <a:rPr lang="fr-FR" dirty="0" smtClean="0"/>
              <a:t>Environnements</a:t>
            </a:r>
          </a:p>
          <a:p>
            <a:pPr lvl="2"/>
            <a:r>
              <a:rPr lang="fr-FR" dirty="0" smtClean="0"/>
              <a:t>Affichage du message d’erreur en production</a:t>
            </a:r>
          </a:p>
          <a:p>
            <a:pPr lvl="1"/>
            <a:r>
              <a:rPr lang="fr-FR" dirty="0" smtClean="0"/>
              <a:t>Liaison dans </a:t>
            </a:r>
            <a:r>
              <a:rPr lang="fr-FR" dirty="0" err="1" smtClean="0"/>
              <a:t>composer.json</a:t>
            </a:r>
            <a:r>
              <a:rPr lang="fr-FR" dirty="0" smtClean="0"/>
              <a:t> de l’</a:t>
            </a:r>
            <a:r>
              <a:rPr lang="fr-FR" dirty="0" err="1" smtClean="0"/>
              <a:t>autoload</a:t>
            </a:r>
            <a:endParaRPr lang="fr-FR" dirty="0" smtClean="0"/>
          </a:p>
          <a:p>
            <a:pPr lvl="1"/>
            <a:r>
              <a:rPr lang="fr-FR" dirty="0" smtClean="0"/>
              <a:t>Principes de gestion de la requête et de la réponse</a:t>
            </a:r>
          </a:p>
          <a:p>
            <a:pPr lvl="1"/>
            <a:endParaRPr lang="fr-FR" dirty="0" smtClean="0"/>
          </a:p>
          <a:p>
            <a:pPr marL="914400" lvl="2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011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MVC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8200" y="1436848"/>
            <a:ext cx="10515600" cy="500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2087776"/>
            <a:ext cx="50768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26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Création de notre page d’accueil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8200" y="1436848"/>
            <a:ext cx="10515600" cy="500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fr-FR" dirty="0" smtClean="0"/>
              <a:t>Création d’une route</a:t>
            </a:r>
          </a:p>
          <a:p>
            <a:pPr lvl="1"/>
            <a:r>
              <a:rPr lang="fr-FR" dirty="0" smtClean="0"/>
              <a:t>Modification du </a:t>
            </a:r>
            <a:r>
              <a:rPr lang="fr-FR" dirty="0" err="1" smtClean="0"/>
              <a:t>path</a:t>
            </a:r>
            <a:r>
              <a:rPr lang="fr-FR" dirty="0" smtClean="0"/>
              <a:t> via le fichier </a:t>
            </a:r>
            <a:r>
              <a:rPr lang="fr-FR" dirty="0" err="1" smtClean="0"/>
              <a:t>yaml</a:t>
            </a:r>
            <a:endParaRPr lang="fr-FR" dirty="0" smtClean="0"/>
          </a:p>
          <a:p>
            <a:pPr lvl="1"/>
            <a:r>
              <a:rPr lang="fr-FR" dirty="0" smtClean="0"/>
              <a:t>Visualisation de l’erreur</a:t>
            </a:r>
          </a:p>
          <a:p>
            <a:pPr lvl="1"/>
            <a:r>
              <a:rPr lang="fr-FR" dirty="0" smtClean="0"/>
              <a:t>Création du </a:t>
            </a:r>
            <a:r>
              <a:rPr lang="fr-FR" dirty="0" err="1" smtClean="0"/>
              <a:t>controller</a:t>
            </a:r>
            <a:endParaRPr lang="fr-FR" dirty="0" smtClean="0"/>
          </a:p>
          <a:p>
            <a:pPr lvl="1"/>
            <a:r>
              <a:rPr lang="fr-FR" dirty="0" smtClean="0"/>
              <a:t>Dossiers à modifier – explications du </a:t>
            </a:r>
            <a:r>
              <a:rPr lang="fr-FR" dirty="0" err="1" smtClean="0"/>
              <a:t>namespace</a:t>
            </a:r>
            <a:r>
              <a:rPr lang="fr-FR" dirty="0" smtClean="0"/>
              <a:t> / PSR-4</a:t>
            </a:r>
          </a:p>
          <a:p>
            <a:pPr lvl="1"/>
            <a:r>
              <a:rPr lang="fr-FR" dirty="0" smtClean="0"/>
              <a:t>Fichier </a:t>
            </a:r>
            <a:r>
              <a:rPr lang="fr-FR" dirty="0" err="1" smtClean="0"/>
              <a:t>controller</a:t>
            </a:r>
            <a:endParaRPr lang="fr-FR" dirty="0" smtClean="0"/>
          </a:p>
          <a:p>
            <a:pPr lvl="1"/>
            <a:r>
              <a:rPr lang="fr-FR" dirty="0" smtClean="0"/>
              <a:t>Création de la classe avec le </a:t>
            </a:r>
            <a:r>
              <a:rPr lang="fr-FR" dirty="0" err="1" smtClean="0"/>
              <a:t>namespace</a:t>
            </a:r>
            <a:endParaRPr lang="fr-FR" dirty="0" smtClean="0"/>
          </a:p>
          <a:p>
            <a:pPr lvl="1"/>
            <a:r>
              <a:rPr lang="fr-FR" dirty="0" smtClean="0"/>
              <a:t>Visualisation de l’erreur</a:t>
            </a:r>
          </a:p>
          <a:p>
            <a:pPr lvl="1"/>
            <a:r>
              <a:rPr lang="fr-FR" dirty="0" smtClean="0"/>
              <a:t>Création de la méthode</a:t>
            </a:r>
          </a:p>
          <a:p>
            <a:pPr lvl="1"/>
            <a:r>
              <a:rPr lang="fr-FR" dirty="0" smtClean="0"/>
              <a:t>Visualisation de l’erreur</a:t>
            </a:r>
          </a:p>
          <a:p>
            <a:pPr lvl="1"/>
            <a:r>
              <a:rPr lang="fr-FR" dirty="0" err="1" smtClean="0"/>
              <a:t>Renvoit</a:t>
            </a:r>
            <a:r>
              <a:rPr lang="fr-FR" dirty="0" smtClean="0"/>
              <a:t> du type </a:t>
            </a:r>
            <a:r>
              <a:rPr lang="fr-FR" dirty="0" err="1" smtClean="0"/>
              <a:t>Response</a:t>
            </a:r>
            <a:endParaRPr lang="fr-FR" dirty="0" smtClean="0"/>
          </a:p>
          <a:p>
            <a:pPr lvl="1"/>
            <a:endParaRPr lang="fr-FR" dirty="0" smtClean="0"/>
          </a:p>
          <a:p>
            <a:pPr marL="914400" lvl="2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3099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Fabriquer une réponse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8200" y="1436848"/>
            <a:ext cx="10515600" cy="500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pPr lvl="1"/>
            <a:endParaRPr lang="fr-FR" dirty="0" smtClean="0"/>
          </a:p>
          <a:p>
            <a:pPr marL="914400" lvl="2" indent="0">
              <a:buNone/>
            </a:pPr>
            <a:endParaRPr lang="fr-FR" dirty="0" smtClean="0"/>
          </a:p>
          <a:p>
            <a:pPr lvl="1"/>
            <a:r>
              <a:rPr lang="fr-FR" dirty="0" err="1" smtClean="0"/>
              <a:t>Twig</a:t>
            </a:r>
            <a:endParaRPr lang="fr-FR" dirty="0" smtClean="0"/>
          </a:p>
          <a:p>
            <a:pPr lvl="1"/>
            <a:r>
              <a:rPr lang="fr-FR" dirty="0" err="1" smtClean="0"/>
              <a:t>Text</a:t>
            </a:r>
            <a:endParaRPr lang="fr-FR" dirty="0" smtClean="0"/>
          </a:p>
          <a:p>
            <a:pPr lvl="1"/>
            <a:r>
              <a:rPr lang="fr-FR" dirty="0" err="1" smtClean="0"/>
              <a:t>Json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Création du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 err="1" smtClean="0"/>
              <a:t>twig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35" y="1744392"/>
            <a:ext cx="3006036" cy="20360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53" y="4401866"/>
            <a:ext cx="8458200" cy="9810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135" y="4054043"/>
            <a:ext cx="26479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35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Exercice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8200" y="1436848"/>
            <a:ext cx="10515600" cy="500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fr-FR" dirty="0" smtClean="0"/>
              <a:t>Créer une page d’accueil pour un site fictif avec 5 rubriques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Créer 5 pages (les rubriques) en utilisant 5 routes et 5 </a:t>
            </a:r>
            <a:r>
              <a:rPr lang="fr-FR" dirty="0" err="1" smtClean="0"/>
              <a:t>templates</a:t>
            </a:r>
            <a:r>
              <a:rPr lang="fr-FR" dirty="0" smtClean="0"/>
              <a:t> </a:t>
            </a:r>
            <a:r>
              <a:rPr lang="fr-FR" dirty="0" err="1" smtClean="0"/>
              <a:t>twig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Créer une route api/version permettant de renseigner par du JSON la version de notre application</a:t>
            </a:r>
          </a:p>
          <a:p>
            <a:pPr lvl="1"/>
            <a:endParaRPr lang="fr-FR" dirty="0" smtClean="0"/>
          </a:p>
          <a:p>
            <a:pPr marL="914400" lvl="2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852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Style d’application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/>
              <a:t>Deux approches</a:t>
            </a:r>
          </a:p>
          <a:p>
            <a:pPr lvl="2"/>
            <a:r>
              <a:rPr lang="fr-FR" dirty="0" smtClean="0"/>
              <a:t>Micro-application - </a:t>
            </a:r>
            <a:r>
              <a:rPr lang="fr-FR" dirty="0" err="1" smtClean="0"/>
              <a:t>Polylithique</a:t>
            </a:r>
            <a:endParaRPr lang="fr-FR" dirty="0" smtClean="0"/>
          </a:p>
          <a:p>
            <a:pPr lvl="3"/>
            <a:r>
              <a:rPr lang="fr-FR" dirty="0" err="1" smtClean="0"/>
              <a:t>Skeleton</a:t>
            </a:r>
            <a:endParaRPr lang="fr-FR" dirty="0" smtClean="0"/>
          </a:p>
          <a:p>
            <a:pPr lvl="2"/>
            <a:r>
              <a:rPr lang="fr-FR" dirty="0" smtClean="0"/>
              <a:t>Site Web - Monolithique</a:t>
            </a:r>
          </a:p>
          <a:p>
            <a:pPr lvl="3"/>
            <a:r>
              <a:rPr lang="fr-FR" dirty="0" err="1" smtClean="0"/>
              <a:t>Website</a:t>
            </a:r>
            <a:r>
              <a:rPr lang="fr-FR" dirty="0" smtClean="0"/>
              <a:t> </a:t>
            </a:r>
            <a:r>
              <a:rPr lang="fr-FR" dirty="0" err="1" smtClean="0"/>
              <a:t>Skeleton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263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fr-FR" dirty="0" smtClean="0"/>
              <a:t>PARTIE 2</a:t>
            </a:r>
            <a:br>
              <a:rPr lang="fr-FR" dirty="0" smtClean="0"/>
            </a:br>
            <a:r>
              <a:rPr lang="fr-FR" dirty="0" smtClean="0"/>
              <a:t>SYMFONY WEBSITE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2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Modèle MVC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7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49290"/>
            <a:ext cx="9144000" cy="87707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 - Modèle MVC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5151" y="1091682"/>
            <a:ext cx="11187404" cy="5215812"/>
          </a:xfrm>
        </p:spPr>
        <p:txBody>
          <a:bodyPr/>
          <a:lstStyle/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est capable de créer différent type de programme (api, site web classique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pPr algn="l"/>
            <a:r>
              <a:rPr lang="fr-FR" dirty="0" smtClean="0"/>
              <a:t>Dans notre cas nous parlerons principalement d’un site classique</a:t>
            </a:r>
          </a:p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exploite le design pattern MVC : modèle vue </a:t>
            </a:r>
            <a:r>
              <a:rPr lang="fr-FR" dirty="0" err="1" smtClean="0"/>
              <a:t>controleur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14" y="2571233"/>
            <a:ext cx="4800539" cy="35390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72068" y="3758829"/>
            <a:ext cx="395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Controllers</a:t>
            </a:r>
            <a:endParaRPr lang="fr-FR" dirty="0" smtClean="0"/>
          </a:p>
          <a:p>
            <a:r>
              <a:rPr lang="fr-FR" dirty="0" smtClean="0"/>
              <a:t>Doctrine</a:t>
            </a:r>
          </a:p>
          <a:p>
            <a:r>
              <a:rPr lang="fr-FR" dirty="0" err="1" smtClean="0"/>
              <a:t>Twig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6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49290"/>
            <a:ext cx="9144000" cy="87707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 - Le </a:t>
            </a:r>
            <a:r>
              <a:rPr lang="fr-FR" dirty="0" err="1" smtClean="0"/>
              <a:t>Controleur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5151" y="1091682"/>
            <a:ext cx="11187404" cy="5215812"/>
          </a:xfrm>
        </p:spPr>
        <p:txBody>
          <a:bodyPr/>
          <a:lstStyle/>
          <a:p>
            <a:pPr algn="l"/>
            <a:r>
              <a:rPr lang="fr-FR" dirty="0" smtClean="0"/>
              <a:t>Le contrôleur est au cœur de l’application </a:t>
            </a:r>
            <a:r>
              <a:rPr lang="fr-FR" dirty="0" err="1"/>
              <a:t>S</a:t>
            </a:r>
            <a:r>
              <a:rPr lang="fr-FR" dirty="0" err="1" smtClean="0"/>
              <a:t>ymfony</a:t>
            </a:r>
            <a:r>
              <a:rPr lang="fr-FR" dirty="0" smtClean="0"/>
              <a:t>, c’est lui qui reçoit et envoie les informations au travers de l’application.</a:t>
            </a:r>
          </a:p>
          <a:p>
            <a:pPr algn="l"/>
            <a:r>
              <a:rPr lang="fr-FR" dirty="0" smtClean="0"/>
              <a:t>Il permet de faire un grand nombre de taches, (redirection, traitement de données, </a:t>
            </a:r>
            <a:r>
              <a:rPr lang="fr-FR" dirty="0" err="1" smtClean="0"/>
              <a:t>etc</a:t>
            </a:r>
            <a:r>
              <a:rPr lang="fr-FR" dirty="0" smtClean="0"/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6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Deux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https://symfony.com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lvl="1"/>
            <a:r>
              <a:rPr lang="fr-FR" dirty="0" err="1" smtClean="0"/>
              <a:t>Reusable</a:t>
            </a:r>
            <a:r>
              <a:rPr lang="fr-FR" dirty="0" smtClean="0"/>
              <a:t> PHP Components</a:t>
            </a:r>
          </a:p>
          <a:p>
            <a:pPr lvl="2"/>
            <a:r>
              <a:rPr lang="fr-FR" dirty="0" smtClean="0"/>
              <a:t>Liste des composants</a:t>
            </a:r>
          </a:p>
          <a:p>
            <a:pPr lvl="2"/>
            <a:endParaRPr lang="fr-FR" dirty="0"/>
          </a:p>
          <a:p>
            <a:pPr marL="914400" lvl="2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PHP Framework for web </a:t>
            </a:r>
            <a:r>
              <a:rPr lang="fr-FR" dirty="0" err="1" smtClean="0"/>
              <a:t>projects</a:t>
            </a:r>
            <a:endParaRPr lang="fr-FR" dirty="0" smtClean="0"/>
          </a:p>
          <a:p>
            <a:pPr lvl="2"/>
            <a:r>
              <a:rPr lang="fr-FR" dirty="0" smtClean="0"/>
              <a:t>Ensemble outils librairies</a:t>
            </a:r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4003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0617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4600"/>
            <a:ext cx="9144000" cy="1037351"/>
          </a:xfrm>
        </p:spPr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2846" y="1448357"/>
            <a:ext cx="9144000" cy="509909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Pour l’installation</a:t>
            </a:r>
          </a:p>
          <a:p>
            <a:pPr algn="l"/>
            <a:r>
              <a:rPr lang="fr-FR" dirty="0" smtClean="0"/>
              <a:t>composer </a:t>
            </a:r>
            <a:r>
              <a:rPr lang="fr-FR" dirty="0" err="1" smtClean="0"/>
              <a:t>create-project</a:t>
            </a:r>
            <a:r>
              <a:rPr lang="fr-FR" dirty="0" smtClean="0"/>
              <a:t> </a:t>
            </a:r>
            <a:r>
              <a:rPr lang="fr-FR" dirty="0" err="1" smtClean="0"/>
              <a:t>symfony</a:t>
            </a:r>
            <a:r>
              <a:rPr lang="fr-FR" dirty="0" smtClean="0"/>
              <a:t>/</a:t>
            </a:r>
            <a:r>
              <a:rPr lang="fr-FR" dirty="0" err="1" smtClean="0"/>
              <a:t>website-skeleton</a:t>
            </a:r>
            <a:r>
              <a:rPr lang="fr-FR" dirty="0" smtClean="0"/>
              <a:t> formation</a:t>
            </a:r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Pour lancer le serveur de </a:t>
            </a:r>
            <a:r>
              <a:rPr lang="fr-FR" dirty="0" err="1" smtClean="0"/>
              <a:t>dev</a:t>
            </a:r>
            <a:r>
              <a:rPr lang="fr-FR" dirty="0" smtClean="0"/>
              <a:t> local</a:t>
            </a:r>
          </a:p>
          <a:p>
            <a:pPr algn="l"/>
            <a:r>
              <a:rPr lang="fr-FR" dirty="0" smtClean="0"/>
              <a:t>cd formation</a:t>
            </a:r>
          </a:p>
          <a:p>
            <a:pPr algn="l"/>
            <a:endParaRPr lang="fr-FR" dirty="0" smtClean="0"/>
          </a:p>
          <a:p>
            <a:pPr algn="l"/>
            <a:r>
              <a:rPr lang="fr-FR" dirty="0" err="1" smtClean="0"/>
              <a:t>php</a:t>
            </a:r>
            <a:r>
              <a:rPr lang="fr-FR" dirty="0" smtClean="0"/>
              <a:t> </a:t>
            </a:r>
            <a:r>
              <a:rPr lang="fr-FR" dirty="0"/>
              <a:t>bin/console </a:t>
            </a:r>
            <a:r>
              <a:rPr lang="fr-FR" dirty="0" err="1" smtClean="0"/>
              <a:t>server:run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La page par défaut est accessible sur </a:t>
            </a:r>
            <a:r>
              <a:rPr lang="fr-FR" dirty="0"/>
              <a:t>http://127.0.0.1:8000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78553"/>
            <a:ext cx="7499230" cy="50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4600"/>
            <a:ext cx="9144000" cy="1037351"/>
          </a:xfrm>
        </p:spPr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2846" y="1448357"/>
            <a:ext cx="9144000" cy="509909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Pour l’installation</a:t>
            </a:r>
          </a:p>
          <a:p>
            <a:pPr algn="l"/>
            <a:r>
              <a:rPr lang="fr-FR" dirty="0" smtClean="0"/>
              <a:t>composer </a:t>
            </a:r>
            <a:r>
              <a:rPr lang="fr-FR" dirty="0" err="1" smtClean="0"/>
              <a:t>create-project</a:t>
            </a:r>
            <a:r>
              <a:rPr lang="fr-FR" dirty="0" smtClean="0"/>
              <a:t> </a:t>
            </a:r>
            <a:r>
              <a:rPr lang="fr-FR" dirty="0" err="1" smtClean="0"/>
              <a:t>symfony</a:t>
            </a:r>
            <a:r>
              <a:rPr lang="fr-FR" dirty="0" smtClean="0"/>
              <a:t>/</a:t>
            </a:r>
            <a:r>
              <a:rPr lang="fr-FR" dirty="0" err="1" smtClean="0"/>
              <a:t>website-skeleton</a:t>
            </a:r>
            <a:r>
              <a:rPr lang="fr-FR" dirty="0" smtClean="0"/>
              <a:t> formation</a:t>
            </a:r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Pour lancer le serveur de </a:t>
            </a:r>
            <a:r>
              <a:rPr lang="fr-FR" dirty="0" err="1" smtClean="0"/>
              <a:t>dev</a:t>
            </a:r>
            <a:r>
              <a:rPr lang="fr-FR" dirty="0" smtClean="0"/>
              <a:t> local</a:t>
            </a:r>
          </a:p>
          <a:p>
            <a:pPr algn="l"/>
            <a:r>
              <a:rPr lang="fr-FR" dirty="0" smtClean="0"/>
              <a:t>cd formation</a:t>
            </a:r>
          </a:p>
          <a:p>
            <a:pPr algn="l"/>
            <a:endParaRPr lang="fr-FR" dirty="0" smtClean="0"/>
          </a:p>
          <a:p>
            <a:pPr algn="l"/>
            <a:r>
              <a:rPr lang="fr-FR" dirty="0" err="1" smtClean="0"/>
              <a:t>php</a:t>
            </a:r>
            <a:r>
              <a:rPr lang="fr-FR" dirty="0" smtClean="0"/>
              <a:t> </a:t>
            </a:r>
            <a:r>
              <a:rPr lang="fr-FR" dirty="0"/>
              <a:t>bin/console </a:t>
            </a:r>
            <a:r>
              <a:rPr lang="fr-FR" dirty="0" err="1" smtClean="0"/>
              <a:t>server:run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La page par défaut est accessible sur </a:t>
            </a:r>
            <a:r>
              <a:rPr lang="fr-FR" dirty="0"/>
              <a:t>http://127.0.0.1:8000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78553"/>
            <a:ext cx="7499230" cy="50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51924"/>
            <a:ext cx="9144000" cy="1026370"/>
          </a:xfrm>
        </p:spPr>
        <p:txBody>
          <a:bodyPr>
            <a:normAutofit/>
          </a:bodyPr>
          <a:lstStyle/>
          <a:p>
            <a:r>
              <a:rPr lang="fr-FR" dirty="0" smtClean="0"/>
              <a:t>Pratique -1ere page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5901" y="1942418"/>
            <a:ext cx="11196735" cy="4542358"/>
          </a:xfrm>
        </p:spPr>
        <p:txBody>
          <a:bodyPr/>
          <a:lstStyle/>
          <a:p>
            <a:pPr algn="l"/>
            <a:r>
              <a:rPr lang="fr-FR" dirty="0" smtClean="0"/>
              <a:t>La CLI command line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Installation serveur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Lancement serveur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algn="l"/>
            <a:r>
              <a:rPr lang="fr-FR" dirty="0"/>
              <a:t>	</a:t>
            </a: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Voir le rendu navigateur en 127.0.0.1: 8000</a:t>
            </a:r>
            <a:endParaRPr lang="fr-FR" dirty="0"/>
          </a:p>
          <a:p>
            <a:pPr algn="l"/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85446"/>
            <a:ext cx="5072731" cy="5551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62892"/>
            <a:ext cx="3990274" cy="6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51924"/>
            <a:ext cx="9144000" cy="1026370"/>
          </a:xfrm>
        </p:spPr>
        <p:txBody>
          <a:bodyPr>
            <a:normAutofit/>
          </a:bodyPr>
          <a:lstStyle/>
          <a:p>
            <a:r>
              <a:rPr lang="fr-FR" dirty="0" smtClean="0"/>
              <a:t>Pratique -1ere page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5901" y="1278294"/>
            <a:ext cx="11196735" cy="520648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Le </a:t>
            </a:r>
            <a:r>
              <a:rPr lang="fr-FR" dirty="0" err="1" smtClean="0"/>
              <a:t>routing</a:t>
            </a:r>
            <a:r>
              <a:rPr lang="fr-FR" dirty="0" smtClean="0"/>
              <a:t> et les contrôleurs :</a:t>
            </a:r>
          </a:p>
          <a:p>
            <a:pPr algn="l"/>
            <a:r>
              <a:rPr lang="fr-FR" dirty="0" smtClean="0"/>
              <a:t>	</a:t>
            </a:r>
            <a:r>
              <a:rPr lang="fr-FR" dirty="0" err="1" smtClean="0"/>
              <a:t>Symfony</a:t>
            </a:r>
            <a:r>
              <a:rPr lang="fr-FR" dirty="0" smtClean="0"/>
              <a:t> permet de définir ces routes de manières simple et de différentes façon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ici nous utiliserons des annotations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Créer un </a:t>
            </a:r>
            <a:r>
              <a:rPr lang="fr-FR" dirty="0" err="1" smtClean="0"/>
              <a:t>controleur</a:t>
            </a:r>
            <a:r>
              <a:rPr lang="fr-FR" dirty="0" smtClean="0"/>
              <a:t> « </a:t>
            </a:r>
            <a:r>
              <a:rPr lang="fr-FR" dirty="0" err="1" smtClean="0"/>
              <a:t>LuckyController</a:t>
            </a:r>
            <a:r>
              <a:rPr lang="fr-FR" dirty="0" smtClean="0"/>
              <a:t> »  dans </a:t>
            </a:r>
            <a:r>
              <a:rPr lang="fr-FR" dirty="0" err="1" smtClean="0"/>
              <a:t>src</a:t>
            </a:r>
            <a:r>
              <a:rPr lang="fr-FR" dirty="0" smtClean="0"/>
              <a:t>/Controller (</a:t>
            </a:r>
            <a:r>
              <a:rPr lang="fr-FR" dirty="0">
                <a:hlinkClick r:id="rId2"/>
              </a:rPr>
              <a:t>https://symfony.com/doc/current/controller.html</a:t>
            </a:r>
            <a:r>
              <a:rPr lang="fr-FR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Alternative par ligne de commande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Customiser le nom de la route</a:t>
            </a:r>
          </a:p>
          <a:p>
            <a:pPr algn="l"/>
            <a:r>
              <a:rPr lang="fr-FR" dirty="0" smtClean="0"/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Customiser le contenu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90" y="3818265"/>
            <a:ext cx="3045304" cy="4173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990" y="4770408"/>
            <a:ext cx="4419600" cy="5897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50" y="5583491"/>
            <a:ext cx="75438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51924"/>
            <a:ext cx="9144000" cy="1026370"/>
          </a:xfrm>
        </p:spPr>
        <p:txBody>
          <a:bodyPr>
            <a:normAutofit/>
          </a:bodyPr>
          <a:lstStyle/>
          <a:p>
            <a:r>
              <a:rPr lang="fr-FR" dirty="0" smtClean="0"/>
              <a:t>Pratique -1ere page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5901" y="1942418"/>
            <a:ext cx="11196735" cy="4542358"/>
          </a:xfrm>
        </p:spPr>
        <p:txBody>
          <a:bodyPr/>
          <a:lstStyle/>
          <a:p>
            <a:pPr algn="l"/>
            <a:r>
              <a:rPr lang="fr-FR" dirty="0" smtClean="0"/>
              <a:t>Le </a:t>
            </a:r>
            <a:r>
              <a:rPr lang="fr-FR" dirty="0" err="1" smtClean="0"/>
              <a:t>templating</a:t>
            </a:r>
            <a:r>
              <a:rPr lang="fr-FR" dirty="0" smtClean="0"/>
              <a:t> dans </a:t>
            </a:r>
            <a:r>
              <a:rPr lang="fr-FR" dirty="0" err="1" smtClean="0"/>
              <a:t>symfony</a:t>
            </a:r>
            <a:r>
              <a:rPr lang="fr-FR" dirty="0" smtClean="0"/>
              <a:t> est géré par </a:t>
            </a:r>
            <a:r>
              <a:rPr lang="fr-FR" dirty="0" err="1" smtClean="0"/>
              <a:t>twig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Il faut que le </a:t>
            </a:r>
            <a:r>
              <a:rPr lang="fr-FR" dirty="0" err="1" smtClean="0"/>
              <a:t>controleur</a:t>
            </a:r>
            <a:r>
              <a:rPr lang="fr-FR" dirty="0" smtClean="0"/>
              <a:t> étende celui de base de </a:t>
            </a:r>
            <a:r>
              <a:rPr lang="fr-FR" dirty="0" err="1" smtClean="0"/>
              <a:t>symfony</a:t>
            </a:r>
            <a:r>
              <a:rPr lang="fr-FR" dirty="0" smtClean="0"/>
              <a:t> pour accéder aux méthodes de </a:t>
            </a:r>
            <a:r>
              <a:rPr lang="fr-FR" dirty="0" err="1" smtClean="0"/>
              <a:t>render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Il faut créer le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</a:p>
          <a:p>
            <a:pPr algn="l"/>
            <a:endParaRPr lang="fr-FR" dirty="0"/>
          </a:p>
          <a:p>
            <a:pPr algn="l"/>
            <a:r>
              <a:rPr lang="fr-FR" dirty="0" smtClean="0"/>
              <a:t>Faire des modifications dans l’affichage</a:t>
            </a:r>
          </a:p>
        </p:txBody>
      </p:sp>
    </p:spTree>
    <p:extLst>
      <p:ext uri="{BB962C8B-B14F-4D97-AF65-F5344CB8AC3E}">
        <p14:creationId xmlns:p14="http://schemas.microsoft.com/office/powerpoint/2010/main" val="38849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orm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7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1363" y="251926"/>
            <a:ext cx="9144000" cy="942392"/>
          </a:xfrm>
        </p:spPr>
        <p:txBody>
          <a:bodyPr>
            <a:normAutofit/>
          </a:bodyPr>
          <a:lstStyle/>
          <a:p>
            <a:r>
              <a:rPr lang="fr-FR" dirty="0" smtClean="0"/>
              <a:t>Théorie - L’</a:t>
            </a:r>
            <a:r>
              <a:rPr lang="fr-FR" dirty="0" err="1" smtClean="0"/>
              <a:t>orm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241" y="1194317"/>
            <a:ext cx="11504645" cy="5402425"/>
          </a:xfrm>
        </p:spPr>
        <p:txBody>
          <a:bodyPr/>
          <a:lstStyle/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permet de manipuler des données sans faire de SQL</a:t>
            </a:r>
          </a:p>
          <a:p>
            <a:pPr algn="l"/>
            <a:r>
              <a:rPr lang="fr-FR" dirty="0" smtClean="0"/>
              <a:t>Pour cela il met à disposition un ORM (il est possible d’en utiliser d’autres) c’est doctrine</a:t>
            </a:r>
          </a:p>
          <a:p>
            <a:pPr algn="l"/>
            <a:r>
              <a:rPr lang="fr-FR" dirty="0" smtClean="0"/>
              <a:t>C’est un niveau d’abstraction, il permet de définir un objet (classe PHP) et de le manipuler directement, puis d’envoyer les modification en base de données sans faire de SQL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87" y="2818679"/>
            <a:ext cx="5198443" cy="37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1363" y="251926"/>
            <a:ext cx="9144000" cy="942392"/>
          </a:xfrm>
        </p:spPr>
        <p:txBody>
          <a:bodyPr>
            <a:normAutofit/>
          </a:bodyPr>
          <a:lstStyle/>
          <a:p>
            <a:r>
              <a:rPr lang="fr-FR" dirty="0" smtClean="0"/>
              <a:t>Théorie - L’</a:t>
            </a:r>
            <a:r>
              <a:rPr lang="fr-FR" dirty="0" err="1" smtClean="0"/>
              <a:t>orm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241" y="1194317"/>
            <a:ext cx="11504645" cy="5402425"/>
          </a:xfrm>
        </p:spPr>
        <p:txBody>
          <a:bodyPr/>
          <a:lstStyle/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permet de manipuler des données sans faire de SQL</a:t>
            </a:r>
          </a:p>
          <a:p>
            <a:pPr algn="l"/>
            <a:r>
              <a:rPr lang="fr-FR" dirty="0" smtClean="0"/>
              <a:t>Pour cela il met à disposition un ORM (il est possible d’en utiliser d’autres) c’est doctrine</a:t>
            </a:r>
          </a:p>
          <a:p>
            <a:pPr algn="l"/>
            <a:r>
              <a:rPr lang="fr-FR" dirty="0" smtClean="0"/>
              <a:t>C’est un niveau d’abstraction, il permet de définir un objet (classe PHP) et de le manipuler directement, puis d’envoyer les modification en base de données sans faire de SQL</a:t>
            </a:r>
          </a:p>
          <a:p>
            <a:pPr algn="l"/>
            <a:endParaRPr lang="fr-FR" dirty="0"/>
          </a:p>
          <a:p>
            <a:pPr algn="l"/>
            <a:r>
              <a:rPr lang="fr-FR" b="1" dirty="0" err="1" smtClean="0"/>
              <a:t>Entity</a:t>
            </a:r>
            <a:r>
              <a:rPr lang="fr-FR" dirty="0" smtClean="0"/>
              <a:t> représente une table</a:t>
            </a:r>
          </a:p>
          <a:p>
            <a:pPr algn="l"/>
            <a:r>
              <a:rPr lang="fr-FR" b="1" dirty="0" smtClean="0"/>
              <a:t>Manager</a:t>
            </a:r>
            <a:r>
              <a:rPr lang="fr-FR" dirty="0" smtClean="0"/>
              <a:t> permet de manipuler une ligne (insertion, mise à jour, suppression)</a:t>
            </a:r>
          </a:p>
          <a:p>
            <a:pPr algn="l"/>
            <a:r>
              <a:rPr lang="fr-FR" b="1" dirty="0" err="1" smtClean="0"/>
              <a:t>Repository</a:t>
            </a:r>
            <a:r>
              <a:rPr lang="fr-FR" dirty="0" smtClean="0"/>
              <a:t> permet de faire des sélections de données (sélection)</a:t>
            </a:r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7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1363" y="251926"/>
            <a:ext cx="9144000" cy="942392"/>
          </a:xfrm>
        </p:spPr>
        <p:txBody>
          <a:bodyPr>
            <a:normAutofit/>
          </a:bodyPr>
          <a:lstStyle/>
          <a:p>
            <a:r>
              <a:rPr lang="fr-FR" dirty="0" smtClean="0"/>
              <a:t>Les migrations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241" y="1194317"/>
            <a:ext cx="11504645" cy="3179275"/>
          </a:xfrm>
        </p:spPr>
        <p:txBody>
          <a:bodyPr/>
          <a:lstStyle/>
          <a:p>
            <a:pPr algn="l"/>
            <a:r>
              <a:rPr lang="fr-FR" dirty="0" smtClean="0"/>
              <a:t>On privilégie les fichiers car partagés entre les développeurs (dépôt sans base de données).</a:t>
            </a:r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Script faisant passer la base de données de l’état A à l’état B.</a:t>
            </a:r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Il y a autant de fichier que de changement d’état possibles.</a:t>
            </a:r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5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4600"/>
            <a:ext cx="9144000" cy="1037351"/>
          </a:xfrm>
        </p:spPr>
        <p:txBody>
          <a:bodyPr/>
          <a:lstStyle/>
          <a:p>
            <a:r>
              <a:rPr lang="fr-FR" dirty="0" err="1" smtClean="0"/>
              <a:t>Symfony</a:t>
            </a:r>
            <a:r>
              <a:rPr lang="fr-FR" dirty="0" smtClean="0"/>
              <a:t> Roadmap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1655732" y="6271403"/>
            <a:ext cx="9144000" cy="504645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https://symfony.com/releases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32" y="1372499"/>
            <a:ext cx="851481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1363" y="251926"/>
            <a:ext cx="9144000" cy="942392"/>
          </a:xfrm>
        </p:spPr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fixtures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241" y="2501660"/>
            <a:ext cx="11504645" cy="1871932"/>
          </a:xfrm>
        </p:spPr>
        <p:txBody>
          <a:bodyPr/>
          <a:lstStyle/>
          <a:p>
            <a:pPr algn="l"/>
            <a:r>
              <a:rPr lang="fr-FR" dirty="0" smtClean="0"/>
              <a:t>Script qui va gérer des faux jeux de données et donc réutilisables par d’autres</a:t>
            </a:r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8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Première Entité</a:t>
            </a:r>
          </a:p>
          <a:p>
            <a:r>
              <a:rPr lang="fr-FR" dirty="0"/>
              <a:t>(</a:t>
            </a:r>
            <a:r>
              <a:rPr lang="fr-FR" dirty="0">
                <a:hlinkClick r:id="rId2"/>
              </a:rPr>
              <a:t>https://symfony.com/doc/current/doctrine.html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18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18726" y="242595"/>
            <a:ext cx="9144000" cy="89573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Pratique - Première Entité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6612" y="1138333"/>
            <a:ext cx="11728580" cy="5514393"/>
          </a:xfrm>
        </p:spPr>
        <p:txBody>
          <a:bodyPr/>
          <a:lstStyle/>
          <a:p>
            <a:pPr algn="l"/>
            <a:endParaRPr lang="fr-FR" dirty="0" smtClean="0"/>
          </a:p>
          <a:p>
            <a:pPr algn="l"/>
            <a:r>
              <a:rPr lang="fr-FR" dirty="0" smtClean="0"/>
              <a:t>Nous allons d’abord créer un lien entre l’application et la BDD via le fichier .</a:t>
            </a:r>
            <a:r>
              <a:rPr lang="fr-FR" dirty="0" err="1" smtClean="0"/>
              <a:t>env</a:t>
            </a:r>
            <a:r>
              <a:rPr lang="fr-FR" dirty="0" smtClean="0"/>
              <a:t> (en fin)</a:t>
            </a:r>
          </a:p>
          <a:p>
            <a:pPr algn="l"/>
            <a:r>
              <a:rPr lang="fr-FR" dirty="0" smtClean="0"/>
              <a:t>	DATABASE_URL=mysql://root@127.0.0.1:3306/formation</a:t>
            </a:r>
          </a:p>
          <a:p>
            <a:pPr algn="l"/>
            <a:r>
              <a:rPr lang="fr-FR" dirty="0" smtClean="0"/>
              <a:t>Puis a l’aide de la console initialiser une </a:t>
            </a:r>
            <a:r>
              <a:rPr lang="fr-FR" dirty="0" err="1" smtClean="0"/>
              <a:t>bdd</a:t>
            </a:r>
            <a:r>
              <a:rPr lang="fr-FR" dirty="0" smtClean="0"/>
              <a:t> vide</a:t>
            </a:r>
          </a:p>
          <a:p>
            <a:pPr algn="l"/>
            <a:r>
              <a:rPr lang="fr-FR" dirty="0" smtClean="0"/>
              <a:t>	</a:t>
            </a:r>
            <a:r>
              <a:rPr lang="fr-FR" dirty="0" err="1" smtClean="0"/>
              <a:t>php</a:t>
            </a:r>
            <a:r>
              <a:rPr lang="fr-FR" dirty="0" smtClean="0"/>
              <a:t> </a:t>
            </a:r>
            <a:r>
              <a:rPr lang="fr-FR" dirty="0"/>
              <a:t>bin/console </a:t>
            </a:r>
            <a:r>
              <a:rPr lang="fr-FR" dirty="0" err="1" smtClean="0"/>
              <a:t>doctrine:database:create</a:t>
            </a:r>
            <a:endParaRPr lang="fr-FR" dirty="0" smtClean="0"/>
          </a:p>
          <a:p>
            <a:pPr algn="l"/>
            <a:r>
              <a:rPr lang="fr-FR" dirty="0" smtClean="0"/>
              <a:t>Cette commande va créer une </a:t>
            </a:r>
            <a:r>
              <a:rPr lang="fr-FR" dirty="0" err="1" smtClean="0"/>
              <a:t>bdd</a:t>
            </a:r>
            <a:r>
              <a:rPr lang="fr-FR" dirty="0" smtClean="0"/>
              <a:t> vide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Nous allons créer une entité « Produit » 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La création d’une entité crée au moins deux fichiers à ouvrir : </a:t>
            </a:r>
          </a:p>
          <a:p>
            <a:pPr algn="l"/>
            <a:r>
              <a:rPr lang="fr-FR" dirty="0"/>
              <a:t>	</a:t>
            </a:r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Entity</a:t>
            </a:r>
            <a:r>
              <a:rPr lang="fr-FR" dirty="0" smtClean="0"/>
              <a:t>/</a:t>
            </a:r>
            <a:r>
              <a:rPr lang="fr-FR" dirty="0" err="1" smtClean="0"/>
              <a:t>Entite.php</a:t>
            </a:r>
            <a:r>
              <a:rPr lang="fr-FR" dirty="0" smtClean="0"/>
              <a:t>    (Noter que les getter et setter sont créés automatiquement)</a:t>
            </a:r>
          </a:p>
          <a:p>
            <a:pPr algn="l"/>
            <a:r>
              <a:rPr lang="fr-FR" dirty="0"/>
              <a:t>	</a:t>
            </a:r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Repository</a:t>
            </a:r>
            <a:r>
              <a:rPr lang="fr-FR" dirty="0" smtClean="0"/>
              <a:t>/</a:t>
            </a:r>
            <a:r>
              <a:rPr lang="fr-FR" dirty="0" err="1" smtClean="0"/>
              <a:t>EntiteRepository.php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429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L’</a:t>
            </a:r>
            <a:r>
              <a:rPr lang="fr-FR" dirty="0" err="1" smtClean="0"/>
              <a:t>orm</a:t>
            </a:r>
            <a:r>
              <a:rPr lang="fr-FR" dirty="0" smtClean="0"/>
              <a:t> manipulation d’entité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6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142649"/>
            <a:ext cx="10972799" cy="82773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 - L’</a:t>
            </a:r>
            <a:r>
              <a:rPr lang="fr-FR" dirty="0" err="1" smtClean="0"/>
              <a:t>orm</a:t>
            </a:r>
            <a:r>
              <a:rPr lang="fr-FR" dirty="0" smtClean="0"/>
              <a:t> manipulation d’entité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6571" y="970383"/>
            <a:ext cx="11607282" cy="565435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Dans les anciennes applications, ou avec du PHP natif, il n’est pas rare d’utilisé directement le PDO pour faire des requêtes SQL et modifier ces données en base.</a:t>
            </a:r>
          </a:p>
          <a:p>
            <a:pPr algn="l"/>
            <a:r>
              <a:rPr lang="fr-FR" dirty="0" smtClean="0"/>
              <a:t>Au travers des </a:t>
            </a:r>
            <a:r>
              <a:rPr lang="fr-FR" dirty="0" err="1" smtClean="0"/>
              <a:t>repository</a:t>
            </a:r>
            <a:r>
              <a:rPr lang="fr-FR" dirty="0" smtClean="0"/>
              <a:t> nous avons un moyen simple de manipuler les entités :</a:t>
            </a:r>
          </a:p>
          <a:p>
            <a:pPr algn="l"/>
            <a:r>
              <a:rPr lang="fr-FR" dirty="0" smtClean="0"/>
              <a:t>Les méthodes « magique »</a:t>
            </a:r>
          </a:p>
          <a:p>
            <a:pPr algn="l"/>
            <a:r>
              <a:rPr lang="fr-FR" dirty="0" smtClean="0"/>
              <a:t>Avec doctrine, le niveau d’abstraction permet simplement d’appeler des getters et setters et certaine méthode particulière pour réaliser les opérations de base : Créer, Modifier, Lire, Supprimer (CRUD), </a:t>
            </a:r>
          </a:p>
          <a:p>
            <a:pPr algn="l"/>
            <a:r>
              <a:rPr lang="fr-FR" b="1" dirty="0" err="1" smtClean="0"/>
              <a:t>Persist</a:t>
            </a:r>
            <a:r>
              <a:rPr lang="fr-FR" dirty="0" smtClean="0"/>
              <a:t> =&gt; </a:t>
            </a:r>
            <a:r>
              <a:rPr lang="fr-FR" b="1" dirty="0" smtClean="0"/>
              <a:t>Créer un nouvel objet</a:t>
            </a:r>
            <a:r>
              <a:rPr lang="fr-FR" dirty="0" smtClean="0"/>
              <a:t> </a:t>
            </a:r>
          </a:p>
          <a:p>
            <a:pPr algn="l"/>
            <a:r>
              <a:rPr lang="fr-FR" b="1" dirty="0" err="1" smtClean="0"/>
              <a:t>Remove</a:t>
            </a:r>
            <a:r>
              <a:rPr lang="fr-FR" dirty="0" smtClean="0"/>
              <a:t> =&gt; </a:t>
            </a:r>
            <a:r>
              <a:rPr lang="fr-FR" b="1" dirty="0" smtClean="0"/>
              <a:t>Supprimer un objet</a:t>
            </a:r>
          </a:p>
          <a:p>
            <a:pPr algn="l"/>
            <a:r>
              <a:rPr lang="fr-FR" b="1" dirty="0" smtClean="0"/>
              <a:t>Flush</a:t>
            </a:r>
            <a:r>
              <a:rPr lang="fr-FR" dirty="0" smtClean="0"/>
              <a:t> =&gt; </a:t>
            </a:r>
            <a:r>
              <a:rPr lang="fr-FR" b="1" dirty="0" smtClean="0"/>
              <a:t>envoyer les modifications en base</a:t>
            </a:r>
            <a:r>
              <a:rPr lang="fr-FR" dirty="0" smtClean="0"/>
              <a:t> flush va envoyer l’ensemble des modifications a la base, tant qu’il n’est pas fait, les modifications ne sont pas envoyées en base quelque soit l’opération</a:t>
            </a:r>
          </a:p>
        </p:txBody>
      </p:sp>
    </p:spTree>
    <p:extLst>
      <p:ext uri="{BB962C8B-B14F-4D97-AF65-F5344CB8AC3E}">
        <p14:creationId xmlns:p14="http://schemas.microsoft.com/office/powerpoint/2010/main" val="17849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600" y="142649"/>
            <a:ext cx="10972799" cy="82773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Pratique - L’</a:t>
            </a:r>
            <a:r>
              <a:rPr lang="fr-FR" dirty="0" err="1" smtClean="0"/>
              <a:t>orm</a:t>
            </a:r>
            <a:r>
              <a:rPr lang="fr-FR" dirty="0" smtClean="0"/>
              <a:t> manipulation d’entité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6571" y="970383"/>
            <a:ext cx="11607282" cy="565435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			</a:t>
            </a:r>
            <a:r>
              <a:rPr lang="fr-FR" sz="2000" dirty="0">
                <a:hlinkClick r:id="rId2"/>
              </a:rPr>
              <a:t>https://symfony.com/doc/current/doctrine.html#persisting-objects-to-the-database</a:t>
            </a:r>
            <a:endParaRPr lang="fr-FR" sz="2000" dirty="0" smtClean="0"/>
          </a:p>
          <a:p>
            <a:pPr algn="l"/>
            <a:r>
              <a:rPr lang="fr-FR" dirty="0"/>
              <a:t>	</a:t>
            </a:r>
            <a:r>
              <a:rPr lang="fr-FR" dirty="0" smtClean="0"/>
              <a:t>		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		Création d’une entité en </a:t>
            </a:r>
            <a:r>
              <a:rPr lang="fr-FR" dirty="0" err="1" smtClean="0"/>
              <a:t>bdd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/>
              <a:t>	</a:t>
            </a:r>
            <a:r>
              <a:rPr lang="fr-FR" dirty="0" smtClean="0"/>
              <a:t>		Modification de l’entité</a:t>
            </a:r>
          </a:p>
          <a:p>
            <a:pPr algn="l"/>
            <a:endParaRPr lang="fr-FR" dirty="0" smtClean="0"/>
          </a:p>
          <a:p>
            <a:pPr algn="l"/>
            <a:r>
              <a:rPr lang="fr-FR" dirty="0"/>
              <a:t>	</a:t>
            </a:r>
            <a:r>
              <a:rPr lang="fr-FR" dirty="0" smtClean="0"/>
              <a:t>		Suppression de l’entité</a:t>
            </a:r>
          </a:p>
        </p:txBody>
      </p:sp>
    </p:spTree>
    <p:extLst>
      <p:ext uri="{BB962C8B-B14F-4D97-AF65-F5344CB8AC3E}">
        <p14:creationId xmlns:p14="http://schemas.microsoft.com/office/powerpoint/2010/main" val="3097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formulaires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6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75743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 – Les formulaires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5233" y="953375"/>
            <a:ext cx="11551298" cy="5559392"/>
          </a:xfrm>
        </p:spPr>
        <p:txBody>
          <a:bodyPr/>
          <a:lstStyle/>
          <a:p>
            <a:pPr algn="l"/>
            <a:r>
              <a:rPr lang="fr-FR" dirty="0" smtClean="0"/>
              <a:t>Afin de permettre a un utilisateur de manipuler des données, on utilise très souvent des formulaires.</a:t>
            </a:r>
          </a:p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permet de créer facilement des formulaires pour des types standards. Mais aussi de créer des types de champs customisés.</a:t>
            </a:r>
          </a:p>
          <a:p>
            <a:pPr algn="l"/>
            <a:r>
              <a:rPr lang="fr-FR" dirty="0" smtClean="0"/>
              <a:t>Les formulaires peuvent être définis dans une classe à part ou dans un contrôleur (non recommandé), puis rendu via le moteur de </a:t>
            </a:r>
            <a:r>
              <a:rPr lang="fr-FR" dirty="0" err="1" smtClean="0"/>
              <a:t>templating</a:t>
            </a:r>
            <a:r>
              <a:rPr lang="fr-FR" dirty="0" smtClean="0"/>
              <a:t> </a:t>
            </a:r>
            <a:r>
              <a:rPr lang="fr-FR" dirty="0" err="1" smtClean="0"/>
              <a:t>twig</a:t>
            </a:r>
            <a:r>
              <a:rPr lang="fr-FR" dirty="0" smtClean="0"/>
              <a:t>.</a:t>
            </a:r>
          </a:p>
          <a:p>
            <a:pPr algn="l"/>
            <a:endParaRPr lang="fr-FR" dirty="0"/>
          </a:p>
          <a:p>
            <a:pPr algn="l"/>
            <a:r>
              <a:rPr lang="fr-FR" dirty="0">
                <a:hlinkClick r:id="rId2"/>
              </a:rPr>
              <a:t>https://symfony.com/doc/current/forms.html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2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Premier formulaire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7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9971"/>
            <a:ext cx="9144000" cy="86505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Pratique - premier formulaire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1216" y="1119673"/>
            <a:ext cx="11364686" cy="5383764"/>
          </a:xfrm>
        </p:spPr>
        <p:txBody>
          <a:bodyPr/>
          <a:lstStyle/>
          <a:p>
            <a:pPr algn="l"/>
            <a:r>
              <a:rPr lang="fr-FR" dirty="0" smtClean="0"/>
              <a:t>Création d’une classe de formulaire pour notre entité (</a:t>
            </a:r>
            <a:r>
              <a:rPr lang="fr-FR" dirty="0">
                <a:hlinkClick r:id="rId2"/>
              </a:rPr>
              <a:t>https://symfony.com/doc/current/forms.html</a:t>
            </a:r>
            <a:r>
              <a:rPr lang="fr-FR" dirty="0" smtClean="0"/>
              <a:t>)</a:t>
            </a:r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92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4600"/>
            <a:ext cx="9144000" cy="1037351"/>
          </a:xfrm>
        </p:spPr>
        <p:txBody>
          <a:bodyPr/>
          <a:lstStyle/>
          <a:p>
            <a:r>
              <a:rPr lang="fr-FR" dirty="0" smtClean="0"/>
              <a:t>Prérequis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474237"/>
            <a:ext cx="9144000" cy="4607386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Wamp et ses dépendances </a:t>
            </a:r>
            <a:r>
              <a:rPr lang="fr-FR" dirty="0" smtClean="0"/>
              <a:t>(au choix)</a:t>
            </a:r>
            <a:endParaRPr lang="fr-FR" dirty="0"/>
          </a:p>
          <a:p>
            <a:pPr algn="l"/>
            <a:r>
              <a:rPr lang="fr-FR" dirty="0" smtClean="0"/>
              <a:t>	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sourceforge.net/projects/wampserver/files/WampServer%203/WampServer%203.0.0/wampserver3.2.0_x64.exe/download</a:t>
            </a:r>
            <a:endParaRPr lang="fr-FR" dirty="0" smtClean="0"/>
          </a:p>
          <a:p>
            <a:pPr algn="l"/>
            <a:r>
              <a:rPr lang="fr-FR" dirty="0"/>
              <a:t>	</a:t>
            </a:r>
            <a:r>
              <a:rPr lang="fr-FR" dirty="0" err="1" smtClean="0"/>
              <a:t>Symfony</a:t>
            </a:r>
            <a:r>
              <a:rPr lang="fr-FR" dirty="0" smtClean="0"/>
              <a:t> 4 : </a:t>
            </a:r>
            <a:r>
              <a:rPr lang="fr-FR" dirty="0" err="1" smtClean="0"/>
              <a:t>php</a:t>
            </a:r>
            <a:r>
              <a:rPr lang="fr-FR" dirty="0" smtClean="0"/>
              <a:t> &gt; 7.1.9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Faire un </a:t>
            </a:r>
            <a:r>
              <a:rPr lang="fr-FR" dirty="0" err="1" smtClean="0"/>
              <a:t>php</a:t>
            </a:r>
            <a:r>
              <a:rPr lang="fr-FR" dirty="0" smtClean="0"/>
              <a:t>-v en cli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Git (</a:t>
            </a:r>
            <a:r>
              <a:rPr lang="fr-FR" dirty="0">
                <a:hlinkClick r:id="rId3"/>
              </a:rPr>
              <a:t>https://git-scm.com</a:t>
            </a:r>
            <a:r>
              <a:rPr lang="fr-FR" dirty="0" smtClean="0">
                <a:hlinkClick r:id="rId3"/>
              </a:rPr>
              <a:t>/</a:t>
            </a:r>
            <a:r>
              <a:rPr lang="fr-FR" dirty="0" smtClean="0"/>
              <a:t>) et git </a:t>
            </a:r>
            <a:r>
              <a:rPr lang="fr-FR" dirty="0" err="1" smtClean="0"/>
              <a:t>bash</a:t>
            </a:r>
            <a:endParaRPr lang="fr-FR" dirty="0" smtClean="0"/>
          </a:p>
          <a:p>
            <a:pPr algn="l"/>
            <a:endParaRPr lang="fr-F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Composer (</a:t>
            </a:r>
            <a:r>
              <a:rPr lang="fr-FR" dirty="0">
                <a:hlinkClick r:id="rId4"/>
              </a:rPr>
              <a:t>https://getcomposer.org</a:t>
            </a:r>
            <a:r>
              <a:rPr lang="fr-FR" dirty="0" smtClean="0">
                <a:hlinkClick r:id="rId4"/>
              </a:rPr>
              <a:t>/</a:t>
            </a:r>
            <a:r>
              <a:rPr lang="fr-FR" dirty="0" smtClean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Gestionnaire de librairies, dépendances pour PHP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Comme </a:t>
            </a:r>
            <a:r>
              <a:rPr lang="fr-FR" dirty="0" err="1" smtClean="0"/>
              <a:t>node</a:t>
            </a:r>
            <a:r>
              <a:rPr lang="fr-FR" dirty="0" smtClean="0"/>
              <a:t>/</a:t>
            </a:r>
            <a:r>
              <a:rPr lang="fr-FR" dirty="0" err="1" smtClean="0"/>
              <a:t>npm</a:t>
            </a:r>
            <a:r>
              <a:rPr lang="fr-FR" dirty="0" smtClean="0"/>
              <a:t>, </a:t>
            </a:r>
            <a:r>
              <a:rPr lang="fr-FR" dirty="0" err="1" smtClean="0"/>
              <a:t>ruby</a:t>
            </a:r>
            <a:r>
              <a:rPr lang="fr-FR" dirty="0" smtClean="0"/>
              <a:t> on rails/gem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Téléchargement, utilisation des librairies maintien en version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composer –V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Vérification fonctionnement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composer self-update</a:t>
            </a:r>
          </a:p>
        </p:txBody>
      </p:sp>
    </p:spTree>
    <p:extLst>
      <p:ext uri="{BB962C8B-B14F-4D97-AF65-F5344CB8AC3E}">
        <p14:creationId xmlns:p14="http://schemas.microsoft.com/office/powerpoint/2010/main" val="34573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traductions / le multilingue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5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80053" y="354563"/>
            <a:ext cx="13352106" cy="67180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Théorie - Les traductions / le multilingue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629" y="1026367"/>
            <a:ext cx="11747240" cy="5598367"/>
          </a:xfrm>
        </p:spPr>
        <p:txBody>
          <a:bodyPr/>
          <a:lstStyle/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dispose d’un système permettant de gérer les textes de base d’un site (non contribués en </a:t>
            </a:r>
            <a:r>
              <a:rPr lang="fr-FR" dirty="0" err="1" smtClean="0"/>
              <a:t>bdd</a:t>
            </a:r>
            <a:r>
              <a:rPr lang="fr-FR" dirty="0" smtClean="0"/>
              <a:t>) de manière simple.</a:t>
            </a:r>
          </a:p>
          <a:p>
            <a:pPr algn="l"/>
            <a:r>
              <a:rPr lang="fr-FR" dirty="0" smtClean="0"/>
              <a:t>Il n’y a aucun texte « en dur » dans les </a:t>
            </a:r>
            <a:r>
              <a:rPr lang="fr-FR" dirty="0" err="1" smtClean="0"/>
              <a:t>templates</a:t>
            </a:r>
            <a:r>
              <a:rPr lang="fr-FR" dirty="0" smtClean="0"/>
              <a:t> html ou dans le code, à la place tout le texte va se trouver dans des fichiers de traduction.</a:t>
            </a:r>
          </a:p>
          <a:p>
            <a:pPr algn="l"/>
            <a:r>
              <a:rPr lang="fr-FR" dirty="0" smtClean="0"/>
              <a:t>Une langue par défaut est configurée (la « locale »), il faut ensuite proposé un sélecteur de langue aux utilisateurs et créer les fichiers de traductions.</a:t>
            </a:r>
            <a:endParaRPr lang="fr-FR" dirty="0"/>
          </a:p>
          <a:p>
            <a:pPr algn="l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symfony.com/doc/current/translation.html</a:t>
            </a:r>
            <a:endParaRPr lang="fr-FR" dirty="0"/>
          </a:p>
          <a:p>
            <a:pPr algn="l"/>
            <a:r>
              <a:rPr lang="fr-FR" dirty="0"/>
              <a:t>Le fichier d’information de traduction config/packages/</a:t>
            </a:r>
            <a:r>
              <a:rPr lang="fr-FR" dirty="0" err="1"/>
              <a:t>translation.yaml</a:t>
            </a:r>
            <a:endParaRPr lang="fr-FR" dirty="0"/>
          </a:p>
          <a:p>
            <a:pPr algn="l"/>
            <a:r>
              <a:rPr lang="fr-FR" dirty="0"/>
              <a:t>Les traductions sont stockés dans le dossier translations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3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Pratique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traductions / le multilingue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91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75861"/>
            <a:ext cx="11943185" cy="438539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Pratique - Les traductions / le multilingue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7241" y="1045029"/>
            <a:ext cx="11625944" cy="5533053"/>
          </a:xfrm>
        </p:spPr>
        <p:txBody>
          <a:bodyPr/>
          <a:lstStyle/>
          <a:p>
            <a:pPr algn="l"/>
            <a:r>
              <a:rPr lang="fr-FR" dirty="0" smtClean="0"/>
              <a:t>Reprendre la page </a:t>
            </a:r>
            <a:r>
              <a:rPr lang="fr-FR" dirty="0" err="1" smtClean="0"/>
              <a:t>créee</a:t>
            </a:r>
            <a:r>
              <a:rPr lang="fr-FR" dirty="0" smtClean="0"/>
              <a:t> précédemment et y intégrer dans le </a:t>
            </a:r>
            <a:r>
              <a:rPr lang="fr-FR" dirty="0" err="1" smtClean="0"/>
              <a:t>routing</a:t>
            </a:r>
            <a:r>
              <a:rPr lang="fr-FR" dirty="0" smtClean="0"/>
              <a:t> : la « locale » (</a:t>
            </a:r>
            <a:r>
              <a:rPr lang="fr-FR" dirty="0" smtClean="0">
                <a:hlinkClick r:id="rId2"/>
              </a:rPr>
              <a:t>lien</a:t>
            </a:r>
            <a:r>
              <a:rPr lang="fr-FR" dirty="0" smtClean="0"/>
              <a:t>)</a:t>
            </a:r>
          </a:p>
          <a:p>
            <a:pPr algn="l"/>
            <a:r>
              <a:rPr lang="fr-FR" dirty="0" smtClean="0"/>
              <a:t>Créer les fichiers de traductions (en deux langues </a:t>
            </a:r>
            <a:r>
              <a:rPr lang="fr-FR" dirty="0" err="1" smtClean="0"/>
              <a:t>fr</a:t>
            </a:r>
            <a:r>
              <a:rPr lang="fr-FR" dirty="0" smtClean="0"/>
              <a:t> – en) par défaut </a:t>
            </a:r>
            <a:r>
              <a:rPr lang="fr-FR" dirty="0" err="1" smtClean="0"/>
              <a:t>message.yml</a:t>
            </a:r>
            <a:endParaRPr lang="fr-FR" dirty="0" smtClean="0"/>
          </a:p>
          <a:p>
            <a:pPr algn="l"/>
            <a:endParaRPr lang="fr-FR" dirty="0"/>
          </a:p>
          <a:p>
            <a:pPr algn="l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843" y="2268836"/>
            <a:ext cx="5643187" cy="41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9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0025" y="261257"/>
            <a:ext cx="9144000" cy="1084004"/>
          </a:xfrm>
        </p:spPr>
        <p:txBody>
          <a:bodyPr/>
          <a:lstStyle/>
          <a:p>
            <a:r>
              <a:rPr lang="fr-FR" dirty="0" smtClean="0"/>
              <a:t>Théorie - Les services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297" y="1345261"/>
            <a:ext cx="11747241" cy="5223490"/>
          </a:xfrm>
        </p:spPr>
        <p:txBody>
          <a:bodyPr/>
          <a:lstStyle/>
          <a:p>
            <a:pPr algn="l"/>
            <a:r>
              <a:rPr lang="fr-FR" dirty="0" err="1" smtClean="0"/>
              <a:t>Symfony</a:t>
            </a:r>
            <a:r>
              <a:rPr lang="fr-FR" dirty="0" smtClean="0"/>
              <a:t> possède un puissant mécanisme, celui des services</a:t>
            </a:r>
          </a:p>
          <a:p>
            <a:pPr algn="l"/>
            <a:r>
              <a:rPr lang="fr-FR" dirty="0" smtClean="0"/>
              <a:t>Il permette de récupérer des fonctionnalités préexistantes (</a:t>
            </a:r>
            <a:r>
              <a:rPr lang="fr-FR" dirty="0" err="1" smtClean="0"/>
              <a:t>orm</a:t>
            </a:r>
            <a:r>
              <a:rPr lang="fr-FR" dirty="0" smtClean="0"/>
              <a:t>, </a:t>
            </a:r>
            <a:r>
              <a:rPr lang="fr-FR" dirty="0" err="1" smtClean="0"/>
              <a:t>templating</a:t>
            </a:r>
            <a:r>
              <a:rPr lang="fr-FR" dirty="0" smtClean="0"/>
              <a:t> </a:t>
            </a:r>
            <a:r>
              <a:rPr lang="fr-FR" dirty="0" err="1" smtClean="0"/>
              <a:t>etc</a:t>
            </a:r>
            <a:r>
              <a:rPr lang="fr-FR" dirty="0" smtClean="0"/>
              <a:t>) mais aussi de créer son code exploitable par toute l’application.</a:t>
            </a:r>
          </a:p>
          <a:p>
            <a:pPr algn="l"/>
            <a:r>
              <a:rPr lang="fr-FR" dirty="0" smtClean="0"/>
              <a:t>Les services permettent de partager tout le code, et toute la fonctionnalité sans réécrire de code. C’est pourquoi il est conseiller d’y intégrer la logique métier de votre application.</a:t>
            </a:r>
          </a:p>
          <a:p>
            <a:pPr algn="l"/>
            <a:r>
              <a:rPr lang="fr-FR" dirty="0" smtClean="0"/>
              <a:t>Depuis </a:t>
            </a:r>
            <a:r>
              <a:rPr lang="fr-FR" dirty="0" err="1" smtClean="0"/>
              <a:t>Symfony</a:t>
            </a:r>
            <a:r>
              <a:rPr lang="fr-FR" dirty="0" smtClean="0"/>
              <a:t> 4 l’injection de dépendances amélioré permet d’exploiter les services dans les contrôleurs en renseignant juste leur type.</a:t>
            </a:r>
          </a:p>
          <a:p>
            <a:pPr algn="l"/>
            <a:r>
              <a:rPr lang="fr-FR" dirty="0" smtClean="0"/>
              <a:t>Un service, c’est une classe.</a:t>
            </a:r>
          </a:p>
          <a:p>
            <a:pPr algn="l"/>
            <a:r>
              <a:rPr lang="fr-FR" dirty="0" smtClean="0"/>
              <a:t>Un service ne peut pas être utilisé sans son container (il le créé et le configure)</a:t>
            </a:r>
          </a:p>
          <a:p>
            <a:pPr algn="l"/>
            <a:r>
              <a:rPr lang="fr-FR" dirty="0" smtClean="0"/>
              <a:t>On peut lister les services existants : </a:t>
            </a:r>
            <a:endParaRPr lang="fr-FR" dirty="0"/>
          </a:p>
          <a:p>
            <a:pPr algn="l"/>
            <a:r>
              <a:rPr lang="fr-FR" dirty="0">
                <a:hlinkClick r:id="rId2"/>
              </a:rPr>
              <a:t>https://symfony.com/doc/current/service_container.html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74" y="5128313"/>
            <a:ext cx="25812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Pratique 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8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447868"/>
            <a:ext cx="9144000" cy="923731"/>
          </a:xfrm>
        </p:spPr>
        <p:txBody>
          <a:bodyPr>
            <a:normAutofit/>
          </a:bodyPr>
          <a:lstStyle/>
          <a:p>
            <a:r>
              <a:rPr lang="fr-FR" dirty="0" smtClean="0"/>
              <a:t>Pratique - Les services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8580" y="1483567"/>
            <a:ext cx="11532636" cy="5150498"/>
          </a:xfrm>
        </p:spPr>
        <p:txBody>
          <a:bodyPr/>
          <a:lstStyle/>
          <a:p>
            <a:pPr algn="l"/>
            <a:r>
              <a:rPr lang="fr-FR" dirty="0" smtClean="0"/>
              <a:t>Créer un service </a:t>
            </a:r>
            <a:r>
              <a:rPr lang="fr-FR" dirty="0" err="1" smtClean="0"/>
              <a:t>LuckyNumber</a:t>
            </a:r>
            <a:r>
              <a:rPr lang="fr-FR" dirty="0" smtClean="0"/>
              <a:t>, et l’utiliser dans notre contrôleur (</a:t>
            </a:r>
            <a:r>
              <a:rPr lang="fr-FR" dirty="0" smtClean="0">
                <a:hlinkClick r:id="rId2"/>
              </a:rPr>
              <a:t>lien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25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447868"/>
            <a:ext cx="9144000" cy="923731"/>
          </a:xfrm>
        </p:spPr>
        <p:txBody>
          <a:bodyPr>
            <a:normAutofit/>
          </a:bodyPr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8580" y="1483567"/>
            <a:ext cx="11532636" cy="5150498"/>
          </a:xfrm>
        </p:spPr>
        <p:txBody>
          <a:bodyPr/>
          <a:lstStyle/>
          <a:p>
            <a:pPr algn="l"/>
            <a:r>
              <a:rPr lang="fr-FR" dirty="0" smtClean="0"/>
              <a:t>Base de données objet relationnel =&gt; les liens entre les entités</a:t>
            </a:r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Le triple héritage pour le </a:t>
            </a:r>
            <a:r>
              <a:rPr lang="fr-FR" dirty="0" err="1" smtClean="0"/>
              <a:t>templating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r>
              <a:rPr lang="fr-FR" dirty="0" smtClean="0"/>
              <a:t>La validation d’objet(service </a:t>
            </a:r>
            <a:r>
              <a:rPr lang="fr-FR" dirty="0" err="1" smtClean="0"/>
              <a:t>validator</a:t>
            </a:r>
            <a:r>
              <a:rPr lang="fr-FR" dirty="0" smtClean="0"/>
              <a:t>)</a:t>
            </a:r>
          </a:p>
          <a:p>
            <a:pPr algn="l"/>
            <a:endParaRPr lang="fr-FR" dirty="0" smtClean="0"/>
          </a:p>
          <a:p>
            <a:pPr algn="l"/>
            <a:endParaRPr lang="fr-FR" dirty="0"/>
          </a:p>
          <a:p>
            <a:pPr algn="l"/>
            <a:r>
              <a:rPr lang="fr-FR" dirty="0" smtClean="0"/>
              <a:t>Mailer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90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6566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PARTIE 1</a:t>
            </a:r>
            <a:br>
              <a:rPr lang="fr-FR" dirty="0" smtClean="0"/>
            </a:br>
            <a:r>
              <a:rPr lang="fr-FR" dirty="0" smtClean="0"/>
              <a:t>de PHP vers SYMFONY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COMPOSANTS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70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Liste des 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symfony.com/components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51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</a:p>
          <a:p>
            <a:pPr lvl="1"/>
            <a:r>
              <a:rPr lang="fr-FR" dirty="0" smtClean="0"/>
              <a:t>Réutilisation de code</a:t>
            </a:r>
          </a:p>
          <a:p>
            <a:pPr lvl="1"/>
            <a:r>
              <a:rPr lang="fr-FR" dirty="0" smtClean="0"/>
              <a:t>Gestionnaire de dépendance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Pratique</a:t>
            </a:r>
          </a:p>
          <a:p>
            <a:r>
              <a:rPr lang="fr-FR" dirty="0" smtClean="0"/>
              <a:t>Installer composer</a:t>
            </a:r>
          </a:p>
          <a:p>
            <a:pPr lvl="1"/>
            <a:r>
              <a:rPr lang="fr-FR" dirty="0"/>
              <a:t>https://getcomposer.org/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685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Choix en fonction de l’OS</a:t>
            </a:r>
          </a:p>
          <a:p>
            <a:r>
              <a:rPr lang="fr-FR" dirty="0" smtClean="0"/>
              <a:t>Vérification de la version : composer --version</a:t>
            </a:r>
          </a:p>
          <a:p>
            <a:r>
              <a:rPr lang="fr-FR" dirty="0" smtClean="0"/>
              <a:t>Mise à jour : composer self-update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3" y="3452326"/>
            <a:ext cx="5534025" cy="30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26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B17D1905FAFB44B7D5B095CEC9330B" ma:contentTypeVersion="1" ma:contentTypeDescription="Crée un document." ma:contentTypeScope="" ma:versionID="f1a2ba72c726f354048401401217c594">
  <xsd:schema xmlns:xsd="http://www.w3.org/2001/XMLSchema" xmlns:xs="http://www.w3.org/2001/XMLSchema" xmlns:p="http://schemas.microsoft.com/office/2006/metadata/properties" xmlns:ns2="79acb559-08bd-4d88-a74d-3520fe7dd95d" targetNamespace="http://schemas.microsoft.com/office/2006/metadata/properties" ma:root="true" ma:fieldsID="63cc77025623a469e3cd625e817c3539" ns2:_="">
    <xsd:import namespace="79acb559-08bd-4d88-a74d-3520fe7dd95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cb559-08bd-4d88-a74d-3520fe7dd95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9acb559-08bd-4d88-a74d-3520fe7dd95d">PYAPFCUJVJJJ-510021004-997</_dlc_DocId>
    <_dlc_DocIdUrl xmlns="79acb559-08bd-4d88-a74d-3520fe7dd95d">
      <Url>https://ensemble.ent.cgi.com/business/75023/udev/_layouts/15/DocIdRedir.aspx?ID=PYAPFCUJVJJJ-510021004-997</Url>
      <Description>PYAPFCUJVJJJ-510021004-997</Description>
    </_dlc_DocIdUrl>
  </documentManagement>
</p:properties>
</file>

<file path=customXml/itemProps1.xml><?xml version="1.0" encoding="utf-8"?>
<ds:datastoreItem xmlns:ds="http://schemas.openxmlformats.org/officeDocument/2006/customXml" ds:itemID="{7729370C-F69F-4FBE-BC78-60D231DAFB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BCE853-1A19-48E9-9B74-FA024998040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5E776B9-86DC-47EB-94DC-0A1F641DD4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cb559-08bd-4d88-a74d-3520fe7dd9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19A6E13-82FE-451C-B87E-F1A205954E5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9acb559-08bd-4d88-a74d-3520fe7dd95d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2173</Words>
  <Application>Microsoft Office PowerPoint</Application>
  <PresentationFormat>Grand écran</PresentationFormat>
  <Paragraphs>386</Paragraphs>
  <Slides>58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Thème Office</vt:lpstr>
      <vt:lpstr>Symfony 4</vt:lpstr>
      <vt:lpstr>Généralités</vt:lpstr>
      <vt:lpstr>Deux objectifs</vt:lpstr>
      <vt:lpstr>Symfony Roadmap</vt:lpstr>
      <vt:lpstr>Prérequis</vt:lpstr>
      <vt:lpstr>PARTIE 1 de PHP vers SYMFONY  COMPOSANTS</vt:lpstr>
      <vt:lpstr>Liste des composants</vt:lpstr>
      <vt:lpstr>Atelier pratique</vt:lpstr>
      <vt:lpstr>Atelier pratique</vt:lpstr>
      <vt:lpstr>YAML</vt:lpstr>
      <vt:lpstr>Présentation PowerPoint</vt:lpstr>
      <vt:lpstr>Atelier pratique</vt:lpstr>
      <vt:lpstr>Atelier pratique</vt:lpstr>
      <vt:lpstr>Style d’application</vt:lpstr>
      <vt:lpstr>Skeleton – Microapp</vt:lpstr>
      <vt:lpstr>Mémo gestion des versions</vt:lpstr>
      <vt:lpstr>Architecture des dossiers</vt:lpstr>
      <vt:lpstr>Exploration du code source – Page d’accueil</vt:lpstr>
      <vt:lpstr>Exercice de découverte (1h)</vt:lpstr>
      <vt:lpstr>Correction et explications</vt:lpstr>
      <vt:lpstr>MVC</vt:lpstr>
      <vt:lpstr>Création de notre page d’accueil</vt:lpstr>
      <vt:lpstr>Fabriquer une réponse</vt:lpstr>
      <vt:lpstr>Exercice</vt:lpstr>
      <vt:lpstr>Style d’application</vt:lpstr>
      <vt:lpstr>PARTIE 2 SYMFONY WEBSITE</vt:lpstr>
      <vt:lpstr>Théorie</vt:lpstr>
      <vt:lpstr>Théorie - Modèle MVC</vt:lpstr>
      <vt:lpstr>Théorie - Le Controleur</vt:lpstr>
      <vt:lpstr>Pratique</vt:lpstr>
      <vt:lpstr>Prérequis</vt:lpstr>
      <vt:lpstr>Prérequis</vt:lpstr>
      <vt:lpstr>Pratique -1ere page</vt:lpstr>
      <vt:lpstr>Pratique -1ere page</vt:lpstr>
      <vt:lpstr>Pratique -1ere page</vt:lpstr>
      <vt:lpstr>Théorie</vt:lpstr>
      <vt:lpstr>Théorie - L’orm</vt:lpstr>
      <vt:lpstr>Théorie - L’orm</vt:lpstr>
      <vt:lpstr>Les migrations</vt:lpstr>
      <vt:lpstr>Les fixtures</vt:lpstr>
      <vt:lpstr>Pratique</vt:lpstr>
      <vt:lpstr>Pratique - Première Entité</vt:lpstr>
      <vt:lpstr>Théorie</vt:lpstr>
      <vt:lpstr>Théorie - L’orm manipulation d’entité</vt:lpstr>
      <vt:lpstr>Pratique - L’orm manipulation d’entité</vt:lpstr>
      <vt:lpstr>Théorie  </vt:lpstr>
      <vt:lpstr>Théorie – Les formulaires</vt:lpstr>
      <vt:lpstr>Pratique</vt:lpstr>
      <vt:lpstr>Pratique - premier formulaire</vt:lpstr>
      <vt:lpstr>Théorie  </vt:lpstr>
      <vt:lpstr>Théorie - Les traductions / le multilingue</vt:lpstr>
      <vt:lpstr>Pratique  </vt:lpstr>
      <vt:lpstr>Pratique - Les traductions / le multilingue</vt:lpstr>
      <vt:lpstr>Théorie  </vt:lpstr>
      <vt:lpstr>Théorie - Les services  </vt:lpstr>
      <vt:lpstr>Pratique  </vt:lpstr>
      <vt:lpstr>Pratique - Les services</vt:lpstr>
      <vt:lpstr>Pour aller plus loin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Symfony 4</dc:title>
  <dc:creator>ALLARD, Louis</dc:creator>
  <cp:lastModifiedBy>CROQUIN, Benoit</cp:lastModifiedBy>
  <cp:revision>80</cp:revision>
  <dcterms:created xsi:type="dcterms:W3CDTF">2019-11-15T08:55:41Z</dcterms:created>
  <dcterms:modified xsi:type="dcterms:W3CDTF">2020-09-18T04:01:36Z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b1bd202f-48cb-4eee-b9a0-bfbc7f88bf2b</vt:lpwstr>
  </property>
  <property fmtid="{D5CDD505-2E9C-101B-9397-08002B2CF9AE}" pid="3" name="ContentTypeId">
    <vt:lpwstr>0x010100B0B17D1905FAFB44B7D5B095CEC9330B</vt:lpwstr>
  </property>
</Properties>
</file>