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22"/>
  </p:notesMasterIdLst>
  <p:sldIdLst>
    <p:sldId id="256" r:id="rId2"/>
    <p:sldId id="288" r:id="rId3"/>
    <p:sldId id="289" r:id="rId4"/>
    <p:sldId id="290" r:id="rId5"/>
    <p:sldId id="272" r:id="rId6"/>
    <p:sldId id="273" r:id="rId7"/>
    <p:sldId id="287" r:id="rId8"/>
    <p:sldId id="279" r:id="rId9"/>
    <p:sldId id="280" r:id="rId10"/>
    <p:sldId id="282" r:id="rId11"/>
    <p:sldId id="274" r:id="rId12"/>
    <p:sldId id="275" r:id="rId13"/>
    <p:sldId id="276" r:id="rId14"/>
    <p:sldId id="277" r:id="rId15"/>
    <p:sldId id="278" r:id="rId16"/>
    <p:sldId id="283" r:id="rId17"/>
    <p:sldId id="284" r:id="rId18"/>
    <p:sldId id="285" r:id="rId19"/>
    <p:sldId id="286" r:id="rId20"/>
    <p:sldId id="2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AD677B-5739-4925-9CBE-C3A9F1AD9382}" v="1289" dt="2020-09-22T01:18:59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cke, Christopher" userId="811f7279-9324-4a68-9b7a-1e5d1138c5e9" providerId="ADAL" clId="{53AD677B-5739-4925-9CBE-C3A9F1AD9382}"/>
    <pc:docChg chg="undo custSel addSld modSld sldOrd">
      <pc:chgData name="Wecke, Christopher" userId="811f7279-9324-4a68-9b7a-1e5d1138c5e9" providerId="ADAL" clId="{53AD677B-5739-4925-9CBE-C3A9F1AD9382}" dt="2020-09-22T01:19:00.361" v="1345" actId="27636"/>
      <pc:docMkLst>
        <pc:docMk/>
      </pc:docMkLst>
      <pc:sldChg chg="addSp modSp mod modAnim">
        <pc:chgData name="Wecke, Christopher" userId="811f7279-9324-4a68-9b7a-1e5d1138c5e9" providerId="ADAL" clId="{53AD677B-5739-4925-9CBE-C3A9F1AD9382}" dt="2020-09-22T01:10:13.243" v="1318" actId="1076"/>
        <pc:sldMkLst>
          <pc:docMk/>
          <pc:sldMk cId="1359654972" sldId="272"/>
        </pc:sldMkLst>
        <pc:spChg chg="mod">
          <ac:chgData name="Wecke, Christopher" userId="811f7279-9324-4a68-9b7a-1e5d1138c5e9" providerId="ADAL" clId="{53AD677B-5739-4925-9CBE-C3A9F1AD9382}" dt="2020-09-22T01:07:52.009" v="1295" actId="14100"/>
          <ac:spMkLst>
            <pc:docMk/>
            <pc:sldMk cId="1359654972" sldId="272"/>
            <ac:spMk id="2" creationId="{01A644D8-9691-634A-9A30-BBF066227A00}"/>
          </ac:spMkLst>
        </pc:spChg>
        <pc:spChg chg="add mod">
          <ac:chgData name="Wecke, Christopher" userId="811f7279-9324-4a68-9b7a-1e5d1138c5e9" providerId="ADAL" clId="{53AD677B-5739-4925-9CBE-C3A9F1AD9382}" dt="2020-09-22T01:10:13.243" v="1318" actId="1076"/>
          <ac:spMkLst>
            <pc:docMk/>
            <pc:sldMk cId="1359654972" sldId="272"/>
            <ac:spMk id="5" creationId="{156B12A3-E8F9-4825-9E72-A1B28517F6FC}"/>
          </ac:spMkLst>
        </pc:spChg>
        <pc:picChg chg="mod">
          <ac:chgData name="Wecke, Christopher" userId="811f7279-9324-4a68-9b7a-1e5d1138c5e9" providerId="ADAL" clId="{53AD677B-5739-4925-9CBE-C3A9F1AD9382}" dt="2020-09-22T01:07:53.768" v="1296" actId="1076"/>
          <ac:picMkLst>
            <pc:docMk/>
            <pc:sldMk cId="1359654972" sldId="272"/>
            <ac:picMk id="6" creationId="{35829E8F-5B70-6C45-9D25-4BEE662B8E95}"/>
          </ac:picMkLst>
        </pc:picChg>
        <pc:picChg chg="mod">
          <ac:chgData name="Wecke, Christopher" userId="811f7279-9324-4a68-9b7a-1e5d1138c5e9" providerId="ADAL" clId="{53AD677B-5739-4925-9CBE-C3A9F1AD9382}" dt="2020-09-22T01:10:08.313" v="1315" actId="1076"/>
          <ac:picMkLst>
            <pc:docMk/>
            <pc:sldMk cId="1359654972" sldId="272"/>
            <ac:picMk id="10" creationId="{E0130CD1-8665-C147-882B-EE0B0FB4040E}"/>
          </ac:picMkLst>
        </pc:picChg>
      </pc:sldChg>
      <pc:sldChg chg="addSp delSp modSp mod modAnim">
        <pc:chgData name="Wecke, Christopher" userId="811f7279-9324-4a68-9b7a-1e5d1138c5e9" providerId="ADAL" clId="{53AD677B-5739-4925-9CBE-C3A9F1AD9382}" dt="2020-09-22T01:19:00.361" v="1345" actId="27636"/>
        <pc:sldMkLst>
          <pc:docMk/>
          <pc:sldMk cId="1795285825" sldId="289"/>
        </pc:sldMkLst>
        <pc:spChg chg="mod">
          <ac:chgData name="Wecke, Christopher" userId="811f7279-9324-4a68-9b7a-1e5d1138c5e9" providerId="ADAL" clId="{53AD677B-5739-4925-9CBE-C3A9F1AD9382}" dt="2020-09-22T01:18:11.358" v="1333" actId="14100"/>
          <ac:spMkLst>
            <pc:docMk/>
            <pc:sldMk cId="1795285825" sldId="289"/>
            <ac:spMk id="2" creationId="{CDE37D70-F154-F840-A552-525393F5B582}"/>
          </ac:spMkLst>
        </pc:spChg>
        <pc:spChg chg="mod">
          <ac:chgData name="Wecke, Christopher" userId="811f7279-9324-4a68-9b7a-1e5d1138c5e9" providerId="ADAL" clId="{53AD677B-5739-4925-9CBE-C3A9F1AD9382}" dt="2020-09-22T01:19:00.361" v="1345" actId="27636"/>
          <ac:spMkLst>
            <pc:docMk/>
            <pc:sldMk cId="1795285825" sldId="289"/>
            <ac:spMk id="3" creationId="{9EA4337E-5528-0746-905C-4C7828A44938}"/>
          </ac:spMkLst>
        </pc:spChg>
        <pc:graphicFrameChg chg="add del mod">
          <ac:chgData name="Wecke, Christopher" userId="811f7279-9324-4a68-9b7a-1e5d1138c5e9" providerId="ADAL" clId="{53AD677B-5739-4925-9CBE-C3A9F1AD9382}" dt="2020-09-22T01:17:34.169" v="1322" actId="478"/>
          <ac:graphicFrameMkLst>
            <pc:docMk/>
            <pc:sldMk cId="1795285825" sldId="289"/>
            <ac:graphicFrameMk id="4" creationId="{0595D47B-E549-4AFF-96FA-BA37D9A0C7BC}"/>
          </ac:graphicFrameMkLst>
        </pc:graphicFrameChg>
      </pc:sldChg>
      <pc:sldChg chg="modSp add mod ord modAnim">
        <pc:chgData name="Wecke, Christopher" userId="811f7279-9324-4a68-9b7a-1e5d1138c5e9" providerId="ADAL" clId="{53AD677B-5739-4925-9CBE-C3A9F1AD9382}" dt="2020-09-22T01:06:46.412" v="1292" actId="14100"/>
        <pc:sldMkLst>
          <pc:docMk/>
          <pc:sldMk cId="1834799103" sldId="291"/>
        </pc:sldMkLst>
        <pc:spChg chg="mod">
          <ac:chgData name="Wecke, Christopher" userId="811f7279-9324-4a68-9b7a-1e5d1138c5e9" providerId="ADAL" clId="{53AD677B-5739-4925-9CBE-C3A9F1AD9382}" dt="2020-09-22T00:55:25.655" v="14" actId="14100"/>
          <ac:spMkLst>
            <pc:docMk/>
            <pc:sldMk cId="1834799103" sldId="291"/>
            <ac:spMk id="2" creationId="{CDE37D70-F154-F840-A552-525393F5B582}"/>
          </ac:spMkLst>
        </pc:spChg>
        <pc:spChg chg="mod">
          <ac:chgData name="Wecke, Christopher" userId="811f7279-9324-4a68-9b7a-1e5d1138c5e9" providerId="ADAL" clId="{53AD677B-5739-4925-9CBE-C3A9F1AD9382}" dt="2020-09-22T01:06:46.412" v="1292" actId="14100"/>
          <ac:spMkLst>
            <pc:docMk/>
            <pc:sldMk cId="1834799103" sldId="291"/>
            <ac:spMk id="3" creationId="{9EA4337E-5528-0746-905C-4C7828A4493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7F4C4-7E1E-AF42-8364-E25EFA9D797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E2899-5252-294E-A199-8F2E76793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62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E2899-5252-294E-A199-8F2E767932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48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No. 1 – Hickory County – 33% over 65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E2899-5252-294E-A199-8F2E767932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10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areas – STL and KC metro areas.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E2899-5252-294E-A199-8F2E767932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33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No. 1 – Scotland County (35%)</a:t>
            </a:r>
          </a:p>
          <a:p>
            <a:r>
              <a:rPr lang="en-US" dirty="0"/>
              <a:t>No. 2 – Morgan County (22%)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E2899-5252-294E-A199-8F2E767932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48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E2899-5252-294E-A199-8F2E767932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4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Monday, September 21,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0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Monday, September 21,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1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Monday, September 21,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5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Monday, September 21,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8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D4211C4-AE09-4254-A5E3-6DA9B099C971}" type="datetime2">
              <a:rPr lang="en-US" smtClean="0"/>
              <a:t>Monday, September 21,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4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Monday, September 21,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3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Monday, September 21,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82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Monday, September 21,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029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Monday, September 21,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2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Monday, September 21,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8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Monday, September 21, 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5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0076A27-8146-4F75-9851-A83577C6FD8A}" type="datetime2">
              <a:rPr lang="en-US" smtClean="0"/>
              <a:t>Monday, September 21,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7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vidcountydata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BE97D-3340-2648-A456-79366F7813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pc="-100" dirty="0"/>
              <a:t>“SHOW ME” COVID DATA!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2F8E3-B74B-D346-8C14-F3FBBB5AD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81198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EXAMINING THE RATES OF COVID-19 ACROSS POPULATIONS IN THE COUNTIES OF MISSOURI</a:t>
            </a:r>
          </a:p>
          <a:p>
            <a:endParaRPr lang="en-US" dirty="0"/>
          </a:p>
          <a:p>
            <a:r>
              <a:rPr lang="en-US" sz="1800" dirty="0"/>
              <a:t>Katherine Comfort-Mason, Melissa Memel,</a:t>
            </a:r>
            <a:br>
              <a:rPr lang="en-US" sz="1800" dirty="0"/>
            </a:br>
            <a:r>
              <a:rPr lang="en-US" sz="1800" dirty="0"/>
              <a:t>David Ruppel &amp; Christopher </a:t>
            </a:r>
            <a:r>
              <a:rPr lang="en-US" sz="1800" dirty="0" err="1"/>
              <a:t>Wecke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32728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44D8-9691-634A-9A30-BBF06622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Mortality rate vs. pop. Below poverty line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829E8F-5B70-6C45-9D25-4BEE662B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069975" y="2598208"/>
            <a:ext cx="4754562" cy="3169708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5B25ED-BF94-FE48-AE6E-EA3BE69C23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364288" y="2654810"/>
            <a:ext cx="4754561" cy="3056504"/>
          </a:xfrm>
        </p:spPr>
      </p:pic>
    </p:spTree>
    <p:extLst>
      <p:ext uri="{BB962C8B-B14F-4D97-AF65-F5344CB8AC3E}">
        <p14:creationId xmlns:p14="http://schemas.microsoft.com/office/powerpoint/2010/main" val="3104460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44D8-9691-634A-9A30-BBF06622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Cases per capita vs. Population age 65+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829E8F-5B70-6C45-9D25-4BEE662B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1069975" y="2598208"/>
            <a:ext cx="4754562" cy="316970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0130CD1-8665-C147-882B-EE0B0FB404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6364288" y="2654810"/>
            <a:ext cx="4754561" cy="3056503"/>
          </a:xfrm>
        </p:spPr>
      </p:pic>
    </p:spTree>
    <p:extLst>
      <p:ext uri="{BB962C8B-B14F-4D97-AF65-F5344CB8AC3E}">
        <p14:creationId xmlns:p14="http://schemas.microsoft.com/office/powerpoint/2010/main" val="1306913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44D8-9691-634A-9A30-BBF06622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deaths per capita vs. Population age 65+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829E8F-5B70-6C45-9D25-4BEE662B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069975" y="2598208"/>
            <a:ext cx="4754562" cy="3169708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5B25ED-BF94-FE48-AE6E-EA3BE69C23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364288" y="2654810"/>
            <a:ext cx="4754561" cy="3056504"/>
          </a:xfrm>
        </p:spPr>
      </p:pic>
    </p:spTree>
    <p:extLst>
      <p:ext uri="{BB962C8B-B14F-4D97-AF65-F5344CB8AC3E}">
        <p14:creationId xmlns:p14="http://schemas.microsoft.com/office/powerpoint/2010/main" val="924390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44D8-9691-634A-9A30-BBF06622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Mortality rate vs. Population age 65+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829E8F-5B70-6C45-9D25-4BEE662B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069975" y="2598208"/>
            <a:ext cx="4754562" cy="3169708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5B25ED-BF94-FE48-AE6E-EA3BE69C23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364288" y="2654810"/>
            <a:ext cx="4754561" cy="3056504"/>
          </a:xfrm>
        </p:spPr>
      </p:pic>
    </p:spTree>
    <p:extLst>
      <p:ext uri="{BB962C8B-B14F-4D97-AF65-F5344CB8AC3E}">
        <p14:creationId xmlns:p14="http://schemas.microsoft.com/office/powerpoint/2010/main" val="3248665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44D8-9691-634A-9A30-BBF06622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Cases per capita vs. population density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829E8F-5B70-6C45-9D25-4BEE662B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069975" y="2598208"/>
            <a:ext cx="4754562" cy="316970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0130CD1-8665-C147-882B-EE0B0FB404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364288" y="2654810"/>
            <a:ext cx="4754561" cy="3056503"/>
          </a:xfrm>
        </p:spPr>
      </p:pic>
    </p:spTree>
    <p:extLst>
      <p:ext uri="{BB962C8B-B14F-4D97-AF65-F5344CB8AC3E}">
        <p14:creationId xmlns:p14="http://schemas.microsoft.com/office/powerpoint/2010/main" val="2731235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44D8-9691-634A-9A30-BBF06622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deaths per capita vs. population density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829E8F-5B70-6C45-9D25-4BEE662B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069975" y="2598208"/>
            <a:ext cx="4754562" cy="3169708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5B25ED-BF94-FE48-AE6E-EA3BE69C23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364288" y="2654810"/>
            <a:ext cx="4754561" cy="3056504"/>
          </a:xfrm>
        </p:spPr>
      </p:pic>
    </p:spTree>
    <p:extLst>
      <p:ext uri="{BB962C8B-B14F-4D97-AF65-F5344CB8AC3E}">
        <p14:creationId xmlns:p14="http://schemas.microsoft.com/office/powerpoint/2010/main" val="1099684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44D8-9691-634A-9A30-BBF06622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Mortality rate vs. population density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829E8F-5B70-6C45-9D25-4BEE662B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1069975" y="2598208"/>
            <a:ext cx="4754562" cy="3169708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5B25ED-BF94-FE48-AE6E-EA3BE69C23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6364288" y="2654810"/>
            <a:ext cx="4754561" cy="3056504"/>
          </a:xfrm>
        </p:spPr>
      </p:pic>
    </p:spTree>
    <p:extLst>
      <p:ext uri="{BB962C8B-B14F-4D97-AF65-F5344CB8AC3E}">
        <p14:creationId xmlns:p14="http://schemas.microsoft.com/office/powerpoint/2010/main" val="273634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44D8-9691-634A-9A30-BBF06622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Cases per capita vs. uninsured population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829E8F-5B70-6C45-9D25-4BEE662B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1069975" y="2598208"/>
            <a:ext cx="4754562" cy="316970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0130CD1-8665-C147-882B-EE0B0FB404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6364288" y="2654810"/>
            <a:ext cx="4754560" cy="3056503"/>
          </a:xfrm>
        </p:spPr>
      </p:pic>
    </p:spTree>
    <p:extLst>
      <p:ext uri="{BB962C8B-B14F-4D97-AF65-F5344CB8AC3E}">
        <p14:creationId xmlns:p14="http://schemas.microsoft.com/office/powerpoint/2010/main" val="3842684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44D8-9691-634A-9A30-BBF06622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pc="-50" dirty="0"/>
              <a:t>deaths per capita vs. uninsured population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829E8F-5B70-6C45-9D25-4BEE662B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1069975" y="2598208"/>
            <a:ext cx="4754562" cy="3169708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5B25ED-BF94-FE48-AE6E-EA3BE69C23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6369924" y="2654810"/>
            <a:ext cx="4743288" cy="3056504"/>
          </a:xfrm>
        </p:spPr>
      </p:pic>
    </p:spTree>
    <p:extLst>
      <p:ext uri="{BB962C8B-B14F-4D97-AF65-F5344CB8AC3E}">
        <p14:creationId xmlns:p14="http://schemas.microsoft.com/office/powerpoint/2010/main" val="2584618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44D8-9691-634A-9A30-BBF06622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Mortality rate vs. uninsured population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829E8F-5B70-6C45-9D25-4BEE662B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069975" y="2598208"/>
            <a:ext cx="4754562" cy="3169708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5B25ED-BF94-FE48-AE6E-EA3BE69C23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369924" y="2654810"/>
            <a:ext cx="4743288" cy="3056504"/>
          </a:xfrm>
        </p:spPr>
      </p:pic>
    </p:spTree>
    <p:extLst>
      <p:ext uri="{BB962C8B-B14F-4D97-AF65-F5344CB8AC3E}">
        <p14:creationId xmlns:p14="http://schemas.microsoft.com/office/powerpoint/2010/main" val="322947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7D70-F154-F840-A552-525393F5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4337E-5528-0746-905C-4C7828A44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The group wanted to choose a topic that met 2 conditions:</a:t>
            </a:r>
          </a:p>
          <a:p>
            <a:pPr lvl="1"/>
            <a:r>
              <a:rPr lang="en-US" dirty="0"/>
              <a:t>Relevant subject matter</a:t>
            </a:r>
          </a:p>
          <a:p>
            <a:pPr lvl="1"/>
            <a:r>
              <a:rPr lang="en-US" dirty="0"/>
              <a:t>Personal experience with subject matter</a:t>
            </a:r>
          </a:p>
          <a:p>
            <a:r>
              <a:rPr lang="en-US" sz="2400" b="1" dirty="0"/>
              <a:t>All conversations eventually led back to COVID-19.</a:t>
            </a:r>
          </a:p>
          <a:p>
            <a:r>
              <a:rPr lang="en-US" sz="2400" b="1" dirty="0"/>
              <a:t>We wanted to compare COVID-19 rates </a:t>
            </a:r>
            <a:r>
              <a:rPr lang="en-US" sz="2400" dirty="0"/>
              <a:t>(Cases, Deaths, Mortality Rate) </a:t>
            </a:r>
            <a:r>
              <a:rPr lang="en-US" sz="2400" b="1" dirty="0"/>
              <a:t>across Missouri </a:t>
            </a:r>
            <a:r>
              <a:rPr lang="en-US" sz="2400" dirty="0"/>
              <a:t>(defined scope) using these variables:</a:t>
            </a:r>
          </a:p>
          <a:p>
            <a:pPr lvl="1"/>
            <a:r>
              <a:rPr lang="en-US" dirty="0"/>
              <a:t>Population density</a:t>
            </a:r>
          </a:p>
          <a:p>
            <a:pPr lvl="1"/>
            <a:r>
              <a:rPr lang="en-US" dirty="0"/>
              <a:t>Median income</a:t>
            </a:r>
          </a:p>
          <a:p>
            <a:pPr lvl="1"/>
            <a:r>
              <a:rPr lang="en-US" dirty="0"/>
              <a:t>Percent of population over 65</a:t>
            </a:r>
          </a:p>
          <a:p>
            <a:pPr lvl="1"/>
            <a:r>
              <a:rPr lang="en-US" dirty="0"/>
              <a:t>Percent of population without health insurance</a:t>
            </a:r>
          </a:p>
          <a:p>
            <a:pPr lvl="1"/>
            <a:r>
              <a:rPr lang="en-US" dirty="0"/>
              <a:t>Percent of population under the poverty line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709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7D70-F154-F840-A552-525393F5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09728"/>
            <a:ext cx="10058400" cy="749808"/>
          </a:xfrm>
        </p:spPr>
        <p:txBody>
          <a:bodyPr>
            <a:normAutofit/>
          </a:bodyPr>
          <a:lstStyle/>
          <a:p>
            <a:r>
              <a:rPr lang="en-US" sz="48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4337E-5528-0746-905C-4C7828A44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9848"/>
            <a:ext cx="11823192" cy="5504688"/>
          </a:xfrm>
        </p:spPr>
        <p:txBody>
          <a:bodyPr>
            <a:normAutofit/>
          </a:bodyPr>
          <a:lstStyle/>
          <a:p>
            <a:r>
              <a:rPr lang="en-US" sz="2400" b="1" dirty="0"/>
              <a:t>There were several shortcomings of our project, primarily the lack of individual result analysis and comparison to state, region, national, and global metrics</a:t>
            </a:r>
          </a:p>
          <a:p>
            <a:r>
              <a:rPr lang="en-US" sz="2400" b="1" dirty="0"/>
              <a:t>Even with the flaws of our study, the results show that COVID-19 does not discriminate</a:t>
            </a:r>
          </a:p>
          <a:p>
            <a:r>
              <a:rPr lang="en-US" sz="2400" b="1" dirty="0"/>
              <a:t>However, we postulate that correlation was not presented due to the following:</a:t>
            </a:r>
          </a:p>
          <a:p>
            <a:pPr lvl="1"/>
            <a:r>
              <a:rPr lang="en-US" sz="2200" b="1" dirty="0"/>
              <a:t>Age above 65: </a:t>
            </a:r>
            <a:r>
              <a:rPr lang="en-US" sz="2200" dirty="0"/>
              <a:t>Population not venturing into public for potential exposure</a:t>
            </a:r>
          </a:p>
          <a:p>
            <a:pPr lvl="1"/>
            <a:r>
              <a:rPr lang="en-US" sz="2200" b="1" dirty="0"/>
              <a:t>Uninsured: </a:t>
            </a:r>
            <a:r>
              <a:rPr lang="en-US" sz="2200" dirty="0"/>
              <a:t>Without insurance, population less likely to seek medical attention i.e. COVID-19 testing</a:t>
            </a:r>
          </a:p>
          <a:p>
            <a:pPr lvl="1"/>
            <a:r>
              <a:rPr lang="en-US" sz="2200" b="1" dirty="0"/>
              <a:t>Median Income: </a:t>
            </a:r>
            <a:r>
              <a:rPr lang="en-US" sz="2200" dirty="0"/>
              <a:t>As a group, we supposed that the poverty line variable would have been more significant and more accurate than median income, but that did not prove out. Most likely due to a potential correlation with uninsured rate (another gap in the study)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83479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7D70-F154-F840-A552-525393F5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696" y="0"/>
            <a:ext cx="10058400" cy="914400"/>
          </a:xfrm>
        </p:spPr>
        <p:txBody>
          <a:bodyPr>
            <a:normAutofit/>
          </a:bodyPr>
          <a:lstStyle/>
          <a:p>
            <a:r>
              <a:rPr lang="en-US" sz="4800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4337E-5528-0746-905C-4C7828A44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731520"/>
            <a:ext cx="11649456" cy="587044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There is no shortage of COVID-19 data!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This made it difficult to narrow down the search.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We initially looked at any source for Covid-19 data.  We discovered the NYTimes, a SLU professor, Chris </a:t>
            </a:r>
            <a:r>
              <a:rPr lang="en-US" sz="2000" b="1" dirty="0" err="1"/>
              <a:t>Prener</a:t>
            </a:r>
            <a:r>
              <a:rPr lang="en-US" sz="2000" b="1" dirty="0"/>
              <a:t>, MO data. Additionally we looked at health.mo.gov and </a:t>
            </a:r>
            <a:r>
              <a:rPr lang="en-US" sz="2000" b="1" dirty="0" err="1"/>
              <a:t>meric.mo.go</a:t>
            </a:r>
            <a:r>
              <a:rPr lang="en-US" sz="2000" b="1" dirty="0"/>
              <a:t>/data for county size, insurance, 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The NYTimes data was used by the SLU professor, Chris </a:t>
            </a:r>
            <a:r>
              <a:rPr lang="en-US" sz="2000" b="1" dirty="0" err="1"/>
              <a:t>Prener</a:t>
            </a:r>
            <a:r>
              <a:rPr lang="en-US" sz="2000" b="1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 The SLU data also included data from the Missouri </a:t>
            </a:r>
            <a:r>
              <a:rPr lang="en-US" sz="2000" b="1" dirty="0" err="1"/>
              <a:t>Covid</a:t>
            </a:r>
            <a:r>
              <a:rPr lang="en-US" sz="2000" b="1" dirty="0"/>
              <a:t> Tracking Project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The data we did use had an incredible amount of columns, hospital bed capacity, beds in use, </a:t>
            </a:r>
            <a:r>
              <a:rPr lang="en-US" sz="2000" b="1" dirty="0" err="1"/>
              <a:t>icu</a:t>
            </a:r>
            <a:r>
              <a:rPr lang="en-US" sz="2000" b="1" dirty="0"/>
              <a:t> beds, number of hospitals reporting and number of those that aren’t, total tests, area of county, race percentages, percentage that carpool vs those that do not, percentage with various degrees.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We began exploring several repositories of data before finding 2 primary sources: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hlinkClick r:id="rId2"/>
              </a:rPr>
              <a:t>https://covidcountydata.org/</a:t>
            </a:r>
            <a:endParaRPr lang="en-US" sz="1800" dirty="0"/>
          </a:p>
          <a:p>
            <a:pPr lvl="2">
              <a:lnSpc>
                <a:spcPct val="150000"/>
              </a:lnSpc>
            </a:pPr>
            <a:r>
              <a:rPr lang="en-US" sz="1800" dirty="0"/>
              <a:t>US Census County List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28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7D70-F154-F840-A552-525393F5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4337E-5528-0746-905C-4C7828A44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Covid</a:t>
            </a:r>
            <a:r>
              <a:rPr lang="en-US" sz="2400" b="1" dirty="0"/>
              <a:t> County Data API allowed us to combine </a:t>
            </a:r>
            <a:r>
              <a:rPr lang="en-US" sz="2400" b="1" dirty="0" err="1"/>
              <a:t>Covid</a:t>
            </a:r>
            <a:r>
              <a:rPr lang="en-US" sz="2400" b="1" dirty="0"/>
              <a:t> datasets with the county-level demographic data.</a:t>
            </a:r>
          </a:p>
          <a:p>
            <a:r>
              <a:rPr lang="en-US" sz="2400" b="1" dirty="0"/>
              <a:t>The only thing missing from the dataset was the county name.</a:t>
            </a:r>
          </a:p>
          <a:p>
            <a:r>
              <a:rPr lang="en-US" sz="2400" b="1" dirty="0"/>
              <a:t>This was pulled from the US Census Bureau county dataset using the FIPS ID.</a:t>
            </a:r>
          </a:p>
          <a:p>
            <a:pPr lvl="1"/>
            <a:r>
              <a:rPr lang="en-US" dirty="0"/>
              <a:t>This caused issues since the FIPS ID in one dataset was an integer and the other was an object.</a:t>
            </a:r>
          </a:p>
          <a:p>
            <a:pPr lvl="1"/>
            <a:r>
              <a:rPr lang="en-US" dirty="0"/>
              <a:t>Converting the FIPS to an object was difficult because the leading zeroes were necessary (not for Missouri, but for the entire US dataset).</a:t>
            </a:r>
          </a:p>
          <a:p>
            <a:pPr lvl="1"/>
            <a:r>
              <a:rPr lang="en-US" dirty="0"/>
              <a:t>We were not successful, mainly due to the fact that the MO data was fine (no leading zeroes), so the team decided it was not worth the effort.</a:t>
            </a:r>
          </a:p>
        </p:txBody>
      </p:sp>
    </p:spTree>
    <p:extLst>
      <p:ext uri="{BB962C8B-B14F-4D97-AF65-F5344CB8AC3E}">
        <p14:creationId xmlns:p14="http://schemas.microsoft.com/office/powerpoint/2010/main" val="124160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44D8-9691-634A-9A30-BBF066227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449" y="0"/>
            <a:ext cx="10058400" cy="886968"/>
          </a:xfrm>
        </p:spPr>
        <p:txBody>
          <a:bodyPr>
            <a:normAutofit/>
          </a:bodyPr>
          <a:lstStyle/>
          <a:p>
            <a:r>
              <a:rPr lang="en-US" sz="4800" spc="-150" dirty="0"/>
              <a:t>Cases per capita vs. Median household income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35829E8F-5B70-6C45-9D25-4BEE662B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83591" y="769408"/>
            <a:ext cx="4754563" cy="316970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0130CD1-8665-C147-882B-EE0B0FB404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5776944" y="1013407"/>
            <a:ext cx="4354418" cy="2799269"/>
          </a:xfr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6B12A3-E8F9-4825-9E72-A1B28517F6FC}"/>
              </a:ext>
            </a:extLst>
          </p:cNvPr>
          <p:cNvSpPr txBox="1">
            <a:spLocks/>
          </p:cNvSpPr>
          <p:nvPr/>
        </p:nvSpPr>
        <p:spPr>
          <a:xfrm>
            <a:off x="354615" y="4251960"/>
            <a:ext cx="10844657" cy="2377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Covid</a:t>
            </a:r>
            <a:r>
              <a:rPr lang="en-US" sz="2400" b="1" dirty="0"/>
              <a:t> County Data API allowed us to combine </a:t>
            </a:r>
            <a:r>
              <a:rPr lang="en-US" sz="2400" b="1" dirty="0" err="1"/>
              <a:t>Covid</a:t>
            </a:r>
            <a:r>
              <a:rPr lang="en-US" sz="2400" b="1" dirty="0"/>
              <a:t> datasets with the county-level demographic data.</a:t>
            </a:r>
          </a:p>
          <a:p>
            <a:r>
              <a:rPr lang="en-US" sz="2400" b="1" dirty="0"/>
              <a:t>The only thing missing from the dataset was the county name.</a:t>
            </a:r>
          </a:p>
          <a:p>
            <a:r>
              <a:rPr lang="en-US" sz="2400" b="1" dirty="0"/>
              <a:t>This was pulled from the US Census Bureau county dataset using the FIPS ID.</a:t>
            </a:r>
          </a:p>
          <a:p>
            <a:pPr lvl="1"/>
            <a:r>
              <a:rPr lang="en-US" dirty="0"/>
              <a:t>This caused issues since the FIPS ID in one dataset was an integer and the other was an object.</a:t>
            </a:r>
          </a:p>
          <a:p>
            <a:pPr lvl="1"/>
            <a:r>
              <a:rPr lang="en-US" dirty="0"/>
              <a:t>Converting the FIPS to an object was difficult because the leading zeroes were necessary (not for Missouri, but for the entire US dataset).</a:t>
            </a:r>
          </a:p>
          <a:p>
            <a:pPr lvl="1"/>
            <a:r>
              <a:rPr lang="en-US" dirty="0"/>
              <a:t>We were not successful, mainly due to the fact that the MO data was fine (no leading zeroes), so the team decided it was not worth the effort.</a:t>
            </a:r>
          </a:p>
        </p:txBody>
      </p:sp>
    </p:spTree>
    <p:extLst>
      <p:ext uri="{BB962C8B-B14F-4D97-AF65-F5344CB8AC3E}">
        <p14:creationId xmlns:p14="http://schemas.microsoft.com/office/powerpoint/2010/main" val="135965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44D8-9691-634A-9A30-BBF06622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pc="-200" dirty="0"/>
              <a:t>deaths per capita vs. Median household income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829E8F-5B70-6C45-9D25-4BEE662B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069975" y="2598208"/>
            <a:ext cx="4754562" cy="3169708"/>
          </a:xfrm>
        </p:spPr>
      </p:pic>
      <p:pic>
        <p:nvPicPr>
          <p:cNvPr id="7" name="Content Placeholder 6" descr="A picture containing orange&#10;&#10;Description automatically generated">
            <a:extLst>
              <a:ext uri="{FF2B5EF4-FFF2-40B4-BE49-F238E27FC236}">
                <a16:creationId xmlns:a16="http://schemas.microsoft.com/office/drawing/2014/main" id="{F55B25ED-BF94-FE48-AE6E-EA3BE69C23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4288" y="2654810"/>
            <a:ext cx="4754562" cy="3056504"/>
          </a:xfrm>
        </p:spPr>
      </p:pic>
    </p:spTree>
    <p:extLst>
      <p:ext uri="{BB962C8B-B14F-4D97-AF65-F5344CB8AC3E}">
        <p14:creationId xmlns:p14="http://schemas.microsoft.com/office/powerpoint/2010/main" val="244461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44D8-9691-634A-9A30-BBF06622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pc="-100" dirty="0"/>
              <a:t>Mortality rate vs. Median household income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829E8F-5B70-6C45-9D25-4BEE662B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069975" y="2598208"/>
            <a:ext cx="4754562" cy="3169708"/>
          </a:xfrm>
        </p:spPr>
      </p:pic>
      <p:pic>
        <p:nvPicPr>
          <p:cNvPr id="7" name="Content Placeholder 6" descr="A picture containing orange&#10;&#10;Description automatically generated">
            <a:extLst>
              <a:ext uri="{FF2B5EF4-FFF2-40B4-BE49-F238E27FC236}">
                <a16:creationId xmlns:a16="http://schemas.microsoft.com/office/drawing/2014/main" id="{F55B25ED-BF94-FE48-AE6E-EA3BE69C23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4288" y="2654810"/>
            <a:ext cx="4754562" cy="3056504"/>
          </a:xfrm>
        </p:spPr>
      </p:pic>
    </p:spTree>
    <p:extLst>
      <p:ext uri="{BB962C8B-B14F-4D97-AF65-F5344CB8AC3E}">
        <p14:creationId xmlns:p14="http://schemas.microsoft.com/office/powerpoint/2010/main" val="3160687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44D8-9691-634A-9A30-BBF06622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pc="-100" dirty="0"/>
              <a:t>Cases per capita vs. pop. Below poverty line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829E8F-5B70-6C45-9D25-4BEE662B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069975" y="2598208"/>
            <a:ext cx="4754562" cy="316970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0130CD1-8665-C147-882B-EE0B0FB404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364288" y="2654810"/>
            <a:ext cx="4754561" cy="3056503"/>
          </a:xfrm>
        </p:spPr>
      </p:pic>
    </p:spTree>
    <p:extLst>
      <p:ext uri="{BB962C8B-B14F-4D97-AF65-F5344CB8AC3E}">
        <p14:creationId xmlns:p14="http://schemas.microsoft.com/office/powerpoint/2010/main" val="4875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44D8-9691-634A-9A30-BBF06622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pc="-100" dirty="0"/>
              <a:t>deaths per capita vs. pop. Below poverty line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829E8F-5B70-6C45-9D25-4BEE662B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069975" y="2598208"/>
            <a:ext cx="4754562" cy="3169708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5B25ED-BF94-FE48-AE6E-EA3BE69C23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364288" y="2654810"/>
            <a:ext cx="4754561" cy="3056504"/>
          </a:xfrm>
        </p:spPr>
      </p:pic>
    </p:spTree>
    <p:extLst>
      <p:ext uri="{BB962C8B-B14F-4D97-AF65-F5344CB8AC3E}">
        <p14:creationId xmlns:p14="http://schemas.microsoft.com/office/powerpoint/2010/main" val="874110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{5EE6EB99-CEB8-1245-A6E8-086B3BAA2DFB}tf10001070</Template>
  <TotalTime>318</TotalTime>
  <Words>824</Words>
  <Application>Microsoft Office PowerPoint</Application>
  <PresentationFormat>Widescreen</PresentationFormat>
  <Paragraphs>69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Rockwell</vt:lpstr>
      <vt:lpstr>Rockwell Condensed</vt:lpstr>
      <vt:lpstr>Rockwell Extra Bold</vt:lpstr>
      <vt:lpstr>Wingdings</vt:lpstr>
      <vt:lpstr>Wood Type</vt:lpstr>
      <vt:lpstr>“SHOW ME” COVID DATA!</vt:lpstr>
      <vt:lpstr>MOTIVATION</vt:lpstr>
      <vt:lpstr>Data sources</vt:lpstr>
      <vt:lpstr>Data cleaning</vt:lpstr>
      <vt:lpstr>Cases per capita vs. Median household income</vt:lpstr>
      <vt:lpstr>deaths per capita vs. Median household income</vt:lpstr>
      <vt:lpstr>Mortality rate vs. Median household income</vt:lpstr>
      <vt:lpstr>Cases per capita vs. pop. Below poverty line</vt:lpstr>
      <vt:lpstr>deaths per capita vs. pop. Below poverty line</vt:lpstr>
      <vt:lpstr>Mortality rate vs. pop. Below poverty line</vt:lpstr>
      <vt:lpstr>Cases per capita vs. Population age 65+</vt:lpstr>
      <vt:lpstr>deaths per capita vs. Population age 65+</vt:lpstr>
      <vt:lpstr>Mortality rate vs. Population age 65+</vt:lpstr>
      <vt:lpstr>Cases per capita vs. population density</vt:lpstr>
      <vt:lpstr>deaths per capita vs. population density</vt:lpstr>
      <vt:lpstr>Mortality rate vs. population density</vt:lpstr>
      <vt:lpstr>Cases per capita vs. uninsured population</vt:lpstr>
      <vt:lpstr>deaths per capita vs. uninsured population</vt:lpstr>
      <vt:lpstr>Mortality rate vs. uninsured population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CASES BY COUNTY</dc:title>
  <dc:creator>Katherine Comfort-Mason</dc:creator>
  <cp:lastModifiedBy>Wecke, Christopher</cp:lastModifiedBy>
  <cp:revision>50</cp:revision>
  <dcterms:created xsi:type="dcterms:W3CDTF">2020-09-18T01:10:48Z</dcterms:created>
  <dcterms:modified xsi:type="dcterms:W3CDTF">2020-09-22T01:19:09Z</dcterms:modified>
</cp:coreProperties>
</file>