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21"/>
  </p:notesMasterIdLst>
  <p:sldIdLst>
    <p:sldId id="256" r:id="rId2"/>
    <p:sldId id="288" r:id="rId3"/>
    <p:sldId id="289" r:id="rId4"/>
    <p:sldId id="290" r:id="rId5"/>
    <p:sldId id="272" r:id="rId6"/>
    <p:sldId id="273" r:id="rId7"/>
    <p:sldId id="287" r:id="rId8"/>
    <p:sldId id="279" r:id="rId9"/>
    <p:sldId id="280" r:id="rId10"/>
    <p:sldId id="282" r:id="rId11"/>
    <p:sldId id="274" r:id="rId12"/>
    <p:sldId id="275" r:id="rId13"/>
    <p:sldId id="276" r:id="rId14"/>
    <p:sldId id="277" r:id="rId15"/>
    <p:sldId id="278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7F4C4-7E1E-AF42-8364-E25EFA9D7974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E2899-5252-294E-A199-8F2E7679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6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No. 1 – Hickory County – 33% over 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E2899-5252-294E-A199-8F2E767932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1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areas – STL and KC metro areas.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E2899-5252-294E-A199-8F2E767932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33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No. 1 – Scotland County (35%)</a:t>
            </a:r>
          </a:p>
          <a:p>
            <a:r>
              <a:rPr lang="en-US" dirty="0"/>
              <a:t>No. 2 – Morgan County (22%)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E2899-5252-294E-A199-8F2E767932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48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E2899-5252-294E-A199-8F2E767932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4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0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1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8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D4211C4-AE09-4254-A5E3-6DA9B099C971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4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3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82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029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2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8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Monday, September 21, 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5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0076A27-8146-4F75-9851-A83577C6FD8A}" type="datetime2">
              <a:rPr lang="en-US" smtClean="0"/>
              <a:t>Monday, September 21,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vidcountydata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E97D-3340-2648-A456-79366F781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pc="-100" dirty="0"/>
              <a:t>“SHOW ME” COVID DATA!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2F8E3-B74B-D346-8C14-F3FBBB5AD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81198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EXAMINING THE RATES OF COVID-19 ACROSS POPULATIONS IN THE COUNTIES OF MISSOURI</a:t>
            </a:r>
          </a:p>
          <a:p>
            <a:endParaRPr lang="en-US" dirty="0"/>
          </a:p>
          <a:p>
            <a:r>
              <a:rPr lang="en-US" sz="1800" dirty="0"/>
              <a:t>Katherine Comfort-Mason, Melissa Memel,</a:t>
            </a:r>
            <a:br>
              <a:rPr lang="en-US" sz="1800" dirty="0"/>
            </a:br>
            <a:r>
              <a:rPr lang="en-US" sz="1800" dirty="0"/>
              <a:t>David Ruppel &amp; Christopher </a:t>
            </a:r>
            <a:r>
              <a:rPr lang="en-US" sz="1800" dirty="0" err="1"/>
              <a:t>Wecke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272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Mortality rate vs. pop. Below poverty 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4288" y="2654810"/>
            <a:ext cx="4754561" cy="3056504"/>
          </a:xfrm>
        </p:spPr>
      </p:pic>
    </p:spTree>
    <p:extLst>
      <p:ext uri="{BB962C8B-B14F-4D97-AF65-F5344CB8AC3E}">
        <p14:creationId xmlns:p14="http://schemas.microsoft.com/office/powerpoint/2010/main" val="310446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Cases per capita vs. Population age 65+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130CD1-8665-C147-882B-EE0B0FB404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364288" y="2654810"/>
            <a:ext cx="4754561" cy="3056503"/>
          </a:xfrm>
        </p:spPr>
      </p:pic>
    </p:spTree>
    <p:extLst>
      <p:ext uri="{BB962C8B-B14F-4D97-AF65-F5344CB8AC3E}">
        <p14:creationId xmlns:p14="http://schemas.microsoft.com/office/powerpoint/2010/main" val="130691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deaths per capita vs. Population age 65+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4288" y="2654810"/>
            <a:ext cx="4754561" cy="3056504"/>
          </a:xfrm>
        </p:spPr>
      </p:pic>
    </p:spTree>
    <p:extLst>
      <p:ext uri="{BB962C8B-B14F-4D97-AF65-F5344CB8AC3E}">
        <p14:creationId xmlns:p14="http://schemas.microsoft.com/office/powerpoint/2010/main" val="92439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Mortality rate vs. Population age 65+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4288" y="2654810"/>
            <a:ext cx="4754561" cy="3056504"/>
          </a:xfrm>
        </p:spPr>
      </p:pic>
    </p:spTree>
    <p:extLst>
      <p:ext uri="{BB962C8B-B14F-4D97-AF65-F5344CB8AC3E}">
        <p14:creationId xmlns:p14="http://schemas.microsoft.com/office/powerpoint/2010/main" val="324866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Cases per capita vs. population density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130CD1-8665-C147-882B-EE0B0FB404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4288" y="2654810"/>
            <a:ext cx="4754561" cy="3056503"/>
          </a:xfrm>
        </p:spPr>
      </p:pic>
    </p:spTree>
    <p:extLst>
      <p:ext uri="{BB962C8B-B14F-4D97-AF65-F5344CB8AC3E}">
        <p14:creationId xmlns:p14="http://schemas.microsoft.com/office/powerpoint/2010/main" val="273123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deaths per capita vs. population density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4288" y="2654810"/>
            <a:ext cx="4754561" cy="3056504"/>
          </a:xfrm>
        </p:spPr>
      </p:pic>
    </p:spTree>
    <p:extLst>
      <p:ext uri="{BB962C8B-B14F-4D97-AF65-F5344CB8AC3E}">
        <p14:creationId xmlns:p14="http://schemas.microsoft.com/office/powerpoint/2010/main" val="1099684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Mortality rate vs. population density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364288" y="2654810"/>
            <a:ext cx="4754561" cy="3056504"/>
          </a:xfrm>
        </p:spPr>
      </p:pic>
    </p:spTree>
    <p:extLst>
      <p:ext uri="{BB962C8B-B14F-4D97-AF65-F5344CB8AC3E}">
        <p14:creationId xmlns:p14="http://schemas.microsoft.com/office/powerpoint/2010/main" val="273634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Cases per capita vs. uninsured population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130CD1-8665-C147-882B-EE0B0FB404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364288" y="2654810"/>
            <a:ext cx="4754560" cy="3056503"/>
          </a:xfrm>
        </p:spPr>
      </p:pic>
    </p:spTree>
    <p:extLst>
      <p:ext uri="{BB962C8B-B14F-4D97-AF65-F5344CB8AC3E}">
        <p14:creationId xmlns:p14="http://schemas.microsoft.com/office/powerpoint/2010/main" val="3842684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50" dirty="0"/>
              <a:t>deaths per capita vs. uninsured population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369924" y="2654810"/>
            <a:ext cx="4743288" cy="3056504"/>
          </a:xfrm>
        </p:spPr>
      </p:pic>
    </p:spTree>
    <p:extLst>
      <p:ext uri="{BB962C8B-B14F-4D97-AF65-F5344CB8AC3E}">
        <p14:creationId xmlns:p14="http://schemas.microsoft.com/office/powerpoint/2010/main" val="2584618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Mortality rate vs. uninsured population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9924" y="2654810"/>
            <a:ext cx="4743288" cy="3056504"/>
          </a:xfrm>
        </p:spPr>
      </p:pic>
    </p:spTree>
    <p:extLst>
      <p:ext uri="{BB962C8B-B14F-4D97-AF65-F5344CB8AC3E}">
        <p14:creationId xmlns:p14="http://schemas.microsoft.com/office/powerpoint/2010/main" val="322947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7D70-F154-F840-A552-525393F5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337E-5528-0746-905C-4C7828A44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The group wanted to choose a topic that met 2 conditions:</a:t>
            </a:r>
          </a:p>
          <a:p>
            <a:pPr lvl="1"/>
            <a:r>
              <a:rPr lang="en-US" dirty="0"/>
              <a:t>Relevant subject matter</a:t>
            </a:r>
          </a:p>
          <a:p>
            <a:pPr lvl="1"/>
            <a:r>
              <a:rPr lang="en-US" dirty="0"/>
              <a:t>Personal experience with subject matter</a:t>
            </a:r>
          </a:p>
          <a:p>
            <a:r>
              <a:rPr lang="en-US" sz="2400" b="1" dirty="0"/>
              <a:t>All conversations eventually led back to COVID-19.</a:t>
            </a:r>
          </a:p>
          <a:p>
            <a:r>
              <a:rPr lang="en-US" sz="2400" b="1" dirty="0"/>
              <a:t>We wanted to compare COVID-19 rates </a:t>
            </a:r>
            <a:r>
              <a:rPr lang="en-US" sz="2400" dirty="0"/>
              <a:t>(Cases, Deaths, Mortality Rate) </a:t>
            </a:r>
            <a:r>
              <a:rPr lang="en-US" sz="2400" b="1" dirty="0"/>
              <a:t>across Missouri </a:t>
            </a:r>
            <a:r>
              <a:rPr lang="en-US" sz="2400" dirty="0"/>
              <a:t>(defined scope) using these variables:</a:t>
            </a:r>
          </a:p>
          <a:p>
            <a:pPr lvl="1"/>
            <a:r>
              <a:rPr lang="en-US" dirty="0"/>
              <a:t>Population density</a:t>
            </a:r>
          </a:p>
          <a:p>
            <a:pPr lvl="1"/>
            <a:r>
              <a:rPr lang="en-US" dirty="0"/>
              <a:t>Median income</a:t>
            </a:r>
          </a:p>
          <a:p>
            <a:pPr lvl="1"/>
            <a:r>
              <a:rPr lang="en-US" dirty="0"/>
              <a:t>Percent of population over 65</a:t>
            </a:r>
          </a:p>
          <a:p>
            <a:pPr lvl="1"/>
            <a:r>
              <a:rPr lang="en-US" dirty="0"/>
              <a:t>Percent of population without health insurance</a:t>
            </a:r>
          </a:p>
          <a:p>
            <a:pPr lvl="1"/>
            <a:r>
              <a:rPr lang="en-US" dirty="0"/>
              <a:t>Percent of population under the poverty line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09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7D70-F154-F840-A552-525393F5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337E-5528-0746-905C-4C7828A44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There is no shortage of COVID-19 data!</a:t>
            </a:r>
          </a:p>
          <a:p>
            <a:pPr lvl="1"/>
            <a:r>
              <a:rPr lang="en-US" sz="2200" b="1" dirty="0"/>
              <a:t>This made it difficult to narrow down the search.</a:t>
            </a:r>
          </a:p>
          <a:p>
            <a:pPr lvl="1"/>
            <a:r>
              <a:rPr lang="en-US" sz="2200" b="1" dirty="0"/>
              <a:t>We began exploring several repositories of data before finding 2 primary sources:</a:t>
            </a:r>
          </a:p>
          <a:p>
            <a:pPr lvl="2"/>
            <a:r>
              <a:rPr lang="en-US" sz="2000" b="1" dirty="0">
                <a:hlinkClick r:id="rId2"/>
              </a:rPr>
              <a:t>https://covidcountydata.org/</a:t>
            </a:r>
            <a:endParaRPr lang="en-US" sz="2000" b="1" dirty="0"/>
          </a:p>
          <a:p>
            <a:pPr lvl="2"/>
            <a:r>
              <a:rPr lang="en-US" sz="2000" b="1" dirty="0"/>
              <a:t>US Census County List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7D70-F154-F840-A552-525393F5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337E-5528-0746-905C-4C7828A44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Covid</a:t>
            </a:r>
            <a:r>
              <a:rPr lang="en-US" sz="2400" b="1" dirty="0"/>
              <a:t> County Data API allowed us to combine </a:t>
            </a:r>
            <a:r>
              <a:rPr lang="en-US" sz="2400" b="1" dirty="0" err="1"/>
              <a:t>Covid</a:t>
            </a:r>
            <a:r>
              <a:rPr lang="en-US" sz="2400" b="1" dirty="0"/>
              <a:t> datasets with the county-level demographic data.</a:t>
            </a:r>
          </a:p>
          <a:p>
            <a:r>
              <a:rPr lang="en-US" sz="2400" b="1" dirty="0"/>
              <a:t>The only thing missing from the dataset was the county name.</a:t>
            </a:r>
          </a:p>
          <a:p>
            <a:r>
              <a:rPr lang="en-US" sz="2400" b="1" dirty="0"/>
              <a:t>This was pulled from the US Census Bureau county dataset using the FIPS ID.</a:t>
            </a:r>
          </a:p>
          <a:p>
            <a:pPr lvl="1"/>
            <a:r>
              <a:rPr lang="en-US" dirty="0"/>
              <a:t>This caused issues since the FIPS ID in one dataset was an integer and the other was an object.</a:t>
            </a:r>
          </a:p>
          <a:p>
            <a:pPr lvl="1"/>
            <a:r>
              <a:rPr lang="en-US" dirty="0"/>
              <a:t>Converting the FIPS to an object was difficult because the leading zeroes were necessary (not for Missouri, but for the entire US dataset).</a:t>
            </a:r>
          </a:p>
          <a:p>
            <a:pPr lvl="1"/>
            <a:r>
              <a:rPr lang="en-US" dirty="0"/>
              <a:t>We were not successful, mainly due to the fact that the MO data was fine (no leading zeroes), so the team decided it was not worth the effort.</a:t>
            </a:r>
          </a:p>
        </p:txBody>
      </p:sp>
    </p:spTree>
    <p:extLst>
      <p:ext uri="{BB962C8B-B14F-4D97-AF65-F5344CB8AC3E}">
        <p14:creationId xmlns:p14="http://schemas.microsoft.com/office/powerpoint/2010/main" val="124160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150" dirty="0"/>
              <a:t>Cases per capita vs. Median household income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9975" y="2598208"/>
            <a:ext cx="4754563" cy="316970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130CD1-8665-C147-882B-EE0B0FB404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4288" y="2654810"/>
            <a:ext cx="4754561" cy="3056504"/>
          </a:xfrm>
        </p:spPr>
      </p:pic>
    </p:spTree>
    <p:extLst>
      <p:ext uri="{BB962C8B-B14F-4D97-AF65-F5344CB8AC3E}">
        <p14:creationId xmlns:p14="http://schemas.microsoft.com/office/powerpoint/2010/main" val="135965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200" dirty="0"/>
              <a:t>deaths per capita vs. Median household income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 descr="A picture containing orange&#10;&#10;Description automatically generated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88" y="2654810"/>
            <a:ext cx="4754562" cy="3056504"/>
          </a:xfrm>
        </p:spPr>
      </p:pic>
    </p:spTree>
    <p:extLst>
      <p:ext uri="{BB962C8B-B14F-4D97-AF65-F5344CB8AC3E}">
        <p14:creationId xmlns:p14="http://schemas.microsoft.com/office/powerpoint/2010/main" val="244461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100" dirty="0"/>
              <a:t>Mortality rate vs. Median household income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 descr="A picture containing orange&#10;&#10;Description automatically generated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88" y="2654810"/>
            <a:ext cx="4754562" cy="3056504"/>
          </a:xfrm>
        </p:spPr>
      </p:pic>
    </p:spTree>
    <p:extLst>
      <p:ext uri="{BB962C8B-B14F-4D97-AF65-F5344CB8AC3E}">
        <p14:creationId xmlns:p14="http://schemas.microsoft.com/office/powerpoint/2010/main" val="316068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100" dirty="0"/>
              <a:t>Cases per capita vs. pop. Below poverty 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130CD1-8665-C147-882B-EE0B0FB404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4288" y="2654810"/>
            <a:ext cx="4754561" cy="3056503"/>
          </a:xfrm>
        </p:spPr>
      </p:pic>
    </p:spTree>
    <p:extLst>
      <p:ext uri="{BB962C8B-B14F-4D97-AF65-F5344CB8AC3E}">
        <p14:creationId xmlns:p14="http://schemas.microsoft.com/office/powerpoint/2010/main" val="4875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100" dirty="0"/>
              <a:t>deaths per capita vs. pop. Below poverty 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4288" y="2654810"/>
            <a:ext cx="4754561" cy="3056504"/>
          </a:xfrm>
        </p:spPr>
      </p:pic>
    </p:spTree>
    <p:extLst>
      <p:ext uri="{BB962C8B-B14F-4D97-AF65-F5344CB8AC3E}">
        <p14:creationId xmlns:p14="http://schemas.microsoft.com/office/powerpoint/2010/main" val="874110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{5EE6EB99-CEB8-1245-A6E8-086B3BAA2DFB}tf10001070</Template>
  <TotalTime>261</TotalTime>
  <Words>432</Words>
  <Application>Microsoft Macintosh PowerPoint</Application>
  <PresentationFormat>Widescreen</PresentationFormat>
  <Paragraphs>51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Rockwell</vt:lpstr>
      <vt:lpstr>Rockwell Condensed</vt:lpstr>
      <vt:lpstr>Rockwell Extra Bold</vt:lpstr>
      <vt:lpstr>Wingdings</vt:lpstr>
      <vt:lpstr>Wood Type</vt:lpstr>
      <vt:lpstr>“SHOW ME” COVID DATA!</vt:lpstr>
      <vt:lpstr>MOTIVATION</vt:lpstr>
      <vt:lpstr>Data sources</vt:lpstr>
      <vt:lpstr>Data cleaning</vt:lpstr>
      <vt:lpstr>Cases per capita vs. Median household income</vt:lpstr>
      <vt:lpstr>deaths per capita vs. Median household income</vt:lpstr>
      <vt:lpstr>Mortality rate vs. Median household income</vt:lpstr>
      <vt:lpstr>Cases per capita vs. pop. Below poverty line</vt:lpstr>
      <vt:lpstr>deaths per capita vs. pop. Below poverty line</vt:lpstr>
      <vt:lpstr>Mortality rate vs. pop. Below poverty line</vt:lpstr>
      <vt:lpstr>Cases per capita vs. Population age 65+</vt:lpstr>
      <vt:lpstr>deaths per capita vs. Population age 65+</vt:lpstr>
      <vt:lpstr>Mortality rate vs. Population age 65+</vt:lpstr>
      <vt:lpstr>Cases per capita vs. population density</vt:lpstr>
      <vt:lpstr>deaths per capita vs. population density</vt:lpstr>
      <vt:lpstr>Mortality rate vs. population density</vt:lpstr>
      <vt:lpstr>Cases per capita vs. uninsured population</vt:lpstr>
      <vt:lpstr>deaths per capita vs. uninsured population</vt:lpstr>
      <vt:lpstr>Mortality rate vs. uninsured population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CASES BY COUNTY</dc:title>
  <dc:creator>Katherine Comfort-Mason</dc:creator>
  <cp:lastModifiedBy>Katherine Comfort-Mason</cp:lastModifiedBy>
  <cp:revision>50</cp:revision>
  <dcterms:created xsi:type="dcterms:W3CDTF">2020-09-18T01:10:48Z</dcterms:created>
  <dcterms:modified xsi:type="dcterms:W3CDTF">2020-09-21T23:20:08Z</dcterms:modified>
</cp:coreProperties>
</file>