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22"/>
  </p:notesMasterIdLst>
  <p:sldIdLst>
    <p:sldId id="256" r:id="rId2"/>
    <p:sldId id="295" r:id="rId3"/>
    <p:sldId id="293" r:id="rId4"/>
    <p:sldId id="294" r:id="rId5"/>
    <p:sldId id="279" r:id="rId6"/>
    <p:sldId id="292" r:id="rId7"/>
    <p:sldId id="274" r:id="rId8"/>
    <p:sldId id="277" r:id="rId9"/>
    <p:sldId id="284" r:id="rId10"/>
    <p:sldId id="296" r:id="rId11"/>
    <p:sldId id="273" r:id="rId12"/>
    <p:sldId id="287" r:id="rId13"/>
    <p:sldId id="285" r:id="rId14"/>
    <p:sldId id="286" r:id="rId15"/>
    <p:sldId id="280" r:id="rId16"/>
    <p:sldId id="282" r:id="rId17"/>
    <p:sldId id="275" r:id="rId18"/>
    <p:sldId id="276" r:id="rId19"/>
    <p:sldId id="278"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D677B-5739-4925-9CBE-C3A9F1AD9382}" v="1306" dt="2020-09-22T01:53:26.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snapToObjects="1">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cke, Christopher" userId="811f7279-9324-4a68-9b7a-1e5d1138c5e9" providerId="ADAL" clId="{53AD677B-5739-4925-9CBE-C3A9F1AD9382}"/>
    <pc:docChg chg="undo custSel addSld modSld sldOrd">
      <pc:chgData name="Wecke, Christopher" userId="811f7279-9324-4a68-9b7a-1e5d1138c5e9" providerId="ADAL" clId="{53AD677B-5739-4925-9CBE-C3A9F1AD9382}" dt="2020-09-22T01:53:35.448" v="1390" actId="1076"/>
      <pc:docMkLst>
        <pc:docMk/>
      </pc:docMkLst>
      <pc:sldChg chg="addSp modSp mod modAnim">
        <pc:chgData name="Wecke, Christopher" userId="811f7279-9324-4a68-9b7a-1e5d1138c5e9" providerId="ADAL" clId="{53AD677B-5739-4925-9CBE-C3A9F1AD9382}" dt="2020-09-22T01:53:35.448" v="1390" actId="1076"/>
        <pc:sldMkLst>
          <pc:docMk/>
          <pc:sldMk cId="1359654972" sldId="272"/>
        </pc:sldMkLst>
        <pc:spChg chg="mod">
          <ac:chgData name="Wecke, Christopher" userId="811f7279-9324-4a68-9b7a-1e5d1138c5e9" providerId="ADAL" clId="{53AD677B-5739-4925-9CBE-C3A9F1AD9382}" dt="2020-09-22T01:07:52.009" v="1295" actId="14100"/>
          <ac:spMkLst>
            <pc:docMk/>
            <pc:sldMk cId="1359654972" sldId="272"/>
            <ac:spMk id="2" creationId="{01A644D8-9691-634A-9A30-BBF066227A00}"/>
          </ac:spMkLst>
        </pc:spChg>
        <pc:spChg chg="add mod">
          <ac:chgData name="Wecke, Christopher" userId="811f7279-9324-4a68-9b7a-1e5d1138c5e9" providerId="ADAL" clId="{53AD677B-5739-4925-9CBE-C3A9F1AD9382}" dt="2020-09-22T01:53:26.742" v="1388" actId="27636"/>
          <ac:spMkLst>
            <pc:docMk/>
            <pc:sldMk cId="1359654972" sldId="272"/>
            <ac:spMk id="5" creationId="{156B12A3-E8F9-4825-9E72-A1B28517F6FC}"/>
          </ac:spMkLst>
        </pc:spChg>
        <pc:picChg chg="mod">
          <ac:chgData name="Wecke, Christopher" userId="811f7279-9324-4a68-9b7a-1e5d1138c5e9" providerId="ADAL" clId="{53AD677B-5739-4925-9CBE-C3A9F1AD9382}" dt="2020-09-22T01:53:35.448" v="1390" actId="1076"/>
          <ac:picMkLst>
            <pc:docMk/>
            <pc:sldMk cId="1359654972" sldId="272"/>
            <ac:picMk id="6" creationId="{35829E8F-5B70-6C45-9D25-4BEE662B8E95}"/>
          </ac:picMkLst>
        </pc:picChg>
        <pc:picChg chg="mod">
          <ac:chgData name="Wecke, Christopher" userId="811f7279-9324-4a68-9b7a-1e5d1138c5e9" providerId="ADAL" clId="{53AD677B-5739-4925-9CBE-C3A9F1AD9382}" dt="2020-09-22T01:10:08.313" v="1315" actId="1076"/>
          <ac:picMkLst>
            <pc:docMk/>
            <pc:sldMk cId="1359654972" sldId="272"/>
            <ac:picMk id="10" creationId="{E0130CD1-8665-C147-882B-EE0B0FB4040E}"/>
          </ac:picMkLst>
        </pc:picChg>
      </pc:sldChg>
      <pc:sldChg chg="ord modTransition">
        <pc:chgData name="Wecke, Christopher" userId="811f7279-9324-4a68-9b7a-1e5d1138c5e9" providerId="ADAL" clId="{53AD677B-5739-4925-9CBE-C3A9F1AD9382}" dt="2020-09-22T01:52:02.481" v="1378"/>
        <pc:sldMkLst>
          <pc:docMk/>
          <pc:sldMk cId="2444613281" sldId="273"/>
        </pc:sldMkLst>
      </pc:sldChg>
      <pc:sldChg chg="ord modTransition">
        <pc:chgData name="Wecke, Christopher" userId="811f7279-9324-4a68-9b7a-1e5d1138c5e9" providerId="ADAL" clId="{53AD677B-5739-4925-9CBE-C3A9F1AD9382}" dt="2020-09-22T01:52:17.623" v="1382"/>
        <pc:sldMkLst>
          <pc:docMk/>
          <pc:sldMk cId="924390035" sldId="275"/>
        </pc:sldMkLst>
      </pc:sldChg>
      <pc:sldChg chg="ord modTransition">
        <pc:chgData name="Wecke, Christopher" userId="811f7279-9324-4a68-9b7a-1e5d1138c5e9" providerId="ADAL" clId="{53AD677B-5739-4925-9CBE-C3A9F1AD9382}" dt="2020-09-22T01:52:17.623" v="1382"/>
        <pc:sldMkLst>
          <pc:docMk/>
          <pc:sldMk cId="3248665182" sldId="276"/>
        </pc:sldMkLst>
      </pc:sldChg>
      <pc:sldChg chg="ord modTransition">
        <pc:chgData name="Wecke, Christopher" userId="811f7279-9324-4a68-9b7a-1e5d1138c5e9" providerId="ADAL" clId="{53AD677B-5739-4925-9CBE-C3A9F1AD9382}" dt="2020-09-22T01:52:25.479" v="1384"/>
        <pc:sldMkLst>
          <pc:docMk/>
          <pc:sldMk cId="1099684176" sldId="278"/>
        </pc:sldMkLst>
      </pc:sldChg>
      <pc:sldChg chg="ord modTransition">
        <pc:chgData name="Wecke, Christopher" userId="811f7279-9324-4a68-9b7a-1e5d1138c5e9" providerId="ADAL" clId="{53AD677B-5739-4925-9CBE-C3A9F1AD9382}" dt="2020-09-22T01:52:10.748" v="1380"/>
        <pc:sldMkLst>
          <pc:docMk/>
          <pc:sldMk cId="874110007" sldId="280"/>
        </pc:sldMkLst>
      </pc:sldChg>
      <pc:sldChg chg="ord modTransition">
        <pc:chgData name="Wecke, Christopher" userId="811f7279-9324-4a68-9b7a-1e5d1138c5e9" providerId="ADAL" clId="{53AD677B-5739-4925-9CBE-C3A9F1AD9382}" dt="2020-09-22T01:52:10.748" v="1380"/>
        <pc:sldMkLst>
          <pc:docMk/>
          <pc:sldMk cId="3104460377" sldId="282"/>
        </pc:sldMkLst>
      </pc:sldChg>
      <pc:sldChg chg="ord modTransition">
        <pc:chgData name="Wecke, Christopher" userId="811f7279-9324-4a68-9b7a-1e5d1138c5e9" providerId="ADAL" clId="{53AD677B-5739-4925-9CBE-C3A9F1AD9382}" dt="2020-09-22T01:52:25.479" v="1384"/>
        <pc:sldMkLst>
          <pc:docMk/>
          <pc:sldMk cId="273634984" sldId="283"/>
        </pc:sldMkLst>
      </pc:sldChg>
      <pc:sldChg chg="ord modTransition">
        <pc:chgData name="Wecke, Christopher" userId="811f7279-9324-4a68-9b7a-1e5d1138c5e9" providerId="ADAL" clId="{53AD677B-5739-4925-9CBE-C3A9F1AD9382}" dt="2020-09-22T01:52:32.083" v="1386"/>
        <pc:sldMkLst>
          <pc:docMk/>
          <pc:sldMk cId="2584618903" sldId="285"/>
        </pc:sldMkLst>
      </pc:sldChg>
      <pc:sldChg chg="ord modTransition">
        <pc:chgData name="Wecke, Christopher" userId="811f7279-9324-4a68-9b7a-1e5d1138c5e9" providerId="ADAL" clId="{53AD677B-5739-4925-9CBE-C3A9F1AD9382}" dt="2020-09-22T01:52:32.083" v="1386"/>
        <pc:sldMkLst>
          <pc:docMk/>
          <pc:sldMk cId="3229474659" sldId="286"/>
        </pc:sldMkLst>
      </pc:sldChg>
      <pc:sldChg chg="ord modTransition">
        <pc:chgData name="Wecke, Christopher" userId="811f7279-9324-4a68-9b7a-1e5d1138c5e9" providerId="ADAL" clId="{53AD677B-5739-4925-9CBE-C3A9F1AD9382}" dt="2020-09-22T01:52:02.481" v="1378"/>
        <pc:sldMkLst>
          <pc:docMk/>
          <pc:sldMk cId="3160687127" sldId="287"/>
        </pc:sldMkLst>
      </pc:sldChg>
      <pc:sldChg chg="modSp mod">
        <pc:chgData name="Wecke, Christopher" userId="811f7279-9324-4a68-9b7a-1e5d1138c5e9" providerId="ADAL" clId="{53AD677B-5739-4925-9CBE-C3A9F1AD9382}" dt="2020-09-22T01:44:28.299" v="1371" actId="14100"/>
        <pc:sldMkLst>
          <pc:docMk/>
          <pc:sldMk cId="4157096330" sldId="288"/>
        </pc:sldMkLst>
        <pc:spChg chg="mod">
          <ac:chgData name="Wecke, Christopher" userId="811f7279-9324-4a68-9b7a-1e5d1138c5e9" providerId="ADAL" clId="{53AD677B-5739-4925-9CBE-C3A9F1AD9382}" dt="2020-09-22T01:44:20.017" v="1367" actId="14100"/>
          <ac:spMkLst>
            <pc:docMk/>
            <pc:sldMk cId="4157096330" sldId="288"/>
            <ac:spMk id="2" creationId="{CDE37D70-F154-F840-A552-525393F5B582}"/>
          </ac:spMkLst>
        </pc:spChg>
        <pc:spChg chg="mod">
          <ac:chgData name="Wecke, Christopher" userId="811f7279-9324-4a68-9b7a-1e5d1138c5e9" providerId="ADAL" clId="{53AD677B-5739-4925-9CBE-C3A9F1AD9382}" dt="2020-09-22T01:44:28.299" v="1371" actId="14100"/>
          <ac:spMkLst>
            <pc:docMk/>
            <pc:sldMk cId="4157096330" sldId="288"/>
            <ac:spMk id="3" creationId="{9EA4337E-5528-0746-905C-4C7828A44938}"/>
          </ac:spMkLst>
        </pc:spChg>
      </pc:sldChg>
      <pc:sldChg chg="addSp delSp modSp mod modAnim">
        <pc:chgData name="Wecke, Christopher" userId="811f7279-9324-4a68-9b7a-1e5d1138c5e9" providerId="ADAL" clId="{53AD677B-5739-4925-9CBE-C3A9F1AD9382}" dt="2020-09-22T01:43:50.430" v="1360" actId="27636"/>
        <pc:sldMkLst>
          <pc:docMk/>
          <pc:sldMk cId="1795285825" sldId="289"/>
        </pc:sldMkLst>
        <pc:spChg chg="mod">
          <ac:chgData name="Wecke, Christopher" userId="811f7279-9324-4a68-9b7a-1e5d1138c5e9" providerId="ADAL" clId="{53AD677B-5739-4925-9CBE-C3A9F1AD9382}" dt="2020-09-22T01:18:11.358" v="1333" actId="14100"/>
          <ac:spMkLst>
            <pc:docMk/>
            <pc:sldMk cId="1795285825" sldId="289"/>
            <ac:spMk id="2" creationId="{CDE37D70-F154-F840-A552-525393F5B582}"/>
          </ac:spMkLst>
        </pc:spChg>
        <pc:spChg chg="mod">
          <ac:chgData name="Wecke, Christopher" userId="811f7279-9324-4a68-9b7a-1e5d1138c5e9" providerId="ADAL" clId="{53AD677B-5739-4925-9CBE-C3A9F1AD9382}" dt="2020-09-22T01:43:50.430" v="1360" actId="27636"/>
          <ac:spMkLst>
            <pc:docMk/>
            <pc:sldMk cId="1795285825" sldId="289"/>
            <ac:spMk id="3" creationId="{9EA4337E-5528-0746-905C-4C7828A44938}"/>
          </ac:spMkLst>
        </pc:spChg>
        <pc:graphicFrameChg chg="add del mod">
          <ac:chgData name="Wecke, Christopher" userId="811f7279-9324-4a68-9b7a-1e5d1138c5e9" providerId="ADAL" clId="{53AD677B-5739-4925-9CBE-C3A9F1AD9382}" dt="2020-09-22T01:17:34.169" v="1322" actId="478"/>
          <ac:graphicFrameMkLst>
            <pc:docMk/>
            <pc:sldMk cId="1795285825" sldId="289"/>
            <ac:graphicFrameMk id="4" creationId="{0595D47B-E549-4AFF-96FA-BA37D9A0C7BC}"/>
          </ac:graphicFrameMkLst>
        </pc:graphicFrameChg>
      </pc:sldChg>
      <pc:sldChg chg="modSp mod">
        <pc:chgData name="Wecke, Christopher" userId="811f7279-9324-4a68-9b7a-1e5d1138c5e9" providerId="ADAL" clId="{53AD677B-5739-4925-9CBE-C3A9F1AD9382}" dt="2020-09-22T01:44:12.954" v="1365" actId="14100"/>
        <pc:sldMkLst>
          <pc:docMk/>
          <pc:sldMk cId="1241606401" sldId="290"/>
        </pc:sldMkLst>
        <pc:spChg chg="mod">
          <ac:chgData name="Wecke, Christopher" userId="811f7279-9324-4a68-9b7a-1e5d1138c5e9" providerId="ADAL" clId="{53AD677B-5739-4925-9CBE-C3A9F1AD9382}" dt="2020-09-22T01:44:06.053" v="1362" actId="14100"/>
          <ac:spMkLst>
            <pc:docMk/>
            <pc:sldMk cId="1241606401" sldId="290"/>
            <ac:spMk id="2" creationId="{CDE37D70-F154-F840-A552-525393F5B582}"/>
          </ac:spMkLst>
        </pc:spChg>
        <pc:spChg chg="mod">
          <ac:chgData name="Wecke, Christopher" userId="811f7279-9324-4a68-9b7a-1e5d1138c5e9" providerId="ADAL" clId="{53AD677B-5739-4925-9CBE-C3A9F1AD9382}" dt="2020-09-22T01:44:12.954" v="1365" actId="14100"/>
          <ac:spMkLst>
            <pc:docMk/>
            <pc:sldMk cId="1241606401" sldId="290"/>
            <ac:spMk id="3" creationId="{9EA4337E-5528-0746-905C-4C7828A44938}"/>
          </ac:spMkLst>
        </pc:spChg>
      </pc:sldChg>
      <pc:sldChg chg="modSp add mod ord modAnim">
        <pc:chgData name="Wecke, Christopher" userId="811f7279-9324-4a68-9b7a-1e5d1138c5e9" providerId="ADAL" clId="{53AD677B-5739-4925-9CBE-C3A9F1AD9382}" dt="2020-09-22T01:06:46.412" v="1292" actId="14100"/>
        <pc:sldMkLst>
          <pc:docMk/>
          <pc:sldMk cId="1834799103" sldId="291"/>
        </pc:sldMkLst>
        <pc:spChg chg="mod">
          <ac:chgData name="Wecke, Christopher" userId="811f7279-9324-4a68-9b7a-1e5d1138c5e9" providerId="ADAL" clId="{53AD677B-5739-4925-9CBE-C3A9F1AD9382}" dt="2020-09-22T00:55:25.655" v="14" actId="14100"/>
          <ac:spMkLst>
            <pc:docMk/>
            <pc:sldMk cId="1834799103" sldId="291"/>
            <ac:spMk id="2" creationId="{CDE37D70-F154-F840-A552-525393F5B582}"/>
          </ac:spMkLst>
        </pc:spChg>
        <pc:spChg chg="mod">
          <ac:chgData name="Wecke, Christopher" userId="811f7279-9324-4a68-9b7a-1e5d1138c5e9" providerId="ADAL" clId="{53AD677B-5739-4925-9CBE-C3A9F1AD9382}" dt="2020-09-22T01:06:46.412" v="1292" actId="14100"/>
          <ac:spMkLst>
            <pc:docMk/>
            <pc:sldMk cId="1834799103" sldId="291"/>
            <ac:spMk id="3" creationId="{9EA4337E-5528-0746-905C-4C7828A449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7F4C4-7E1E-AF42-8364-E25EFA9D7974}" type="datetimeFigureOut">
              <a:rPr lang="en-US" smtClean="0"/>
              <a:t>9/22/20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2899-5252-294E-A199-8F2E76793216}" type="slidenum">
              <a:rPr lang="en-US" smtClean="0"/>
              <a:t>‹#›</a:t>
            </a:fld>
            <a:endParaRPr lang="en-US"/>
          </a:p>
        </p:txBody>
      </p:sp>
    </p:spTree>
    <p:extLst>
      <p:ext uri="{BB962C8B-B14F-4D97-AF65-F5344CB8AC3E}">
        <p14:creationId xmlns:p14="http://schemas.microsoft.com/office/powerpoint/2010/main" val="2067362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Median household income has little to no effect on cases.</a:t>
            </a:r>
            <a:endParaRPr lang="en-US" dirty="0"/>
          </a:p>
        </p:txBody>
      </p:sp>
      <p:sp>
        <p:nvSpPr>
          <p:cNvPr id="4" name="Slide Number Placeholder 3"/>
          <p:cNvSpPr>
            <a:spLocks noGrp="1"/>
          </p:cNvSpPr>
          <p:nvPr>
            <p:ph type="sldNum" sz="quarter" idx="5"/>
          </p:nvPr>
        </p:nvSpPr>
        <p:spPr/>
        <p:txBody>
          <a:bodyPr/>
          <a:lstStyle/>
          <a:p>
            <a:fld id="{4D6E2899-5252-294E-A199-8F2E76793216}" type="slidenum">
              <a:rPr lang="en-US" smtClean="0"/>
              <a:t>5</a:t>
            </a:fld>
            <a:endParaRPr lang="en-US"/>
          </a:p>
        </p:txBody>
      </p:sp>
    </p:spTree>
    <p:extLst>
      <p:ext uri="{BB962C8B-B14F-4D97-AF65-F5344CB8AC3E}">
        <p14:creationId xmlns:p14="http://schemas.microsoft.com/office/powerpoint/2010/main" val="1055118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Poverty line has little effect on cases.</a:t>
            </a:r>
            <a:endParaRPr lang="en-US" dirty="0"/>
          </a:p>
        </p:txBody>
      </p:sp>
      <p:sp>
        <p:nvSpPr>
          <p:cNvPr id="4" name="Slide Number Placeholder 3"/>
          <p:cNvSpPr>
            <a:spLocks noGrp="1"/>
          </p:cNvSpPr>
          <p:nvPr>
            <p:ph type="sldNum" sz="quarter" idx="5"/>
          </p:nvPr>
        </p:nvSpPr>
        <p:spPr/>
        <p:txBody>
          <a:bodyPr/>
          <a:lstStyle/>
          <a:p>
            <a:fld id="{4D6E2899-5252-294E-A199-8F2E76793216}" type="slidenum">
              <a:rPr lang="en-US" smtClean="0"/>
              <a:t>6</a:t>
            </a:fld>
            <a:endParaRPr lang="en-US"/>
          </a:p>
        </p:txBody>
      </p:sp>
    </p:spTree>
    <p:extLst>
      <p:ext uri="{BB962C8B-B14F-4D97-AF65-F5344CB8AC3E}">
        <p14:creationId xmlns:p14="http://schemas.microsoft.com/office/powerpoint/2010/main" val="2718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Less populated areas experienced lower impacts.  Already established isolated lifestyles likely contributed to lower per capita rates.  </a:t>
            </a:r>
            <a:r>
              <a:rPr lang="en-US" dirty="0"/>
              <a:t>No. 1 – Hickory County – 33% over 65</a:t>
            </a:r>
          </a:p>
        </p:txBody>
      </p:sp>
      <p:sp>
        <p:nvSpPr>
          <p:cNvPr id="4" name="Slide Number Placeholder 3"/>
          <p:cNvSpPr>
            <a:spLocks noGrp="1"/>
          </p:cNvSpPr>
          <p:nvPr>
            <p:ph type="sldNum" sz="quarter" idx="5"/>
          </p:nvPr>
        </p:nvSpPr>
        <p:spPr/>
        <p:txBody>
          <a:bodyPr/>
          <a:lstStyle/>
          <a:p>
            <a:fld id="{4D6E2899-5252-294E-A199-8F2E76793216}" type="slidenum">
              <a:rPr lang="en-US" smtClean="0"/>
              <a:t>7</a:t>
            </a:fld>
            <a:endParaRPr lang="en-US"/>
          </a:p>
        </p:txBody>
      </p:sp>
    </p:spTree>
    <p:extLst>
      <p:ext uri="{BB962C8B-B14F-4D97-AF65-F5344CB8AC3E}">
        <p14:creationId xmlns:p14="http://schemas.microsoft.com/office/powerpoint/2010/main" val="276001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Definitely more prevalent in populated counties</a:t>
            </a:r>
            <a:endParaRPr lang="en-US" dirty="0"/>
          </a:p>
        </p:txBody>
      </p:sp>
      <p:sp>
        <p:nvSpPr>
          <p:cNvPr id="4" name="Slide Number Placeholder 3"/>
          <p:cNvSpPr>
            <a:spLocks noGrp="1"/>
          </p:cNvSpPr>
          <p:nvPr>
            <p:ph type="sldNum" sz="quarter" idx="5"/>
          </p:nvPr>
        </p:nvSpPr>
        <p:spPr/>
        <p:txBody>
          <a:bodyPr/>
          <a:lstStyle/>
          <a:p>
            <a:fld id="{4D6E2899-5252-294E-A199-8F2E76793216}" type="slidenum">
              <a:rPr lang="en-US" smtClean="0"/>
              <a:t>8</a:t>
            </a:fld>
            <a:endParaRPr lang="en-US"/>
          </a:p>
        </p:txBody>
      </p:sp>
    </p:spTree>
    <p:extLst>
      <p:ext uri="{BB962C8B-B14F-4D97-AF65-F5344CB8AC3E}">
        <p14:creationId xmlns:p14="http://schemas.microsoft.com/office/powerpoint/2010/main" val="161420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Far lower rates than expected.  Uninsured populations are less likely to be tested and therefore diagnosed. May also be exhibiting especially careful behaviors, given threat.</a:t>
            </a:r>
            <a:endParaRPr lang="en-US" dirty="0"/>
          </a:p>
          <a:p>
            <a:endParaRPr lang="en-US" dirty="0"/>
          </a:p>
          <a:p>
            <a:r>
              <a:rPr lang="en-US" dirty="0"/>
              <a:t>No. 1 – Scotland County (35%)	No. 2 – Morgan County (22%)</a:t>
            </a:r>
          </a:p>
        </p:txBody>
      </p:sp>
      <p:sp>
        <p:nvSpPr>
          <p:cNvPr id="4" name="Slide Number Placeholder 3"/>
          <p:cNvSpPr>
            <a:spLocks noGrp="1"/>
          </p:cNvSpPr>
          <p:nvPr>
            <p:ph type="sldNum" sz="quarter" idx="5"/>
          </p:nvPr>
        </p:nvSpPr>
        <p:spPr/>
        <p:txBody>
          <a:bodyPr/>
          <a:lstStyle/>
          <a:p>
            <a:fld id="{4D6E2899-5252-294E-A199-8F2E76793216}" type="slidenum">
              <a:rPr lang="en-US" smtClean="0"/>
              <a:t>9</a:t>
            </a:fld>
            <a:endParaRPr lang="en-US"/>
          </a:p>
        </p:txBody>
      </p:sp>
    </p:spTree>
    <p:extLst>
      <p:ext uri="{BB962C8B-B14F-4D97-AF65-F5344CB8AC3E}">
        <p14:creationId xmlns:p14="http://schemas.microsoft.com/office/powerpoint/2010/main" val="75704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E2899-5252-294E-A199-8F2E76793216}" type="slidenum">
              <a:rPr lang="en-US" smtClean="0"/>
              <a:t>13</a:t>
            </a:fld>
            <a:endParaRPr lang="en-US"/>
          </a:p>
        </p:txBody>
      </p:sp>
    </p:spTree>
    <p:extLst>
      <p:ext uri="{BB962C8B-B14F-4D97-AF65-F5344CB8AC3E}">
        <p14:creationId xmlns:p14="http://schemas.microsoft.com/office/powerpoint/2010/main" val="70474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areas – STL and KC metro areas.</a:t>
            </a:r>
          </a:p>
        </p:txBody>
      </p:sp>
      <p:sp>
        <p:nvSpPr>
          <p:cNvPr id="4" name="Slide Number Placeholder 3"/>
          <p:cNvSpPr>
            <a:spLocks noGrp="1"/>
          </p:cNvSpPr>
          <p:nvPr>
            <p:ph type="sldNum" sz="quarter" idx="5"/>
          </p:nvPr>
        </p:nvSpPr>
        <p:spPr/>
        <p:txBody>
          <a:bodyPr/>
          <a:lstStyle/>
          <a:p>
            <a:fld id="{4D6E2899-5252-294E-A199-8F2E76793216}" type="slidenum">
              <a:rPr lang="en-US" smtClean="0"/>
              <a:t>20</a:t>
            </a:fld>
            <a:endParaRPr lang="en-US"/>
          </a:p>
        </p:txBody>
      </p:sp>
    </p:spTree>
    <p:extLst>
      <p:ext uri="{BB962C8B-B14F-4D97-AF65-F5344CB8AC3E}">
        <p14:creationId xmlns:p14="http://schemas.microsoft.com/office/powerpoint/2010/main" val="7392339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213A3-10E9-421F-81BE-56E0786AB515}" type="datetime2">
              <a:rPr lang="en-US" smtClean="0"/>
              <a:t>Tuesday, September 22,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EAB3BA-07EE-4B64-A177-47C30D775877}" type="slidenum">
              <a:rPr lang="en-US" smtClean="0"/>
              <a:t>‹#›</a:t>
            </a:fld>
            <a:endParaRPr lang="en-US"/>
          </a:p>
        </p:txBody>
      </p:sp>
    </p:spTree>
    <p:extLst>
      <p:ext uri="{BB962C8B-B14F-4D97-AF65-F5344CB8AC3E}">
        <p14:creationId xmlns:p14="http://schemas.microsoft.com/office/powerpoint/2010/main" val="114330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DABC0-2199-478F-BA77-33A651B6CB89}" type="datetime2">
              <a:rPr lang="en-US" smtClean="0"/>
              <a:t>Tuesday, September 22,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024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230C6-DF61-47F4-B8C5-1B70E884BF06}" type="datetime2">
              <a:rPr lang="en-US" smtClean="0"/>
              <a:t>Tuesday, September 22,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9565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2B50C-7EEE-46CD-BAF7-BBC4026D959A}" type="datetime2">
              <a:rPr lang="en-US" smtClean="0"/>
              <a:t>Tuesday, September 22,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6868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4211C4-AE09-4254-A5E3-6DA9B099C971}" type="datetime2">
              <a:rPr lang="en-US" smtClean="0"/>
              <a:t>Tuesday, September 22, 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EAB3BA-07EE-4B64-A177-47C30D775877}" type="slidenum">
              <a:rPr lang="en-US" smtClean="0"/>
              <a:t>‹#›</a:t>
            </a:fld>
            <a:endParaRPr lang="en-US"/>
          </a:p>
        </p:txBody>
      </p:sp>
    </p:spTree>
    <p:extLst>
      <p:ext uri="{BB962C8B-B14F-4D97-AF65-F5344CB8AC3E}">
        <p14:creationId xmlns:p14="http://schemas.microsoft.com/office/powerpoint/2010/main" val="233024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42C3-E082-4760-93B2-E209268DD00C}" type="datetime2">
              <a:rPr lang="en-US" smtClean="0"/>
              <a:t>Tuesday, September 22,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63993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76A27-8146-4F75-9851-A83577C6FD8A}" type="datetime2">
              <a:rPr lang="en-US" smtClean="0"/>
              <a:t>Tuesday, September 22,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0282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C8E3A0F-68E7-4D17-BB84-ED1BA4F6AC6B}" type="datetime2">
              <a:rPr lang="en-US" smtClean="0"/>
              <a:t>Tuesday, September 22,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AB3BA-07EE-4B64-A177-47C30D775877}"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29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7BC4F-EDA1-4BA2-BFF3-FE5B31CCB58B}" type="datetime2">
              <a:rPr lang="en-US" smtClean="0"/>
              <a:t>Tuesday, September 22,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2012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AE694C-1394-4838-A564-7380835C2E77}" type="datetime2">
              <a:rPr lang="en-US" smtClean="0"/>
              <a:t>Tuesday, September 22, 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8988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84B19-1A00-4EDB-8425-E1827A377364}" type="datetime2">
              <a:rPr lang="en-US" smtClean="0"/>
              <a:t>Tuesday, September 22, 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1195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0076A27-8146-4F75-9851-A83577C6FD8A}" type="datetime2">
              <a:rPr lang="en-US" smtClean="0"/>
              <a:t>Tuesday, September 22, 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871717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hyperlink" Target="https://covidcountydat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E97D-3340-2648-A456-79366F781368}"/>
              </a:ext>
            </a:extLst>
          </p:cNvPr>
          <p:cNvSpPr>
            <a:spLocks noGrp="1"/>
          </p:cNvSpPr>
          <p:nvPr>
            <p:ph type="ctrTitle"/>
          </p:nvPr>
        </p:nvSpPr>
        <p:spPr/>
        <p:txBody>
          <a:bodyPr/>
          <a:lstStyle/>
          <a:p>
            <a:pPr algn="ctr"/>
            <a:r>
              <a:rPr lang="en-US" spc="-100" dirty="0"/>
              <a:t>“SHOW ME” COVID DATA!</a:t>
            </a:r>
          </a:p>
        </p:txBody>
      </p:sp>
      <p:sp>
        <p:nvSpPr>
          <p:cNvPr id="3" name="Subtitle 2">
            <a:extLst>
              <a:ext uri="{FF2B5EF4-FFF2-40B4-BE49-F238E27FC236}">
                <a16:creationId xmlns:a16="http://schemas.microsoft.com/office/drawing/2014/main" id="{57B2F8E3-B74B-D346-8C14-F3FBBB5AD4CE}"/>
              </a:ext>
            </a:extLst>
          </p:cNvPr>
          <p:cNvSpPr>
            <a:spLocks noGrp="1"/>
          </p:cNvSpPr>
          <p:nvPr>
            <p:ph type="subTitle" idx="1"/>
          </p:nvPr>
        </p:nvSpPr>
        <p:spPr>
          <a:xfrm>
            <a:off x="1069848" y="4389120"/>
            <a:ext cx="7891272" cy="1811984"/>
          </a:xfrm>
        </p:spPr>
        <p:txBody>
          <a:bodyPr>
            <a:normAutofit lnSpcReduction="10000"/>
          </a:bodyPr>
          <a:lstStyle/>
          <a:p>
            <a:r>
              <a:rPr lang="en-US" sz="2400" dirty="0"/>
              <a:t>EXAMINING THE RATES OF COVID-19 ACROSS POPULATIONS IN THE COUNTIES OF MISSOURI</a:t>
            </a:r>
          </a:p>
          <a:p>
            <a:endParaRPr lang="en-US" dirty="0"/>
          </a:p>
          <a:p>
            <a:r>
              <a:rPr lang="en-US" sz="1800" dirty="0"/>
              <a:t>Katherine Comfort-Mason, Melissa Memel,</a:t>
            </a:r>
            <a:br>
              <a:rPr lang="en-US" sz="1800" dirty="0"/>
            </a:br>
            <a:r>
              <a:rPr lang="en-US" sz="1800" dirty="0"/>
              <a:t>David Ruppel &amp; Christopher </a:t>
            </a:r>
            <a:r>
              <a:rPr lang="en-US" sz="1800" dirty="0" err="1"/>
              <a:t>Wecke</a:t>
            </a:r>
            <a:endParaRPr lang="en-US" sz="1800" dirty="0"/>
          </a:p>
        </p:txBody>
      </p:sp>
    </p:spTree>
    <p:extLst>
      <p:ext uri="{BB962C8B-B14F-4D97-AF65-F5344CB8AC3E}">
        <p14:creationId xmlns:p14="http://schemas.microsoft.com/office/powerpoint/2010/main" val="263272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51C4-E8BB-4D4F-A8AD-8E163DB4B06B}"/>
              </a:ext>
            </a:extLst>
          </p:cNvPr>
          <p:cNvSpPr>
            <a:spLocks noGrp="1"/>
          </p:cNvSpPr>
          <p:nvPr>
            <p:ph type="title"/>
          </p:nvPr>
        </p:nvSpPr>
        <p:spPr/>
        <p:txBody>
          <a:bodyPr>
            <a:normAutofit/>
          </a:bodyPr>
          <a:lstStyle/>
          <a:p>
            <a:r>
              <a:rPr lang="en-US" sz="4800" dirty="0"/>
              <a:t>CONCLUSIONS</a:t>
            </a:r>
          </a:p>
        </p:txBody>
      </p:sp>
      <p:sp>
        <p:nvSpPr>
          <p:cNvPr id="3" name="Content Placeholder 2">
            <a:extLst>
              <a:ext uri="{FF2B5EF4-FFF2-40B4-BE49-F238E27FC236}">
                <a16:creationId xmlns:a16="http://schemas.microsoft.com/office/drawing/2014/main" id="{63E66B6D-DD9F-414D-8C6D-0E4B7458BB3C}"/>
              </a:ext>
            </a:extLst>
          </p:cNvPr>
          <p:cNvSpPr>
            <a:spLocks noGrp="1"/>
          </p:cNvSpPr>
          <p:nvPr>
            <p:ph idx="1"/>
          </p:nvPr>
        </p:nvSpPr>
        <p:spPr/>
        <p:txBody>
          <a:bodyPr>
            <a:normAutofit fontScale="92500"/>
          </a:bodyPr>
          <a:lstStyle/>
          <a:p>
            <a:pPr>
              <a:lnSpc>
                <a:spcPct val="100000"/>
              </a:lnSpc>
            </a:pPr>
            <a:r>
              <a:rPr lang="en-US" sz="2600" spc="-100" dirty="0"/>
              <a:t>Our project suffers several shortcomings – primarily lack of individual result analysis and comparison to state, region, national, and global metrics.</a:t>
            </a:r>
          </a:p>
          <a:p>
            <a:pPr>
              <a:lnSpc>
                <a:spcPct val="100000"/>
              </a:lnSpc>
            </a:pPr>
            <a:r>
              <a:rPr lang="en-US" sz="2600" spc="-50" dirty="0"/>
              <a:t>Even with these flaws, our results show that </a:t>
            </a:r>
            <a:r>
              <a:rPr lang="en-US" sz="2600" spc="-50" dirty="0" err="1"/>
              <a:t>Covid</a:t>
            </a:r>
            <a:r>
              <a:rPr lang="en-US" sz="2600" spc="-50" dirty="0"/>
              <a:t> does not discriminate.</a:t>
            </a:r>
          </a:p>
          <a:p>
            <a:pPr>
              <a:lnSpc>
                <a:spcPct val="100000"/>
              </a:lnSpc>
            </a:pPr>
            <a:r>
              <a:rPr lang="en-US" sz="2600" spc="-100" dirty="0"/>
              <a:t>However, we postulate that correlation was not evident due to the following:</a:t>
            </a:r>
          </a:p>
          <a:p>
            <a:pPr lvl="1">
              <a:lnSpc>
                <a:spcPct val="100000"/>
              </a:lnSpc>
            </a:pPr>
            <a:r>
              <a:rPr lang="en-US" sz="1900" b="1" dirty="0"/>
              <a:t>Age 65+:  </a:t>
            </a:r>
            <a:r>
              <a:rPr lang="en-US" sz="1900" dirty="0"/>
              <a:t>Population not venturing into public for potential exposure.</a:t>
            </a:r>
          </a:p>
          <a:p>
            <a:pPr lvl="1">
              <a:lnSpc>
                <a:spcPct val="100000"/>
              </a:lnSpc>
            </a:pPr>
            <a:r>
              <a:rPr lang="en-US" sz="1900" b="1" dirty="0"/>
              <a:t>Uninsured:  </a:t>
            </a:r>
            <a:r>
              <a:rPr lang="en-US" sz="1900" dirty="0"/>
              <a:t>Population less likely to seek medical attention, </a:t>
            </a:r>
            <a:r>
              <a:rPr lang="en-US" sz="1900" i="1" dirty="0"/>
              <a:t>e.g.</a:t>
            </a:r>
            <a:r>
              <a:rPr lang="en-US" sz="1900" dirty="0"/>
              <a:t> testing.</a:t>
            </a:r>
          </a:p>
          <a:p>
            <a:pPr lvl="1">
              <a:lnSpc>
                <a:spcPct val="100000"/>
              </a:lnSpc>
            </a:pPr>
            <a:r>
              <a:rPr lang="en-US" sz="1900" b="1" dirty="0"/>
              <a:t>Median income:  </a:t>
            </a:r>
            <a:r>
              <a:rPr lang="en-US" sz="1900" dirty="0"/>
              <a:t>As a group, we supposed that the poverty line variable would have been more significant and more accurate than median income, but that did not prove out – most likely due to a potential correlation with uninsured rate (another gap in the study).</a:t>
            </a:r>
            <a:endParaRPr lang="en-US" sz="1900" b="1" dirty="0"/>
          </a:p>
        </p:txBody>
      </p:sp>
    </p:spTree>
    <p:extLst>
      <p:ext uri="{BB962C8B-B14F-4D97-AF65-F5344CB8AC3E}">
        <p14:creationId xmlns:p14="http://schemas.microsoft.com/office/powerpoint/2010/main" val="4858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200" dirty="0"/>
              <a:t>deaths per capita vs. Median household income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descr="A picture containing orange&#10;&#10;Description automatically generated">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tretch>
            <a:fillRect/>
          </a:stretch>
        </p:blipFill>
        <p:spPr>
          <a:xfrm>
            <a:off x="6364288" y="2654810"/>
            <a:ext cx="4754562" cy="3056504"/>
          </a:xfrm>
        </p:spPr>
      </p:pic>
    </p:spTree>
    <p:extLst>
      <p:ext uri="{BB962C8B-B14F-4D97-AF65-F5344CB8AC3E}">
        <p14:creationId xmlns:p14="http://schemas.microsoft.com/office/powerpoint/2010/main" val="244461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100" dirty="0"/>
              <a:t>Mortality rate vs. Median household income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descr="A picture containing orange&#10;&#10;Description automatically generated">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tretch>
            <a:fillRect/>
          </a:stretch>
        </p:blipFill>
        <p:spPr>
          <a:xfrm>
            <a:off x="6364288" y="2654810"/>
            <a:ext cx="4754562" cy="3056504"/>
          </a:xfrm>
        </p:spPr>
      </p:pic>
    </p:spTree>
    <p:extLst>
      <p:ext uri="{BB962C8B-B14F-4D97-AF65-F5344CB8AC3E}">
        <p14:creationId xmlns:p14="http://schemas.microsoft.com/office/powerpoint/2010/main" val="316068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50" dirty="0"/>
              <a:t>deaths per capita vs. uninsured population</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4"/>
          <a:srcRect/>
          <a:stretch/>
        </p:blipFill>
        <p:spPr>
          <a:xfrm>
            <a:off x="6369924" y="2654810"/>
            <a:ext cx="4743288" cy="3056504"/>
          </a:xfrm>
        </p:spPr>
      </p:pic>
    </p:spTree>
    <p:extLst>
      <p:ext uri="{BB962C8B-B14F-4D97-AF65-F5344CB8AC3E}">
        <p14:creationId xmlns:p14="http://schemas.microsoft.com/office/powerpoint/2010/main" val="258461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Mortality rate vs. uninsured population</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9924" y="2654810"/>
            <a:ext cx="4743288" cy="3056504"/>
          </a:xfrm>
        </p:spPr>
      </p:pic>
    </p:spTree>
    <p:extLst>
      <p:ext uri="{BB962C8B-B14F-4D97-AF65-F5344CB8AC3E}">
        <p14:creationId xmlns:p14="http://schemas.microsoft.com/office/powerpoint/2010/main" val="322947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100" dirty="0"/>
              <a:t>deaths per capita vs. pop. Below poverty line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4288" y="2654810"/>
            <a:ext cx="4754561" cy="3056504"/>
          </a:xfrm>
        </p:spPr>
      </p:pic>
    </p:spTree>
    <p:extLst>
      <p:ext uri="{BB962C8B-B14F-4D97-AF65-F5344CB8AC3E}">
        <p14:creationId xmlns:p14="http://schemas.microsoft.com/office/powerpoint/2010/main" val="87411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Mortality rate vs. pop. Below poverty line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4288" y="2654810"/>
            <a:ext cx="4754561" cy="3056504"/>
          </a:xfrm>
        </p:spPr>
      </p:pic>
    </p:spTree>
    <p:extLst>
      <p:ext uri="{BB962C8B-B14F-4D97-AF65-F5344CB8AC3E}">
        <p14:creationId xmlns:p14="http://schemas.microsoft.com/office/powerpoint/2010/main" val="310446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deaths per capita vs. Population age 65+</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4288" y="2654810"/>
            <a:ext cx="4754561" cy="3056504"/>
          </a:xfrm>
        </p:spPr>
      </p:pic>
    </p:spTree>
    <p:extLst>
      <p:ext uri="{BB962C8B-B14F-4D97-AF65-F5344CB8AC3E}">
        <p14:creationId xmlns:p14="http://schemas.microsoft.com/office/powerpoint/2010/main" val="92439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Mortality rate vs. Population age 65+</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4288" y="2654810"/>
            <a:ext cx="4754561" cy="3056504"/>
          </a:xfrm>
        </p:spPr>
      </p:pic>
    </p:spTree>
    <p:extLst>
      <p:ext uri="{BB962C8B-B14F-4D97-AF65-F5344CB8AC3E}">
        <p14:creationId xmlns:p14="http://schemas.microsoft.com/office/powerpoint/2010/main" val="324866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deaths per capita vs. population density</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2"/>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3"/>
          <a:srcRect/>
          <a:stretch/>
        </p:blipFill>
        <p:spPr>
          <a:xfrm>
            <a:off x="6364288" y="2654810"/>
            <a:ext cx="4754561" cy="3056504"/>
          </a:xfrm>
        </p:spPr>
      </p:pic>
    </p:spTree>
    <p:extLst>
      <p:ext uri="{BB962C8B-B14F-4D97-AF65-F5344CB8AC3E}">
        <p14:creationId xmlns:p14="http://schemas.microsoft.com/office/powerpoint/2010/main" val="109968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2B9-4B96-EC4A-9F8C-4FF60E207F00}"/>
              </a:ext>
            </a:extLst>
          </p:cNvPr>
          <p:cNvSpPr>
            <a:spLocks noGrp="1"/>
          </p:cNvSpPr>
          <p:nvPr>
            <p:ph type="title"/>
          </p:nvPr>
        </p:nvSpPr>
        <p:spPr/>
        <p:txBody>
          <a:bodyPr>
            <a:normAutofit/>
          </a:bodyPr>
          <a:lstStyle/>
          <a:p>
            <a:r>
              <a:rPr lang="en-US" sz="4800" dirty="0"/>
              <a:t>motivation</a:t>
            </a:r>
          </a:p>
        </p:txBody>
      </p:sp>
      <p:sp>
        <p:nvSpPr>
          <p:cNvPr id="3" name="Content Placeholder 2">
            <a:extLst>
              <a:ext uri="{FF2B5EF4-FFF2-40B4-BE49-F238E27FC236}">
                <a16:creationId xmlns:a16="http://schemas.microsoft.com/office/drawing/2014/main" id="{F8C64B4E-3C6F-994D-97A9-998520A95688}"/>
              </a:ext>
            </a:extLst>
          </p:cNvPr>
          <p:cNvSpPr>
            <a:spLocks noGrp="1"/>
          </p:cNvSpPr>
          <p:nvPr>
            <p:ph idx="1"/>
          </p:nvPr>
        </p:nvSpPr>
        <p:spPr/>
        <p:txBody>
          <a:bodyPr/>
          <a:lstStyle/>
          <a:p>
            <a:r>
              <a:rPr lang="en-US" sz="2400" b="1" dirty="0"/>
              <a:t>The group wanted to choose a topic that met 2 conditions:</a:t>
            </a:r>
          </a:p>
          <a:p>
            <a:pPr lvl="1"/>
            <a:r>
              <a:rPr lang="en-US" dirty="0"/>
              <a:t>Relevant subject matter</a:t>
            </a:r>
          </a:p>
          <a:p>
            <a:pPr lvl="1"/>
            <a:r>
              <a:rPr lang="en-US" dirty="0"/>
              <a:t>Personal experience with subject matter</a:t>
            </a:r>
          </a:p>
          <a:p>
            <a:r>
              <a:rPr lang="en-US" sz="2400" b="1" dirty="0"/>
              <a:t>All conversations eventually led back to COVID-19.</a:t>
            </a:r>
          </a:p>
          <a:p>
            <a:r>
              <a:rPr lang="en-US" sz="2400" b="1" dirty="0"/>
              <a:t>We wanted to compare COVID-19 rates </a:t>
            </a:r>
            <a:r>
              <a:rPr lang="en-US" sz="2400" dirty="0"/>
              <a:t>(Cases, Deaths, Mortality Rate) </a:t>
            </a:r>
            <a:r>
              <a:rPr lang="en-US" sz="2400" b="1" dirty="0"/>
              <a:t>across Missouri </a:t>
            </a:r>
            <a:r>
              <a:rPr lang="en-US" sz="2400" dirty="0"/>
              <a:t>(defined scope) using these variables:</a:t>
            </a:r>
          </a:p>
          <a:p>
            <a:pPr lvl="1"/>
            <a:r>
              <a:rPr lang="en-US" dirty="0"/>
              <a:t>Population density</a:t>
            </a:r>
          </a:p>
          <a:p>
            <a:pPr lvl="1"/>
            <a:r>
              <a:rPr lang="en-US" dirty="0"/>
              <a:t>Median income</a:t>
            </a:r>
          </a:p>
          <a:p>
            <a:pPr lvl="1"/>
            <a:r>
              <a:rPr lang="en-US" dirty="0"/>
              <a:t>Percent of population over 65</a:t>
            </a:r>
          </a:p>
          <a:p>
            <a:pPr lvl="1"/>
            <a:r>
              <a:rPr lang="en-US" dirty="0"/>
              <a:t>Percent of population without health insurance</a:t>
            </a:r>
          </a:p>
          <a:p>
            <a:pPr lvl="1"/>
            <a:r>
              <a:rPr lang="en-US" dirty="0"/>
              <a:t>Percent of population under the poverty line</a:t>
            </a:r>
          </a:p>
        </p:txBody>
      </p:sp>
    </p:spTree>
    <p:extLst>
      <p:ext uri="{BB962C8B-B14F-4D97-AF65-F5344CB8AC3E}">
        <p14:creationId xmlns:p14="http://schemas.microsoft.com/office/powerpoint/2010/main" val="165906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Mortality rate vs. population density</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7" name="Content Placeholder 6">
            <a:extLst>
              <a:ext uri="{FF2B5EF4-FFF2-40B4-BE49-F238E27FC236}">
                <a16:creationId xmlns:a16="http://schemas.microsoft.com/office/drawing/2014/main" id="{F55B25ED-BF94-FE48-AE6E-EA3BE69C2350}"/>
              </a:ext>
            </a:extLst>
          </p:cNvPr>
          <p:cNvPicPr>
            <a:picLocks noGrp="1" noChangeAspect="1"/>
          </p:cNvPicPr>
          <p:nvPr>
            <p:ph sz="half" idx="2"/>
          </p:nvPr>
        </p:nvPicPr>
        <p:blipFill>
          <a:blip r:embed="rId4"/>
          <a:srcRect/>
          <a:stretch/>
        </p:blipFill>
        <p:spPr>
          <a:xfrm>
            <a:off x="6364288" y="2654810"/>
            <a:ext cx="4754561" cy="3056504"/>
          </a:xfrm>
        </p:spPr>
      </p:pic>
    </p:spTree>
    <p:extLst>
      <p:ext uri="{BB962C8B-B14F-4D97-AF65-F5344CB8AC3E}">
        <p14:creationId xmlns:p14="http://schemas.microsoft.com/office/powerpoint/2010/main" val="27363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1C21-2599-5B4B-A454-5829BDC316F3}"/>
              </a:ext>
            </a:extLst>
          </p:cNvPr>
          <p:cNvSpPr>
            <a:spLocks noGrp="1"/>
          </p:cNvSpPr>
          <p:nvPr>
            <p:ph type="title"/>
          </p:nvPr>
        </p:nvSpPr>
        <p:spPr/>
        <p:txBody>
          <a:bodyPr>
            <a:normAutofit/>
          </a:bodyPr>
          <a:lstStyle/>
          <a:p>
            <a:r>
              <a:rPr lang="en-US" sz="4800" dirty="0"/>
              <a:t>Data sources</a:t>
            </a:r>
          </a:p>
        </p:txBody>
      </p:sp>
      <p:sp>
        <p:nvSpPr>
          <p:cNvPr id="3" name="Content Placeholder 2">
            <a:extLst>
              <a:ext uri="{FF2B5EF4-FFF2-40B4-BE49-F238E27FC236}">
                <a16:creationId xmlns:a16="http://schemas.microsoft.com/office/drawing/2014/main" id="{E794190B-FBE6-D145-AF4D-F266AB808C30}"/>
              </a:ext>
            </a:extLst>
          </p:cNvPr>
          <p:cNvSpPr>
            <a:spLocks noGrp="1"/>
          </p:cNvSpPr>
          <p:nvPr>
            <p:ph idx="1"/>
          </p:nvPr>
        </p:nvSpPr>
        <p:spPr/>
        <p:txBody>
          <a:bodyPr>
            <a:normAutofit/>
          </a:bodyPr>
          <a:lstStyle/>
          <a:p>
            <a:pPr>
              <a:lnSpc>
                <a:spcPct val="100000"/>
              </a:lnSpc>
            </a:pPr>
            <a:r>
              <a:rPr lang="en-US" sz="1800" b="1" dirty="0"/>
              <a:t>There is no shortage of COVID-19 data, </a:t>
            </a:r>
            <a:r>
              <a:rPr lang="en-US" sz="1800" dirty="0"/>
              <a:t>which</a:t>
            </a:r>
            <a:r>
              <a:rPr lang="en-US" sz="1800" b="1" dirty="0"/>
              <a:t> </a:t>
            </a:r>
            <a:r>
              <a:rPr lang="en-US" sz="1800" dirty="0"/>
              <a:t>made it difficult to narrow down the search.</a:t>
            </a:r>
          </a:p>
          <a:p>
            <a:pPr lvl="1">
              <a:lnSpc>
                <a:spcPct val="100000"/>
              </a:lnSpc>
            </a:pPr>
            <a:r>
              <a:rPr lang="en-US" dirty="0"/>
              <a:t>We initially looked at a wide range of sources, including the NYTimes and findings by SLU professor, Chris </a:t>
            </a:r>
            <a:r>
              <a:rPr lang="en-US" dirty="0" err="1"/>
              <a:t>Prener</a:t>
            </a:r>
            <a:r>
              <a:rPr lang="en-US" dirty="0"/>
              <a:t>.  We also looked at </a:t>
            </a:r>
            <a:r>
              <a:rPr lang="en-US" dirty="0" err="1"/>
              <a:t>health.mo.gov</a:t>
            </a:r>
            <a:r>
              <a:rPr lang="en-US" dirty="0"/>
              <a:t> and </a:t>
            </a:r>
            <a:r>
              <a:rPr lang="en-US" dirty="0" err="1"/>
              <a:t>meric.mo.gov</a:t>
            </a:r>
            <a:r>
              <a:rPr lang="en-US" dirty="0"/>
              <a:t> for county size, insurance etc.</a:t>
            </a:r>
          </a:p>
          <a:p>
            <a:pPr lvl="1">
              <a:lnSpc>
                <a:spcPct val="100000"/>
              </a:lnSpc>
            </a:pPr>
            <a:r>
              <a:rPr lang="en-US" dirty="0"/>
              <a:t>The SLU data also included data from the Missouri </a:t>
            </a:r>
            <a:r>
              <a:rPr lang="en-US" dirty="0" err="1"/>
              <a:t>Covid</a:t>
            </a:r>
            <a:r>
              <a:rPr lang="en-US" dirty="0"/>
              <a:t> Tracking Project.</a:t>
            </a:r>
          </a:p>
          <a:p>
            <a:pPr lvl="1">
              <a:lnSpc>
                <a:spcPct val="100000"/>
              </a:lnSpc>
            </a:pPr>
            <a:r>
              <a:rPr lang="en-US" dirty="0"/>
              <a:t>The sources we used had an incredible amount of data – hospital capacity, beds in use, ICU beds, hospitals reporting vs. those that don’t, total tests, area of county, and breakdowns of population by everything from race to education degrees to usage of carpools.</a:t>
            </a:r>
          </a:p>
          <a:p>
            <a:pPr lvl="1">
              <a:lnSpc>
                <a:spcPct val="100000"/>
              </a:lnSpc>
            </a:pPr>
            <a:r>
              <a:rPr lang="en-US" b="1" dirty="0"/>
              <a:t>We began exploring several repositories of data before finding 2 primary sources:</a:t>
            </a:r>
          </a:p>
          <a:p>
            <a:pPr lvl="2">
              <a:lnSpc>
                <a:spcPct val="100000"/>
              </a:lnSpc>
            </a:pPr>
            <a:r>
              <a:rPr lang="en-US" sz="1800" dirty="0">
                <a:hlinkClick r:id="rId2"/>
              </a:rPr>
              <a:t>covidcountydata.org</a:t>
            </a:r>
            <a:endParaRPr lang="en-US" sz="1800" dirty="0"/>
          </a:p>
          <a:p>
            <a:pPr lvl="2">
              <a:lnSpc>
                <a:spcPct val="100000"/>
              </a:lnSpc>
            </a:pPr>
            <a:r>
              <a:rPr lang="en-US" sz="1800" dirty="0"/>
              <a:t>US Census County List</a:t>
            </a:r>
          </a:p>
        </p:txBody>
      </p:sp>
    </p:spTree>
    <p:extLst>
      <p:ext uri="{BB962C8B-B14F-4D97-AF65-F5344CB8AC3E}">
        <p14:creationId xmlns:p14="http://schemas.microsoft.com/office/powerpoint/2010/main" val="140726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1C21-2599-5B4B-A454-5829BDC316F3}"/>
              </a:ext>
            </a:extLst>
          </p:cNvPr>
          <p:cNvSpPr>
            <a:spLocks noGrp="1"/>
          </p:cNvSpPr>
          <p:nvPr>
            <p:ph type="title"/>
          </p:nvPr>
        </p:nvSpPr>
        <p:spPr/>
        <p:txBody>
          <a:bodyPr>
            <a:normAutofit/>
          </a:bodyPr>
          <a:lstStyle/>
          <a:p>
            <a:r>
              <a:rPr lang="en-US" sz="4800" dirty="0"/>
              <a:t>Data cleaning</a:t>
            </a:r>
          </a:p>
        </p:txBody>
      </p:sp>
      <p:sp>
        <p:nvSpPr>
          <p:cNvPr id="3" name="Content Placeholder 2">
            <a:extLst>
              <a:ext uri="{FF2B5EF4-FFF2-40B4-BE49-F238E27FC236}">
                <a16:creationId xmlns:a16="http://schemas.microsoft.com/office/drawing/2014/main" id="{E794190B-FBE6-D145-AF4D-F266AB808C30}"/>
              </a:ext>
            </a:extLst>
          </p:cNvPr>
          <p:cNvSpPr>
            <a:spLocks noGrp="1"/>
          </p:cNvSpPr>
          <p:nvPr>
            <p:ph idx="1"/>
          </p:nvPr>
        </p:nvSpPr>
        <p:spPr/>
        <p:txBody>
          <a:bodyPr/>
          <a:lstStyle/>
          <a:p>
            <a:r>
              <a:rPr lang="en-US" sz="2400" b="1" dirty="0" err="1"/>
              <a:t>Covid</a:t>
            </a:r>
            <a:r>
              <a:rPr lang="en-US" sz="2400" b="1" dirty="0"/>
              <a:t> County Data API allowed us to combine </a:t>
            </a:r>
            <a:r>
              <a:rPr lang="en-US" sz="2400" b="1" dirty="0" err="1"/>
              <a:t>Covid</a:t>
            </a:r>
            <a:r>
              <a:rPr lang="en-US" sz="2400" b="1" dirty="0"/>
              <a:t> datasets with the county-level demographic data.</a:t>
            </a:r>
          </a:p>
          <a:p>
            <a:r>
              <a:rPr lang="en-US" sz="2400" b="1" dirty="0"/>
              <a:t>The only thing missing from the dataset was the county name.</a:t>
            </a:r>
          </a:p>
          <a:p>
            <a:r>
              <a:rPr lang="en-US" sz="2400" b="1" dirty="0"/>
              <a:t>This was pulled from the US Census Bureau county dataset using the FIPS ID.</a:t>
            </a:r>
          </a:p>
          <a:p>
            <a:pPr lvl="1"/>
            <a:r>
              <a:rPr lang="en-US" dirty="0"/>
              <a:t>This caused issues since the FIPS ID in one dataset was an integer and the other was an object.</a:t>
            </a:r>
          </a:p>
          <a:p>
            <a:pPr lvl="1"/>
            <a:r>
              <a:rPr lang="en-US" dirty="0"/>
              <a:t>Converting the FIPS to an object was difficult because the leading zeroes were necessary (not for Missouri, but for the entire US dataset).</a:t>
            </a:r>
          </a:p>
          <a:p>
            <a:pPr lvl="1"/>
            <a:r>
              <a:rPr lang="en-US" dirty="0"/>
              <a:t>We were not successful, mainly due to the fact that the MO data was fine (no leading zeroes), so the team decided it was not worth the effort.</a:t>
            </a:r>
          </a:p>
        </p:txBody>
      </p:sp>
    </p:spTree>
    <p:extLst>
      <p:ext uri="{BB962C8B-B14F-4D97-AF65-F5344CB8AC3E}">
        <p14:creationId xmlns:p14="http://schemas.microsoft.com/office/powerpoint/2010/main" val="9868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150" dirty="0"/>
              <a:t>Cases per capita vs. median household income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604547"/>
            <a:ext cx="4754562" cy="3157029"/>
          </a:xfrm>
        </p:spPr>
      </p:pic>
      <p:pic>
        <p:nvPicPr>
          <p:cNvPr id="10" name="Content Placeholder 9">
            <a:extLst>
              <a:ext uri="{FF2B5EF4-FFF2-40B4-BE49-F238E27FC236}">
                <a16:creationId xmlns:a16="http://schemas.microsoft.com/office/drawing/2014/main" id="{E0130CD1-8665-C147-882B-EE0B0FB4040E}"/>
              </a:ext>
            </a:extLst>
          </p:cNvPr>
          <p:cNvPicPr>
            <a:picLocks noGrp="1" noChangeAspect="1"/>
          </p:cNvPicPr>
          <p:nvPr>
            <p:ph sz="half" idx="2"/>
          </p:nvPr>
        </p:nvPicPr>
        <p:blipFill>
          <a:blip r:embed="rId4"/>
          <a:srcRect/>
          <a:stretch/>
        </p:blipFill>
        <p:spPr>
          <a:xfrm>
            <a:off x="6364288" y="2658275"/>
            <a:ext cx="4754561" cy="3049572"/>
          </a:xfrm>
        </p:spPr>
      </p:pic>
    </p:spTree>
    <p:extLst>
      <p:ext uri="{BB962C8B-B14F-4D97-AF65-F5344CB8AC3E}">
        <p14:creationId xmlns:p14="http://schemas.microsoft.com/office/powerpoint/2010/main" val="4875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spc="-100" dirty="0"/>
              <a:t>Cases per capita vs. pop. Below poverty line</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10" name="Content Placeholder 9">
            <a:extLst>
              <a:ext uri="{FF2B5EF4-FFF2-40B4-BE49-F238E27FC236}">
                <a16:creationId xmlns:a16="http://schemas.microsoft.com/office/drawing/2014/main" id="{E0130CD1-8665-C147-882B-EE0B0FB4040E}"/>
              </a:ext>
            </a:extLst>
          </p:cNvPr>
          <p:cNvPicPr>
            <a:picLocks noGrp="1" noChangeAspect="1"/>
          </p:cNvPicPr>
          <p:nvPr>
            <p:ph sz="half" idx="2"/>
          </p:nvPr>
        </p:nvPicPr>
        <p:blipFill>
          <a:blip r:embed="rId4"/>
          <a:srcRect/>
          <a:stretch/>
        </p:blipFill>
        <p:spPr>
          <a:xfrm>
            <a:off x="6364288" y="2654810"/>
            <a:ext cx="4754561" cy="3056503"/>
          </a:xfrm>
        </p:spPr>
      </p:pic>
    </p:spTree>
    <p:extLst>
      <p:ext uri="{BB962C8B-B14F-4D97-AF65-F5344CB8AC3E}">
        <p14:creationId xmlns:p14="http://schemas.microsoft.com/office/powerpoint/2010/main" val="128885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Cases per capita vs. Population age 65+</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10" name="Content Placeholder 9">
            <a:extLst>
              <a:ext uri="{FF2B5EF4-FFF2-40B4-BE49-F238E27FC236}">
                <a16:creationId xmlns:a16="http://schemas.microsoft.com/office/drawing/2014/main" id="{E0130CD1-8665-C147-882B-EE0B0FB4040E}"/>
              </a:ext>
            </a:extLst>
          </p:cNvPr>
          <p:cNvPicPr>
            <a:picLocks noGrp="1" noChangeAspect="1"/>
          </p:cNvPicPr>
          <p:nvPr>
            <p:ph sz="half" idx="2"/>
          </p:nvPr>
        </p:nvPicPr>
        <p:blipFill>
          <a:blip r:embed="rId4"/>
          <a:srcRect/>
          <a:stretch/>
        </p:blipFill>
        <p:spPr>
          <a:xfrm>
            <a:off x="6364288" y="2654810"/>
            <a:ext cx="4754561" cy="3056503"/>
          </a:xfrm>
        </p:spPr>
      </p:pic>
    </p:spTree>
    <p:extLst>
      <p:ext uri="{BB962C8B-B14F-4D97-AF65-F5344CB8AC3E}">
        <p14:creationId xmlns:p14="http://schemas.microsoft.com/office/powerpoint/2010/main" val="130691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Cases per capita vs. population density</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10" name="Content Placeholder 9">
            <a:extLst>
              <a:ext uri="{FF2B5EF4-FFF2-40B4-BE49-F238E27FC236}">
                <a16:creationId xmlns:a16="http://schemas.microsoft.com/office/drawing/2014/main" id="{E0130CD1-8665-C147-882B-EE0B0FB4040E}"/>
              </a:ext>
            </a:extLst>
          </p:cNvPr>
          <p:cNvPicPr>
            <a:picLocks noGrp="1" noChangeAspect="1"/>
          </p:cNvPicPr>
          <p:nvPr>
            <p:ph sz="half" idx="2"/>
          </p:nvPr>
        </p:nvPicPr>
        <p:blipFill>
          <a:blip r:embed="rId4"/>
          <a:srcRect/>
          <a:stretch/>
        </p:blipFill>
        <p:spPr>
          <a:xfrm>
            <a:off x="6364288" y="2654810"/>
            <a:ext cx="4754561" cy="3056503"/>
          </a:xfrm>
        </p:spPr>
      </p:pic>
    </p:spTree>
    <p:extLst>
      <p:ext uri="{BB962C8B-B14F-4D97-AF65-F5344CB8AC3E}">
        <p14:creationId xmlns:p14="http://schemas.microsoft.com/office/powerpoint/2010/main" val="273123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44D8-9691-634A-9A30-BBF066227A00}"/>
              </a:ext>
            </a:extLst>
          </p:cNvPr>
          <p:cNvSpPr>
            <a:spLocks noGrp="1"/>
          </p:cNvSpPr>
          <p:nvPr>
            <p:ph type="title"/>
          </p:nvPr>
        </p:nvSpPr>
        <p:spPr/>
        <p:txBody>
          <a:bodyPr>
            <a:normAutofit/>
          </a:bodyPr>
          <a:lstStyle/>
          <a:p>
            <a:r>
              <a:rPr lang="en-US" sz="4800" dirty="0"/>
              <a:t>Cases per capita vs. uninsured population</a:t>
            </a:r>
          </a:p>
        </p:txBody>
      </p:sp>
      <p:pic>
        <p:nvPicPr>
          <p:cNvPr id="6" name="Content Placeholder 5">
            <a:extLst>
              <a:ext uri="{FF2B5EF4-FFF2-40B4-BE49-F238E27FC236}">
                <a16:creationId xmlns:a16="http://schemas.microsoft.com/office/drawing/2014/main" id="{35829E8F-5B70-6C45-9D25-4BEE662B8E95}"/>
              </a:ext>
            </a:extLst>
          </p:cNvPr>
          <p:cNvPicPr>
            <a:picLocks noGrp="1" noChangeAspect="1"/>
          </p:cNvPicPr>
          <p:nvPr>
            <p:ph sz="half" idx="1"/>
          </p:nvPr>
        </p:nvPicPr>
        <p:blipFill>
          <a:blip r:embed="rId3"/>
          <a:srcRect/>
          <a:stretch/>
        </p:blipFill>
        <p:spPr>
          <a:xfrm>
            <a:off x="1069975" y="2598208"/>
            <a:ext cx="4754562" cy="3169708"/>
          </a:xfrm>
        </p:spPr>
      </p:pic>
      <p:pic>
        <p:nvPicPr>
          <p:cNvPr id="10" name="Content Placeholder 9">
            <a:extLst>
              <a:ext uri="{FF2B5EF4-FFF2-40B4-BE49-F238E27FC236}">
                <a16:creationId xmlns:a16="http://schemas.microsoft.com/office/drawing/2014/main" id="{E0130CD1-8665-C147-882B-EE0B0FB4040E}"/>
              </a:ext>
            </a:extLst>
          </p:cNvPr>
          <p:cNvPicPr>
            <a:picLocks noGrp="1" noChangeAspect="1"/>
          </p:cNvPicPr>
          <p:nvPr>
            <p:ph sz="half" idx="2"/>
          </p:nvPr>
        </p:nvPicPr>
        <p:blipFill>
          <a:blip r:embed="rId4"/>
          <a:srcRect/>
          <a:stretch/>
        </p:blipFill>
        <p:spPr>
          <a:xfrm>
            <a:off x="6364288" y="2654810"/>
            <a:ext cx="4754560" cy="3056503"/>
          </a:xfrm>
        </p:spPr>
      </p:pic>
    </p:spTree>
    <p:extLst>
      <p:ext uri="{BB962C8B-B14F-4D97-AF65-F5344CB8AC3E}">
        <p14:creationId xmlns:p14="http://schemas.microsoft.com/office/powerpoint/2010/main" val="3842684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{5EE6EB99-CEB8-1245-A6E8-086B3BAA2DFB}tf10001070</Template>
  <TotalTime>390</TotalTime>
  <Words>747</Words>
  <Application>Microsoft Macintosh PowerPoint</Application>
  <PresentationFormat>Widescreen</PresentationFormat>
  <Paragraphs>67</Paragraphs>
  <Slides>20</Slides>
  <Notes>7</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Rockwell</vt:lpstr>
      <vt:lpstr>Rockwell Condensed</vt:lpstr>
      <vt:lpstr>Rockwell Extra Bold</vt:lpstr>
      <vt:lpstr>Wingdings</vt:lpstr>
      <vt:lpstr>Wood Type</vt:lpstr>
      <vt:lpstr>“SHOW ME” COVID DATA!</vt:lpstr>
      <vt:lpstr>motivation</vt:lpstr>
      <vt:lpstr>Data sources</vt:lpstr>
      <vt:lpstr>Data cleaning</vt:lpstr>
      <vt:lpstr>Cases per capita vs. median household income</vt:lpstr>
      <vt:lpstr>Cases per capita vs. pop. Below poverty line</vt:lpstr>
      <vt:lpstr>Cases per capita vs. Population age 65+</vt:lpstr>
      <vt:lpstr>Cases per capita vs. population density</vt:lpstr>
      <vt:lpstr>Cases per capita vs. uninsured population</vt:lpstr>
      <vt:lpstr>CONCLUSIONS</vt:lpstr>
      <vt:lpstr>deaths per capita vs. Median household income</vt:lpstr>
      <vt:lpstr>Mortality rate vs. Median household income</vt:lpstr>
      <vt:lpstr>deaths per capita vs. uninsured population</vt:lpstr>
      <vt:lpstr>Mortality rate vs. uninsured population</vt:lpstr>
      <vt:lpstr>deaths per capita vs. pop. Below poverty line</vt:lpstr>
      <vt:lpstr>Mortality rate vs. pop. Below poverty line</vt:lpstr>
      <vt:lpstr>deaths per capita vs. Population age 65+</vt:lpstr>
      <vt:lpstr>Mortality rate vs. Population age 65+</vt:lpstr>
      <vt:lpstr>deaths per capita vs. population density</vt:lpstr>
      <vt:lpstr>Mortality rate vs. population density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CASES BY COUNTY</dc:title>
  <dc:creator>Katherine Comfort-Mason</dc:creator>
  <cp:lastModifiedBy>Katherine Comfort-Mason</cp:lastModifiedBy>
  <cp:revision>62</cp:revision>
  <dcterms:created xsi:type="dcterms:W3CDTF">2020-09-18T01:10:48Z</dcterms:created>
  <dcterms:modified xsi:type="dcterms:W3CDTF">2020-09-22T23:21:55Z</dcterms:modified>
</cp:coreProperties>
</file>