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58" d="100"/>
          <a:sy n="58" d="100"/>
        </p:scale>
        <p:origin x="-78" y="-3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5/10/2017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5/10/2017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5/10/2017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 	</a:t>
            </a:r>
            <a:endParaRPr lang="en-US" dirty="0"/>
          </a:p>
        </p:txBody>
      </p:sp>
      <p:sp>
        <p:nvSpPr>
          <p:cNvPr id="3" name="Subtitle 2"/>
          <p:cNvSpPr>
            <a:spLocks noGrp="1"/>
          </p:cNvSpPr>
          <p:nvPr>
            <p:ph type="subTitle" idx="1"/>
          </p:nvPr>
        </p:nvSpPr>
        <p:spPr/>
        <p:txBody>
          <a:bodyPr/>
          <a:lstStyle/>
          <a:p>
            <a:r>
              <a:rPr lang="en-US" b="1" dirty="0" smtClean="0"/>
              <a:t>THE </a:t>
            </a:r>
            <a:r>
              <a:rPr lang="en-US" b="1" dirty="0" smtClean="0"/>
              <a:t>CONTAINER</a:t>
            </a:r>
          </a:p>
          <a:p>
            <a:r>
              <a:rPr lang="en-US" dirty="0" smtClean="0"/>
              <a:t>-Nilesh Ghadge</a:t>
            </a:r>
            <a:endParaRPr lang="en-US" dirty="0"/>
          </a:p>
        </p:txBody>
      </p:sp>
    </p:spTree>
    <p:extLst>
      <p:ext uri="{BB962C8B-B14F-4D97-AF65-F5344CB8AC3E}">
        <p14:creationId xmlns:p14="http://schemas.microsoft.com/office/powerpoint/2010/main" val="4281881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ARCHITECTURE …</a:t>
            </a:r>
          </a:p>
        </p:txBody>
      </p:sp>
      <p:sp>
        <p:nvSpPr>
          <p:cNvPr id="3" name="Content Placeholder 2"/>
          <p:cNvSpPr>
            <a:spLocks noGrp="1"/>
          </p:cNvSpPr>
          <p:nvPr>
            <p:ph idx="1"/>
          </p:nvPr>
        </p:nvSpPr>
        <p:spPr/>
        <p:txBody>
          <a:bodyPr/>
          <a:lstStyle/>
          <a:p>
            <a:r>
              <a:rPr lang="en-US" b="1" dirty="0" smtClean="0"/>
              <a:t>Docker Containers</a:t>
            </a:r>
          </a:p>
          <a:p>
            <a:pPr marL="0" indent="0">
              <a:buNone/>
            </a:pPr>
            <a:r>
              <a:rPr lang="en-US" dirty="0"/>
              <a:t>A container is a runnable instance of an image. You can create, run, stop, move, or delete a container using the Docker API or CLI. You can connect a container to one or more networks, attach storage to it, or even create a new image based on its current state.</a:t>
            </a:r>
          </a:p>
          <a:p>
            <a:pPr marL="0" indent="0">
              <a:buNone/>
            </a:pPr>
            <a:r>
              <a:rPr lang="en-US" dirty="0"/>
              <a:t>By default, a container is relatively well isolated from other containers and its host machine. You can control how isolated a container’s network, storage, or other underlying subsystems are from other containers or from the host machine.</a:t>
            </a:r>
          </a:p>
          <a:p>
            <a:pPr marL="0" indent="0">
              <a:buNone/>
            </a:pPr>
            <a:endParaRPr lang="en-US" dirty="0"/>
          </a:p>
        </p:txBody>
      </p:sp>
    </p:spTree>
    <p:extLst>
      <p:ext uri="{BB962C8B-B14F-4D97-AF65-F5344CB8AC3E}">
        <p14:creationId xmlns:p14="http://schemas.microsoft.com/office/powerpoint/2010/main" val="89071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HUB</a:t>
            </a:r>
          </a:p>
        </p:txBody>
      </p:sp>
      <p:sp>
        <p:nvSpPr>
          <p:cNvPr id="3" name="Content Placeholder 2"/>
          <p:cNvSpPr>
            <a:spLocks noGrp="1"/>
          </p:cNvSpPr>
          <p:nvPr>
            <p:ph idx="1"/>
          </p:nvPr>
        </p:nvSpPr>
        <p:spPr>
          <a:xfrm>
            <a:off x="1090708" y="2543342"/>
            <a:ext cx="8825659" cy="2726489"/>
          </a:xfrm>
        </p:spPr>
        <p:txBody>
          <a:bodyPr/>
          <a:lstStyle/>
          <a:p>
            <a:r>
              <a:rPr lang="en-US" dirty="0" smtClean="0"/>
              <a:t>Provide Docker Services</a:t>
            </a:r>
          </a:p>
          <a:p>
            <a:r>
              <a:rPr lang="en-US" dirty="0" smtClean="0"/>
              <a:t>Library of public images</a:t>
            </a:r>
          </a:p>
          <a:p>
            <a:r>
              <a:rPr lang="en-US" dirty="0" smtClean="0"/>
              <a:t>Storage for your images</a:t>
            </a:r>
          </a:p>
          <a:p>
            <a:pPr>
              <a:buFont typeface="Wingdings" panose="05000000000000000000" pitchFamily="2" charset="2"/>
              <a:buChar char="q"/>
            </a:pPr>
            <a:r>
              <a:rPr lang="en-US" dirty="0" smtClean="0"/>
              <a:t>Free for public images</a:t>
            </a:r>
          </a:p>
          <a:p>
            <a:pPr>
              <a:buFont typeface="Wingdings" panose="05000000000000000000" pitchFamily="2" charset="2"/>
              <a:buChar char="q"/>
            </a:pPr>
            <a:r>
              <a:rPr lang="en-US" dirty="0" smtClean="0"/>
              <a:t>Cost for private images</a:t>
            </a:r>
            <a:endParaRPr lang="en-US" dirty="0"/>
          </a:p>
          <a:p>
            <a:pPr marL="0" indent="0">
              <a:buNone/>
            </a:pPr>
            <a:r>
              <a:rPr lang="en-US" dirty="0" smtClean="0">
                <a:solidFill>
                  <a:schemeClr val="accent1">
                    <a:lumMod val="60000"/>
                    <a:lumOff val="40000"/>
                  </a:schemeClr>
                </a:solidFill>
              </a:rPr>
              <a:t>https://hub.docker.com</a:t>
            </a:r>
            <a:endParaRPr lang="en-US" dirty="0">
              <a:solidFill>
                <a:schemeClr val="accent1">
                  <a:lumMod val="60000"/>
                  <a:lumOff val="40000"/>
                </a:schemeClr>
              </a:solidFill>
            </a:endParaRPr>
          </a:p>
        </p:txBody>
      </p:sp>
      <p:pic>
        <p:nvPicPr>
          <p:cNvPr id="4" name="Picture 3"/>
          <p:cNvPicPr>
            <a:picLocks noChangeAspect="1"/>
          </p:cNvPicPr>
          <p:nvPr/>
        </p:nvPicPr>
        <p:blipFill>
          <a:blip r:embed="rId2"/>
          <a:stretch>
            <a:fillRect/>
          </a:stretch>
        </p:blipFill>
        <p:spPr>
          <a:xfrm>
            <a:off x="4211053" y="2543342"/>
            <a:ext cx="7980947" cy="4314658"/>
          </a:xfrm>
          <a:prstGeom prst="rect">
            <a:avLst/>
          </a:prstGeom>
        </p:spPr>
      </p:pic>
    </p:spTree>
    <p:extLst>
      <p:ext uri="{BB962C8B-B14F-4D97-AF65-F5344CB8AC3E}">
        <p14:creationId xmlns:p14="http://schemas.microsoft.com/office/powerpoint/2010/main" val="752174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INSTALLATION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01618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Docker overview</a:t>
            </a:r>
          </a:p>
          <a:p>
            <a:r>
              <a:rPr lang="en-US" dirty="0" smtClean="0"/>
              <a:t>Why docker</a:t>
            </a:r>
          </a:p>
          <a:p>
            <a:r>
              <a:rPr lang="en-US" dirty="0" smtClean="0"/>
              <a:t>Docker Architecture</a:t>
            </a:r>
          </a:p>
          <a:p>
            <a:r>
              <a:rPr lang="en-US" dirty="0" smtClean="0"/>
              <a:t>Docker Hub</a:t>
            </a:r>
          </a:p>
          <a:p>
            <a:r>
              <a:rPr lang="en-US" dirty="0" smtClean="0"/>
              <a:t>Docker Installation</a:t>
            </a:r>
          </a:p>
          <a:p>
            <a:r>
              <a:rPr lang="en-US" dirty="0" smtClean="0"/>
              <a:t>Hands on</a:t>
            </a:r>
          </a:p>
          <a:p>
            <a:endParaRPr lang="en-US" dirty="0" smtClean="0"/>
          </a:p>
        </p:txBody>
      </p:sp>
    </p:spTree>
    <p:extLst>
      <p:ext uri="{BB962C8B-B14F-4D97-AF65-F5344CB8AC3E}">
        <p14:creationId xmlns:p14="http://schemas.microsoft.com/office/powerpoint/2010/main" val="428685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OVERVIEW		</a:t>
            </a:r>
            <a:endParaRPr lang="en-US" dirty="0"/>
          </a:p>
        </p:txBody>
      </p:sp>
      <p:sp>
        <p:nvSpPr>
          <p:cNvPr id="3" name="Content Placeholder 2"/>
          <p:cNvSpPr>
            <a:spLocks noGrp="1"/>
          </p:cNvSpPr>
          <p:nvPr>
            <p:ph idx="1"/>
          </p:nvPr>
        </p:nvSpPr>
        <p:spPr/>
        <p:txBody>
          <a:bodyPr/>
          <a:lstStyle/>
          <a:p>
            <a:r>
              <a:rPr lang="en-US" dirty="0"/>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 By taking advantage of Docker’s methodologies for shipping, testing, and deploying code quickly, you can significantly reduce the delay between writing code and running it in production</a:t>
            </a:r>
            <a:r>
              <a:rPr lang="en-US" dirty="0" smtClean="0"/>
              <a:t>.</a:t>
            </a:r>
          </a:p>
          <a:p>
            <a:endParaRPr lang="en-US" dirty="0"/>
          </a:p>
        </p:txBody>
      </p:sp>
    </p:spTree>
    <p:extLst>
      <p:ext uri="{BB962C8B-B14F-4D97-AF65-F5344CB8AC3E}">
        <p14:creationId xmlns:p14="http://schemas.microsoft.com/office/powerpoint/2010/main" val="14780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DOCKER PLATFORM</a:t>
            </a:r>
            <a:endParaRPr lang="en-US" dirty="0"/>
          </a:p>
        </p:txBody>
      </p:sp>
      <p:sp>
        <p:nvSpPr>
          <p:cNvPr id="3" name="Content Placeholder 2"/>
          <p:cNvSpPr>
            <a:spLocks noGrp="1"/>
          </p:cNvSpPr>
          <p:nvPr>
            <p:ph idx="1"/>
          </p:nvPr>
        </p:nvSpPr>
        <p:spPr/>
        <p:txBody>
          <a:bodyPr/>
          <a:lstStyle/>
          <a:p>
            <a:r>
              <a:rPr lang="en-US" dirty="0"/>
              <a:t>Docker provides the ability to package and run an application in a loosely isolated environment called a container. The isolation and security allow you to run many containers simultaneously on a given host. Containers are lightweight because they don’t need the extra load of a hypervisor, but run directly within the host machine’s kernel. This means you can run more containers on a given hardware combination than if you were using virtual machines. You can even run Docker containers within host machines that are actually virtual machines!</a:t>
            </a:r>
          </a:p>
        </p:txBody>
      </p:sp>
    </p:spTree>
    <p:extLst>
      <p:ext uri="{BB962C8B-B14F-4D97-AF65-F5344CB8AC3E}">
        <p14:creationId xmlns:p14="http://schemas.microsoft.com/office/powerpoint/2010/main" val="276519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ENGINE	</a:t>
            </a:r>
            <a:endParaRPr lang="en-US" dirty="0"/>
          </a:p>
        </p:txBody>
      </p:sp>
      <p:sp>
        <p:nvSpPr>
          <p:cNvPr id="3" name="Content Placeholder 2"/>
          <p:cNvSpPr>
            <a:spLocks noGrp="1"/>
          </p:cNvSpPr>
          <p:nvPr>
            <p:ph idx="1"/>
          </p:nvPr>
        </p:nvSpPr>
        <p:spPr>
          <a:xfrm>
            <a:off x="1154954" y="2603499"/>
            <a:ext cx="8825659" cy="3340101"/>
          </a:xfrm>
        </p:spPr>
        <p:txBody>
          <a:bodyPr>
            <a:normAutofit/>
          </a:bodyPr>
          <a:lstStyle/>
          <a:p>
            <a:r>
              <a:rPr lang="en-US" i="1" dirty="0"/>
              <a:t>Docker Engine</a:t>
            </a:r>
            <a:r>
              <a:rPr lang="en-US" dirty="0"/>
              <a:t> is a client-server application with these major components</a:t>
            </a:r>
            <a:r>
              <a:rPr lang="en-US" dirty="0" smtClean="0"/>
              <a:t>:</a:t>
            </a:r>
          </a:p>
          <a:p>
            <a:endParaRPr lang="en-US" dirty="0"/>
          </a:p>
          <a:p>
            <a:pPr>
              <a:buFont typeface="Wingdings" panose="05000000000000000000" pitchFamily="2" charset="2"/>
              <a:buChar char="q"/>
            </a:pPr>
            <a:r>
              <a:rPr lang="en-US" dirty="0"/>
              <a:t>A server which is a type of long-running program called a daemon process (the </a:t>
            </a:r>
            <a:r>
              <a:rPr lang="en-US" dirty="0" smtClean="0"/>
              <a:t>dockerd </a:t>
            </a:r>
            <a:r>
              <a:rPr lang="en-US" dirty="0"/>
              <a:t>command</a:t>
            </a:r>
            <a:r>
              <a:rPr lang="en-US" dirty="0" smtClean="0"/>
              <a:t>).</a:t>
            </a:r>
          </a:p>
          <a:p>
            <a:pPr>
              <a:buFont typeface="Wingdings" panose="05000000000000000000" pitchFamily="2" charset="2"/>
              <a:buChar char="q"/>
            </a:pPr>
            <a:r>
              <a:rPr lang="en-US" dirty="0"/>
              <a:t>A REST API which specifies interfaces that programs can use to talk to the daemon and instruct it what to do</a:t>
            </a:r>
            <a:r>
              <a:rPr lang="en-US" dirty="0" smtClean="0"/>
              <a:t>.</a:t>
            </a:r>
          </a:p>
          <a:p>
            <a:pPr>
              <a:buFont typeface="Wingdings" panose="05000000000000000000" pitchFamily="2" charset="2"/>
              <a:buChar char="q"/>
            </a:pPr>
            <a:r>
              <a:rPr lang="en-US" dirty="0"/>
              <a:t>A command line interface (CLI) client (the docker command</a:t>
            </a:r>
            <a:r>
              <a:rPr lang="en-US" dirty="0" smtClean="0"/>
              <a:t>).</a:t>
            </a:r>
          </a:p>
          <a:p>
            <a:pPr marL="0" indent="0">
              <a:buNone/>
            </a:pPr>
            <a:endParaRPr lang="en-US" dirty="0" smtClean="0"/>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13513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DOCKER ?</a:t>
            </a:r>
            <a:endParaRPr lang="en-US" dirty="0"/>
          </a:p>
        </p:txBody>
      </p:sp>
      <p:sp>
        <p:nvSpPr>
          <p:cNvPr id="3" name="Content Placeholder 2"/>
          <p:cNvSpPr>
            <a:spLocks noGrp="1"/>
          </p:cNvSpPr>
          <p:nvPr>
            <p:ph idx="1"/>
          </p:nvPr>
        </p:nvSpPr>
        <p:spPr/>
        <p:txBody>
          <a:bodyPr/>
          <a:lstStyle/>
          <a:p>
            <a:r>
              <a:rPr lang="en-US" dirty="0" smtClean="0"/>
              <a:t>Isolation</a:t>
            </a:r>
          </a:p>
          <a:p>
            <a:r>
              <a:rPr lang="en-US" dirty="0" smtClean="0"/>
              <a:t>Lightweight</a:t>
            </a:r>
          </a:p>
          <a:p>
            <a:r>
              <a:rPr lang="en-US" dirty="0" smtClean="0"/>
              <a:t>Simplicity</a:t>
            </a:r>
          </a:p>
          <a:p>
            <a:r>
              <a:rPr lang="en-US" dirty="0" smtClean="0"/>
              <a:t>Workflow</a:t>
            </a:r>
          </a:p>
          <a:p>
            <a:r>
              <a:rPr lang="en-US" dirty="0" smtClean="0"/>
              <a:t>Community</a:t>
            </a:r>
          </a:p>
          <a:p>
            <a:r>
              <a:rPr lang="en-US" dirty="0" smtClean="0"/>
              <a:t>Native to OS</a:t>
            </a:r>
          </a:p>
          <a:p>
            <a:r>
              <a:rPr lang="en-US" dirty="0" smtClean="0"/>
              <a:t>Fast</a:t>
            </a:r>
            <a:endParaRPr lang="en-US" dirty="0"/>
          </a:p>
        </p:txBody>
      </p:sp>
    </p:spTree>
    <p:extLst>
      <p:ext uri="{BB962C8B-B14F-4D97-AF65-F5344CB8AC3E}">
        <p14:creationId xmlns:p14="http://schemas.microsoft.com/office/powerpoint/2010/main" val="299593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sp>
        <p:nvSpPr>
          <p:cNvPr id="3" name="Content Placeholder 2"/>
          <p:cNvSpPr>
            <a:spLocks noGrp="1"/>
          </p:cNvSpPr>
          <p:nvPr>
            <p:ph idx="1"/>
          </p:nvPr>
        </p:nvSpPr>
        <p:spPr/>
        <p:txBody>
          <a:bodyPr/>
          <a:lstStyle/>
          <a:p>
            <a:r>
              <a:rPr lang="en-US" dirty="0"/>
              <a:t>The CLI uses the Docker REST API to control or interact with the Docker daemon through scripting or direct CLI commands. Many other Docker applications use the underlying API and CLI.</a:t>
            </a:r>
          </a:p>
          <a:p>
            <a:r>
              <a:rPr lang="en-US" dirty="0"/>
              <a:t>The daemon creates and manages Docker </a:t>
            </a:r>
            <a:r>
              <a:rPr lang="en-US" i="1" dirty="0"/>
              <a:t>objects</a:t>
            </a:r>
            <a:r>
              <a:rPr lang="en-US" dirty="0"/>
              <a:t>, such as images, containers, networks, and volumes</a:t>
            </a:r>
            <a:r>
              <a:rPr lang="en-US" dirty="0" smtClean="0"/>
              <a:t>.</a:t>
            </a:r>
            <a:endParaRPr lang="en-US" dirty="0"/>
          </a:p>
        </p:txBody>
      </p:sp>
      <p:sp>
        <p:nvSpPr>
          <p:cNvPr id="6" name="Rectangle 5"/>
          <p:cNvSpPr/>
          <p:nvPr/>
        </p:nvSpPr>
        <p:spPr>
          <a:xfrm>
            <a:off x="4376656" y="4263190"/>
            <a:ext cx="2382253" cy="17566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Server Host</a:t>
            </a:r>
            <a:endParaRPr lang="en-US" dirty="0"/>
          </a:p>
        </p:txBody>
      </p:sp>
      <p:sp>
        <p:nvSpPr>
          <p:cNvPr id="7" name="Rounded Rectangle 6"/>
          <p:cNvSpPr/>
          <p:nvPr/>
        </p:nvSpPr>
        <p:spPr>
          <a:xfrm>
            <a:off x="4599241" y="4311650"/>
            <a:ext cx="1937084" cy="272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00" dirty="0" smtClean="0"/>
              <a:t>Docker</a:t>
            </a:r>
            <a:r>
              <a:rPr lang="en-US" dirty="0" smtClean="0"/>
              <a:t> </a:t>
            </a:r>
            <a:r>
              <a:rPr lang="en-US" sz="1000" dirty="0" smtClean="0"/>
              <a:t>Daemon</a:t>
            </a:r>
            <a:endParaRPr lang="en-US" sz="1000" dirty="0"/>
          </a:p>
        </p:txBody>
      </p:sp>
      <p:sp>
        <p:nvSpPr>
          <p:cNvPr id="8" name="Rounded Rectangle 7"/>
          <p:cNvSpPr/>
          <p:nvPr/>
        </p:nvSpPr>
        <p:spPr>
          <a:xfrm>
            <a:off x="4839417" y="4733649"/>
            <a:ext cx="1392485" cy="312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00" dirty="0" smtClean="0"/>
              <a:t>Container 1</a:t>
            </a:r>
            <a:endParaRPr lang="en-US" sz="1000" dirty="0"/>
          </a:p>
        </p:txBody>
      </p:sp>
      <p:sp>
        <p:nvSpPr>
          <p:cNvPr id="9" name="Rounded Rectangle 8"/>
          <p:cNvSpPr/>
          <p:nvPr/>
        </p:nvSpPr>
        <p:spPr>
          <a:xfrm>
            <a:off x="4839417" y="5305927"/>
            <a:ext cx="1392485" cy="333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00" dirty="0" smtClean="0"/>
              <a:t>Container 2</a:t>
            </a:r>
            <a:endParaRPr lang="en-US" sz="1000" dirty="0"/>
          </a:p>
        </p:txBody>
      </p:sp>
      <p:sp>
        <p:nvSpPr>
          <p:cNvPr id="10" name="Rectangle 9"/>
          <p:cNvSpPr/>
          <p:nvPr/>
        </p:nvSpPr>
        <p:spPr>
          <a:xfrm>
            <a:off x="1914525" y="4584032"/>
            <a:ext cx="121368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Docker Client</a:t>
            </a:r>
            <a:endParaRPr lang="en-US" dirty="0"/>
          </a:p>
        </p:txBody>
      </p:sp>
      <p:sp>
        <p:nvSpPr>
          <p:cNvPr id="11" name="Cloud 10"/>
          <p:cNvSpPr/>
          <p:nvPr/>
        </p:nvSpPr>
        <p:spPr>
          <a:xfrm>
            <a:off x="7921186" y="4447841"/>
            <a:ext cx="1561598"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Docker  Hub</a:t>
            </a:r>
            <a:endParaRPr lang="en-US" dirty="0"/>
          </a:p>
        </p:txBody>
      </p:sp>
      <p:sp>
        <p:nvSpPr>
          <p:cNvPr id="12" name="Right Arrow 11"/>
          <p:cNvSpPr/>
          <p:nvPr/>
        </p:nvSpPr>
        <p:spPr>
          <a:xfrm>
            <a:off x="3128210" y="4733649"/>
            <a:ext cx="124844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Rest API</a:t>
            </a:r>
            <a:endParaRPr lang="en-US" sz="1050" b="1" dirty="0"/>
          </a:p>
        </p:txBody>
      </p:sp>
      <p:sp>
        <p:nvSpPr>
          <p:cNvPr id="13" name="Left Arrow 12"/>
          <p:cNvSpPr/>
          <p:nvPr/>
        </p:nvSpPr>
        <p:spPr>
          <a:xfrm>
            <a:off x="6758909" y="4733649"/>
            <a:ext cx="1248446"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Images</a:t>
            </a:r>
            <a:endParaRPr lang="en-US" sz="1050" b="1" dirty="0"/>
          </a:p>
        </p:txBody>
      </p:sp>
    </p:spTree>
    <p:extLst>
      <p:ext uri="{BB962C8B-B14F-4D97-AF65-F5344CB8AC3E}">
        <p14:creationId xmlns:p14="http://schemas.microsoft.com/office/powerpoint/2010/main" val="2851465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t>
            </a:r>
            <a:r>
              <a:rPr lang="en-US" dirty="0" smtClean="0"/>
              <a:t>ARCHITECTURE …</a:t>
            </a:r>
            <a:endParaRPr lang="en-US" dirty="0"/>
          </a:p>
        </p:txBody>
      </p:sp>
      <p:sp>
        <p:nvSpPr>
          <p:cNvPr id="3" name="Content Placeholder 2"/>
          <p:cNvSpPr>
            <a:spLocks noGrp="1"/>
          </p:cNvSpPr>
          <p:nvPr>
            <p:ph idx="1"/>
          </p:nvPr>
        </p:nvSpPr>
        <p:spPr/>
        <p:txBody>
          <a:bodyPr/>
          <a:lstStyle/>
          <a:p>
            <a:r>
              <a:rPr lang="en-US" b="1" dirty="0"/>
              <a:t>The Docker </a:t>
            </a:r>
            <a:r>
              <a:rPr lang="en-US" b="1" dirty="0" smtClean="0"/>
              <a:t>daemon</a:t>
            </a:r>
          </a:p>
          <a:p>
            <a:endParaRPr lang="en-US" b="1" dirty="0"/>
          </a:p>
          <a:p>
            <a:endParaRPr lang="en-US" b="1" dirty="0" smtClean="0"/>
          </a:p>
          <a:p>
            <a:endParaRPr lang="en-US" b="1" dirty="0"/>
          </a:p>
          <a:p>
            <a:endParaRPr lang="en-US" b="1" dirty="0" smtClean="0"/>
          </a:p>
          <a:p>
            <a:r>
              <a:rPr lang="en-US" b="1" dirty="0" smtClean="0"/>
              <a:t>Docker client</a:t>
            </a:r>
          </a:p>
          <a:p>
            <a:endParaRPr lang="en-US" b="1" dirty="0" smtClean="0"/>
          </a:p>
          <a:p>
            <a:pPr marL="0" indent="0">
              <a:buNone/>
            </a:pPr>
            <a:endParaRPr lang="en-US" b="1"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
        <p:nvSpPr>
          <p:cNvPr id="5" name="Rectangle 4"/>
          <p:cNvSpPr/>
          <p:nvPr/>
        </p:nvSpPr>
        <p:spPr>
          <a:xfrm>
            <a:off x="1154953" y="2940856"/>
            <a:ext cx="8375737" cy="1200329"/>
          </a:xfrm>
          <a:prstGeom prst="rect">
            <a:avLst/>
          </a:prstGeom>
        </p:spPr>
        <p:txBody>
          <a:bodyPr wrap="square">
            <a:spAutoFit/>
          </a:bodyPr>
          <a:lstStyle/>
          <a:p>
            <a:r>
              <a:rPr lang="en-US" dirty="0"/>
              <a:t>The Docker daemon (dockerd) listens for Docker API requests and manages Docker objects such as </a:t>
            </a:r>
            <a:r>
              <a:rPr lang="en-US" dirty="0" smtClean="0"/>
              <a:t>images</a:t>
            </a:r>
            <a:r>
              <a:rPr lang="en-US" dirty="0"/>
              <a:t>, containers, networks, and volumes. A daemon can also communicate with other daemons to manage Docker services</a:t>
            </a:r>
            <a:r>
              <a:rPr lang="en-US" dirty="0" smtClean="0"/>
              <a:t>.</a:t>
            </a:r>
            <a:endParaRPr lang="en-US" dirty="0"/>
          </a:p>
        </p:txBody>
      </p:sp>
      <p:sp>
        <p:nvSpPr>
          <p:cNvPr id="7"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The Docker client (</a:t>
            </a:r>
            <a:r>
              <a:rPr kumimoji="0" lang="en-US" sz="1000" b="0" i="0" u="none" strike="noStrike" cap="none" normalizeH="0" baseline="0" smtClean="0">
                <a:ln>
                  <a:noFill/>
                </a:ln>
                <a:solidFill>
                  <a:schemeClr val="tx1"/>
                </a:solidFill>
                <a:effectLst/>
                <a:latin typeface="Arial Unicode MS" panose="020B0604020202020204" pitchFamily="34" charset="-128"/>
              </a:rPr>
              <a:t>docker</a:t>
            </a:r>
            <a:r>
              <a:rPr kumimoji="0" lang="en-US" sz="1200" b="0" i="0" u="none" strike="noStrike" cap="none" normalizeH="0" baseline="0" smtClean="0">
                <a:ln>
                  <a:noFill/>
                </a:ln>
                <a:solidFill>
                  <a:schemeClr val="tx1"/>
                </a:solidFill>
                <a:effectLst/>
              </a:rPr>
              <a:t>) is the primary way that many Docker users interact with Docker. When you use commands such as </a:t>
            </a:r>
            <a:r>
              <a:rPr kumimoji="0" lang="en-US" sz="1000" b="0" i="0" u="none" strike="noStrike" cap="none" normalizeH="0" baseline="0" smtClean="0">
                <a:ln>
                  <a:noFill/>
                </a:ln>
                <a:solidFill>
                  <a:schemeClr val="tx1"/>
                </a:solidFill>
                <a:effectLst/>
                <a:latin typeface="Arial Unicode MS" panose="020B0604020202020204" pitchFamily="34" charset="-128"/>
              </a:rPr>
              <a:t>docker run</a:t>
            </a:r>
            <a:r>
              <a:rPr kumimoji="0" lang="en-US" sz="1200" b="0" i="0" u="none" strike="noStrike" cap="none" normalizeH="0" baseline="0" smtClean="0">
                <a:ln>
                  <a:noFill/>
                </a:ln>
                <a:solidFill>
                  <a:schemeClr val="tx1"/>
                </a:solidFill>
                <a:effectLst/>
              </a:rPr>
              <a:t>, the client sends these commands to </a:t>
            </a:r>
            <a:r>
              <a:rPr kumimoji="0" lang="en-US" sz="1000" b="0" i="0" u="none" strike="noStrike" cap="none" normalizeH="0" baseline="0" smtClean="0">
                <a:ln>
                  <a:noFill/>
                </a:ln>
                <a:solidFill>
                  <a:schemeClr val="tx1"/>
                </a:solidFill>
                <a:effectLst/>
                <a:latin typeface="Arial Unicode MS" panose="020B0604020202020204" pitchFamily="34" charset="-128"/>
              </a:rPr>
              <a:t>dockerd</a:t>
            </a:r>
            <a:r>
              <a:rPr kumimoji="0" lang="en-US" sz="1200" b="0" i="0" u="none" strike="noStrike" cap="none" normalizeH="0" baseline="0" smtClean="0">
                <a:ln>
                  <a:noFill/>
                </a:ln>
                <a:solidFill>
                  <a:schemeClr val="tx1"/>
                </a:solidFill>
                <a:effectLst/>
              </a:rPr>
              <a:t>, which carries them out. The </a:t>
            </a:r>
            <a:r>
              <a:rPr kumimoji="0" lang="en-US" sz="1000" b="0" i="0" u="none" strike="noStrike" cap="none" normalizeH="0" baseline="0" smtClean="0">
                <a:ln>
                  <a:noFill/>
                </a:ln>
                <a:solidFill>
                  <a:schemeClr val="tx1"/>
                </a:solidFill>
                <a:effectLst/>
                <a:latin typeface="Arial Unicode MS" panose="020B0604020202020204" pitchFamily="34" charset="-128"/>
              </a:rPr>
              <a:t>docker</a:t>
            </a:r>
            <a:r>
              <a:rPr kumimoji="0" lang="en-US" sz="1200" b="0" i="0" u="none" strike="noStrike" cap="none" normalizeH="0" baseline="0" smtClean="0">
                <a:ln>
                  <a:noFill/>
                </a:ln>
                <a:solidFill>
                  <a:schemeClr val="tx1"/>
                </a:solidFill>
                <a:effectLst/>
              </a:rPr>
              <a:t> command uses the Docker API. The Docker client can communicate with more than one daemon.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p:nvPr/>
        </p:nvSpPr>
        <p:spPr>
          <a:xfrm>
            <a:off x="1154954" y="5056164"/>
            <a:ext cx="8375737" cy="1477328"/>
          </a:xfrm>
          <a:prstGeom prst="rect">
            <a:avLst/>
          </a:prstGeom>
        </p:spPr>
        <p:txBody>
          <a:bodyPr wrap="square">
            <a:spAutoFit/>
          </a:bodyPr>
          <a:lstStyle/>
          <a:p>
            <a:r>
              <a:rPr lang="en-US" dirty="0"/>
              <a:t>The Docker client (docker) is the primary way that many Docker users interact with Docker. When you use commands such as docker run, the client sends these commands to dockerd, which carries them out. The docker command uses the Docker API. The Docker client can communicate with more than one daemon.</a:t>
            </a:r>
          </a:p>
        </p:txBody>
      </p:sp>
    </p:spTree>
    <p:extLst>
      <p:ext uri="{BB962C8B-B14F-4D97-AF65-F5344CB8AC3E}">
        <p14:creationId xmlns:p14="http://schemas.microsoft.com/office/powerpoint/2010/main" val="31912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ARCHITECTURE …</a:t>
            </a:r>
          </a:p>
        </p:txBody>
      </p:sp>
      <p:sp>
        <p:nvSpPr>
          <p:cNvPr id="3" name="Content Placeholder 2"/>
          <p:cNvSpPr>
            <a:spLocks noGrp="1"/>
          </p:cNvSpPr>
          <p:nvPr>
            <p:ph idx="1"/>
          </p:nvPr>
        </p:nvSpPr>
        <p:spPr>
          <a:xfrm>
            <a:off x="1154954" y="2603499"/>
            <a:ext cx="8825659" cy="4122153"/>
          </a:xfrm>
        </p:spPr>
        <p:txBody>
          <a:bodyPr>
            <a:normAutofit fontScale="92500" lnSpcReduction="20000"/>
          </a:bodyPr>
          <a:lstStyle/>
          <a:p>
            <a:r>
              <a:rPr lang="en-US" sz="1900" b="1" dirty="0" smtClean="0"/>
              <a:t>Docker registries</a:t>
            </a:r>
          </a:p>
          <a:p>
            <a:pPr marL="0" indent="0">
              <a:buNone/>
            </a:pPr>
            <a:r>
              <a:rPr lang="en-US" sz="1900" dirty="0"/>
              <a:t>Docker </a:t>
            </a:r>
            <a:r>
              <a:rPr lang="en-US" sz="1900" i="1" dirty="0"/>
              <a:t>registry</a:t>
            </a:r>
            <a:r>
              <a:rPr lang="en-US" sz="1900" dirty="0"/>
              <a:t> stores Docker images. Docker Hub and Docker Cloud are public registries that anyone can use, and Docker is configured to look for images on Docker Hub by default. You can even run your own private registry. If you use Docker Datacenter (DDC), it includes Docker Trusted Registry (DTR).</a:t>
            </a:r>
          </a:p>
          <a:p>
            <a:r>
              <a:rPr lang="en-US" sz="1900" b="1" dirty="0" smtClean="0"/>
              <a:t>Docker Images</a:t>
            </a:r>
          </a:p>
          <a:p>
            <a:pPr marL="0" indent="0">
              <a:buNone/>
            </a:pPr>
            <a:r>
              <a:rPr lang="en-US" sz="1900" dirty="0" smtClean="0"/>
              <a:t>An </a:t>
            </a:r>
            <a:r>
              <a:rPr lang="en-US" sz="1900" i="1" dirty="0"/>
              <a:t>image</a:t>
            </a:r>
            <a:r>
              <a:rPr lang="en-US" sz="1900" dirty="0"/>
              <a:t> is a read-only template with instructions for creating a Docker </a:t>
            </a:r>
            <a:r>
              <a:rPr lang="en-US" sz="1900" dirty="0" smtClean="0"/>
              <a:t>container. You </a:t>
            </a:r>
            <a:r>
              <a:rPr lang="en-US" sz="1900" dirty="0"/>
              <a:t>might create your own images or you might only use those created by others and published in a registry. To build your own image, you create a </a:t>
            </a:r>
            <a:r>
              <a:rPr lang="en-US" sz="1900" i="1" dirty="0"/>
              <a:t>Dockerfile</a:t>
            </a:r>
            <a:r>
              <a:rPr lang="en-US" sz="1900" dirty="0"/>
              <a:t> with a simple syntax for defining the steps needed to create the image and run it. Each instruction in a Dockerfile creates a layer in the image. When you change the Dockerfile and rebuild the image, only those layers which have changed are rebuilt. This is part of what makes images so lightweight, small, and fast, when compared to other virtualization technologies.</a:t>
            </a:r>
            <a:endParaRPr lang="en-US" sz="1900"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4705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107</TotalTime>
  <Words>820</Words>
  <Application>Microsoft Office PowerPoint</Application>
  <PresentationFormat>Custom</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DOCKER  </vt:lpstr>
      <vt:lpstr>AGENDA </vt:lpstr>
      <vt:lpstr>DOCKER OVERVIEW  </vt:lpstr>
      <vt:lpstr>THE DOCKER PLATFORM</vt:lpstr>
      <vt:lpstr>DOCKER ENGINE </vt:lpstr>
      <vt:lpstr>WHY DOCKER ?</vt:lpstr>
      <vt:lpstr>DOCKER ARCHITECTURE</vt:lpstr>
      <vt:lpstr>DOCKER ARCHITECTURE …</vt:lpstr>
      <vt:lpstr>DOCKER ARCHITECTURE …</vt:lpstr>
      <vt:lpstr>DOCKER ARCHITECTURE …</vt:lpstr>
      <vt:lpstr>DOCKER HUB</vt:lpstr>
      <vt:lpstr>DOCKER INSTALLATION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Administrator</dc:creator>
  <cp:lastModifiedBy>Nilesh Ghadge</cp:lastModifiedBy>
  <cp:revision>16</cp:revision>
  <dcterms:created xsi:type="dcterms:W3CDTF">2017-05-05T03:58:38Z</dcterms:created>
  <dcterms:modified xsi:type="dcterms:W3CDTF">2017-05-10T11:27:53Z</dcterms:modified>
</cp:coreProperties>
</file>