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sldIdLst>
    <p:sldId id="256" r:id="rId5"/>
    <p:sldId id="257" r:id="rId6"/>
    <p:sldId id="261" r:id="rId7"/>
    <p:sldId id="259" r:id="rId8"/>
    <p:sldId id="273" r:id="rId9"/>
    <p:sldId id="260" r:id="rId10"/>
    <p:sldId id="271" r:id="rId11"/>
    <p:sldId id="269" r:id="rId12"/>
    <p:sldId id="277" r:id="rId13"/>
    <p:sldId id="278" r:id="rId14"/>
    <p:sldId id="279" r:id="rId15"/>
    <p:sldId id="264" r:id="rId16"/>
    <p:sldId id="265" r:id="rId17"/>
    <p:sldId id="266" r:id="rId18"/>
    <p:sldId id="267" r:id="rId19"/>
    <p:sldId id="276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68" autoAdjust="0"/>
    <p:restoredTop sz="94718"/>
  </p:normalViewPr>
  <p:slideViewPr>
    <p:cSldViewPr snapToGrid="0">
      <p:cViewPr varScale="1">
        <p:scale>
          <a:sx n="114" d="100"/>
          <a:sy n="114" d="100"/>
        </p:scale>
        <p:origin x="3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5/8/layout/hList7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3D947E0-108F-4D20-A71E-3CF329F97212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 rtl="0">
            <a:buNone/>
          </a:pPr>
          <a:r>
            <a:rPr lang="en-US" sz="2000" dirty="0">
              <a:latin typeface="Tenorite" pitchFamily="2" charset="0"/>
            </a:rPr>
            <a:t>Successful optimized regression model</a:t>
          </a: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30A490C8-22B4-4D68-875C-0F0DE2FF864D}">
      <dgm:prSet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1400" dirty="0">
              <a:latin typeface="Tenorite" pitchFamily="2" charset="0"/>
            </a:rPr>
            <a:t>Generated an prediction accuracy score &gt; 80% threshold </a:t>
          </a: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B1AFA1AF-0FF8-45B3-A6D0-0E255A2F637D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2000" dirty="0">
              <a:latin typeface="Tenorite" pitchFamily="2" charset="0"/>
            </a:rPr>
            <a:t>Multiple explanatory attributes</a:t>
          </a: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50418D2B-9486-42DE-AFDD-1D31420040FF}">
      <dgm:prSet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1400" dirty="0">
              <a:latin typeface="Tenorite" pitchFamily="2" charset="0"/>
            </a:rPr>
            <a:t>Explanatory variables identified with p-value &lt; 0.05 = statistically significant relationships</a:t>
          </a: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E9682B4F-0217-4B50-923E-C104AA24290F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2000" dirty="0">
              <a:latin typeface="Tenorite" pitchFamily="2" charset="0"/>
            </a:rPr>
            <a:t>Reject null hypothesis</a:t>
          </a: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0EC0C300-11E4-45CF-8418-973585107209}">
      <dgm:prSet phldr="0"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1400" dirty="0">
              <a:latin typeface="Tenorite" pitchFamily="2" charset="0"/>
            </a:rPr>
            <a:t>Optimized Model met noted evaluation metrics to successfully reject the null hypothesis</a:t>
          </a:r>
        </a:p>
      </dgm:t>
    </dgm:pt>
    <dgm:pt modelId="{1E4DD98E-100E-46B7-B24A-408BBF69E9FA}" type="parTrans" cxnId="{51563A4F-C0EB-47D6-B5BC-47A4E599AD4B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90FAB5D1-62B3-4FF6-A07D-EE607F529C32}" type="sibTrans" cxnId="{51563A4F-C0EB-47D6-B5BC-47A4E599AD4B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4F85505A-81B6-4FDA-A144-900B71DAD946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2000" dirty="0">
              <a:latin typeface="Tenorite" pitchFamily="2" charset="0"/>
            </a:rPr>
            <a:t>Accept alternative hypothesis</a:t>
          </a: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FEB4A941-E9FA-4A86-A673-85FF34B35F20}">
      <dgm:prSet phldr="0"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 rtl="0">
            <a:buNone/>
          </a:pPr>
          <a:r>
            <a:rPr lang="en-US" sz="1400" dirty="0">
              <a:latin typeface="Tenorite" pitchFamily="2" charset="0"/>
            </a:rPr>
            <a:t>Optimized model met all evaluation metrics thresholds for acceptance.</a:t>
          </a:r>
        </a:p>
      </dgm:t>
    </dgm:pt>
    <dgm:pt modelId="{97624CC8-6315-4683-B26C-C30D552DA5A6}" type="sibTrans" cxnId="{F942F56C-9025-4AA1-9B36-C5AE0A93B0F5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39522508-BC4E-4DD5-A744-AFEFFE36DB74}" type="parTrans" cxnId="{F942F56C-9025-4AA1-9B36-C5AE0A93B0F5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34AE8AA-FDF7-FA40-BADC-6B62C2B1DE88}" type="pres">
      <dgm:prSet presAssocID="{0DD8915E-DC14-41D6-9BB5-F49E1C265163}" presName="Name0" presStyleCnt="0">
        <dgm:presLayoutVars>
          <dgm:dir/>
          <dgm:resizeHandles val="exact"/>
        </dgm:presLayoutVars>
      </dgm:prSet>
      <dgm:spPr/>
    </dgm:pt>
    <dgm:pt modelId="{2107607C-A87A-3347-81F6-106C527DBD58}" type="pres">
      <dgm:prSet presAssocID="{0DD8915E-DC14-41D6-9BB5-F49E1C265163}" presName="fgShape" presStyleLbl="fgShp" presStyleIdx="0" presStyleCnt="1" custScaleX="102990" custLinFactNeighborX="140" custLinFactNeighborY="-19001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</dgm:spPr>
    </dgm:pt>
    <dgm:pt modelId="{0955960D-7F7D-E54C-8843-B1DBEEBFB364}" type="pres">
      <dgm:prSet presAssocID="{0DD8915E-DC14-41D6-9BB5-F49E1C265163}" presName="linComp" presStyleCnt="0"/>
      <dgm:spPr/>
    </dgm:pt>
    <dgm:pt modelId="{81155D12-3CC8-3D49-B0F3-3C84AC48510A}" type="pres">
      <dgm:prSet presAssocID="{73D947E0-108F-4D20-A71E-3CF329F97212}" presName="compNode" presStyleCnt="0"/>
      <dgm:spPr/>
    </dgm:pt>
    <dgm:pt modelId="{8F8B275D-8553-0846-A316-484B7B291C97}" type="pres">
      <dgm:prSet presAssocID="{73D947E0-108F-4D20-A71E-3CF329F97212}" presName="bkgdShape" presStyleLbl="node1" presStyleIdx="0" presStyleCnt="4" custLinFactNeighborX="-757"/>
      <dgm:spPr>
        <a:prstGeom prst="rect">
          <a:avLst/>
        </a:prstGeom>
      </dgm:spPr>
    </dgm:pt>
    <dgm:pt modelId="{7DA281F5-0265-2048-A63A-727E19796F79}" type="pres">
      <dgm:prSet presAssocID="{73D947E0-108F-4D20-A71E-3CF329F97212}" presName="nodeTx" presStyleLbl="node1" presStyleIdx="0" presStyleCnt="4">
        <dgm:presLayoutVars>
          <dgm:bulletEnabled val="1"/>
        </dgm:presLayoutVars>
      </dgm:prSet>
      <dgm:spPr/>
    </dgm:pt>
    <dgm:pt modelId="{79A13FEB-C61A-0346-824D-E0457CC5B4C9}" type="pres">
      <dgm:prSet presAssocID="{73D947E0-108F-4D20-A71E-3CF329F97212}" presName="invisiNode" presStyleLbl="node1" presStyleIdx="0" presStyleCnt="4"/>
      <dgm:spPr/>
    </dgm:pt>
    <dgm:pt modelId="{A126BA88-D0F9-AF4A-A7BA-0638E32B45F8}" type="pres">
      <dgm:prSet presAssocID="{73D947E0-108F-4D20-A71E-3CF329F97212}" presName="imagNode" presStyleLbl="fgImgPlace1" presStyleIdx="0" presStyleCnt="4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DF3C77F5-32F3-5845-BEE2-529229516397}" type="pres">
      <dgm:prSet presAssocID="{AE813459-65AB-4FA9-B717-330DDA6DFA4E}" presName="sibTrans" presStyleLbl="sibTrans2D1" presStyleIdx="0" presStyleCnt="0"/>
      <dgm:spPr/>
    </dgm:pt>
    <dgm:pt modelId="{16FC6348-B601-E348-A50F-7576C3DDD207}" type="pres">
      <dgm:prSet presAssocID="{B1AFA1AF-0FF8-45B3-A6D0-0E255A2F637D}" presName="compNode" presStyleCnt="0"/>
      <dgm:spPr/>
    </dgm:pt>
    <dgm:pt modelId="{4DFF6703-D32F-9E47-96B8-A304C47CCB78}" type="pres">
      <dgm:prSet presAssocID="{B1AFA1AF-0FF8-45B3-A6D0-0E255A2F637D}" presName="bkgdShape" presStyleLbl="node1" presStyleIdx="1" presStyleCnt="4" custLinFactNeighborX="-129"/>
      <dgm:spPr>
        <a:prstGeom prst="rect">
          <a:avLst/>
        </a:prstGeom>
      </dgm:spPr>
    </dgm:pt>
    <dgm:pt modelId="{BA2077AD-A827-784F-87A6-E8E29A836D84}" type="pres">
      <dgm:prSet presAssocID="{B1AFA1AF-0FF8-45B3-A6D0-0E255A2F637D}" presName="nodeTx" presStyleLbl="node1" presStyleIdx="1" presStyleCnt="4">
        <dgm:presLayoutVars>
          <dgm:bulletEnabled val="1"/>
        </dgm:presLayoutVars>
      </dgm:prSet>
      <dgm:spPr/>
    </dgm:pt>
    <dgm:pt modelId="{47276A48-75DE-FE4F-B4C6-8B77CF2957C3}" type="pres">
      <dgm:prSet presAssocID="{B1AFA1AF-0FF8-45B3-A6D0-0E255A2F637D}" presName="invisiNode" presStyleLbl="node1" presStyleIdx="1" presStyleCnt="4"/>
      <dgm:spPr/>
    </dgm:pt>
    <dgm:pt modelId="{EFEB790C-BD5C-F54D-9993-F81422A8AD8E}" type="pres">
      <dgm:prSet presAssocID="{B1AFA1AF-0FF8-45B3-A6D0-0E255A2F637D}" presName="imagNode" presStyleLbl="fgImgPlace1" presStyleIdx="1" presStyleCnt="4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56C7F139-002F-DF46-BB7F-23A563E7CE98}" type="pres">
      <dgm:prSet presAssocID="{88649F7A-400B-4056-965D-C9AC0B3AD942}" presName="sibTrans" presStyleLbl="sibTrans2D1" presStyleIdx="0" presStyleCnt="0"/>
      <dgm:spPr/>
    </dgm:pt>
    <dgm:pt modelId="{91E3D51E-7AB8-6349-A1D0-02F993052AB3}" type="pres">
      <dgm:prSet presAssocID="{E9682B4F-0217-4B50-923E-C104AA24290F}" presName="compNode" presStyleCnt="0"/>
      <dgm:spPr/>
    </dgm:pt>
    <dgm:pt modelId="{434ABADC-97F5-A547-823D-7594A86D79D3}" type="pres">
      <dgm:prSet presAssocID="{E9682B4F-0217-4B50-923E-C104AA24290F}" presName="bkgdShape" presStyleLbl="node1" presStyleIdx="2" presStyleCnt="4" custLinFactNeighborX="182"/>
      <dgm:spPr>
        <a:prstGeom prst="rect">
          <a:avLst/>
        </a:prstGeom>
      </dgm:spPr>
    </dgm:pt>
    <dgm:pt modelId="{BC636E4B-34B9-8543-A308-00E0D1B0D2F9}" type="pres">
      <dgm:prSet presAssocID="{E9682B4F-0217-4B50-923E-C104AA24290F}" presName="nodeTx" presStyleLbl="node1" presStyleIdx="2" presStyleCnt="4">
        <dgm:presLayoutVars>
          <dgm:bulletEnabled val="1"/>
        </dgm:presLayoutVars>
      </dgm:prSet>
      <dgm:spPr/>
    </dgm:pt>
    <dgm:pt modelId="{073A77BB-E8BD-4B4C-BFA2-7B530A2B3199}" type="pres">
      <dgm:prSet presAssocID="{E9682B4F-0217-4B50-923E-C104AA24290F}" presName="invisiNode" presStyleLbl="node1" presStyleIdx="2" presStyleCnt="4"/>
      <dgm:spPr/>
    </dgm:pt>
    <dgm:pt modelId="{CC076D56-4BB0-7246-9039-788AB439DAF0}" type="pres">
      <dgm:prSet presAssocID="{E9682B4F-0217-4B50-923E-C104AA24290F}" presName="imagNode" presStyleLbl="fgImgPlace1" presStyleIdx="2" presStyleCnt="4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9BFD88E3-0F90-7143-8807-6B030CF54283}" type="pres">
      <dgm:prSet presAssocID="{B8632E42-D7EB-4C31-877E-6F1B2801851A}" presName="sibTrans" presStyleLbl="sibTrans2D1" presStyleIdx="0" presStyleCnt="0"/>
      <dgm:spPr/>
    </dgm:pt>
    <dgm:pt modelId="{900296CF-6A25-E746-A345-792DBE36F92C}" type="pres">
      <dgm:prSet presAssocID="{4F85505A-81B6-4FDA-A144-900B71DAD946}" presName="compNode" presStyleCnt="0"/>
      <dgm:spPr/>
    </dgm:pt>
    <dgm:pt modelId="{028C9BA8-C3B3-F947-915F-EE2FD2FCA9A5}" type="pres">
      <dgm:prSet presAssocID="{4F85505A-81B6-4FDA-A144-900B71DAD946}" presName="bkgdShape" presStyleLbl="node1" presStyleIdx="3" presStyleCnt="4" custLinFactNeighborX="0"/>
      <dgm:spPr>
        <a:prstGeom prst="rect">
          <a:avLst/>
        </a:prstGeom>
      </dgm:spPr>
    </dgm:pt>
    <dgm:pt modelId="{9312E8E2-BBD1-104A-9F74-B0103AF69816}" type="pres">
      <dgm:prSet presAssocID="{4F85505A-81B6-4FDA-A144-900B71DAD946}" presName="nodeTx" presStyleLbl="node1" presStyleIdx="3" presStyleCnt="4">
        <dgm:presLayoutVars>
          <dgm:bulletEnabled val="1"/>
        </dgm:presLayoutVars>
      </dgm:prSet>
      <dgm:spPr/>
    </dgm:pt>
    <dgm:pt modelId="{A0D6F489-540A-D44E-B596-6A182486B777}" type="pres">
      <dgm:prSet presAssocID="{4F85505A-81B6-4FDA-A144-900B71DAD946}" presName="invisiNode" presStyleLbl="node1" presStyleIdx="3" presStyleCnt="4"/>
      <dgm:spPr/>
    </dgm:pt>
    <dgm:pt modelId="{FDF2BC93-305C-D94B-A6C2-ED9CE7F40C2F}" type="pres">
      <dgm:prSet presAssocID="{4F85505A-81B6-4FDA-A144-900B71DAD946}" presName="imagNode" presStyleLbl="fgImgPlace1" presStyleIdx="3" presStyleCnt="4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8994D20D-699B-6A45-8026-8CCE203E1BB5}" type="presOf" srcId="{73D947E0-108F-4D20-A71E-3CF329F97212}" destId="{7DA281F5-0265-2048-A63A-727E19796F79}" srcOrd="1" destOrd="0" presId="urn:microsoft.com/office/officeart/2005/8/layout/hList7"/>
    <dgm:cxn modelId="{F280AB1F-2993-9D47-BFDD-242B41F1F2AC}" type="presOf" srcId="{0EC0C300-11E4-45CF-8418-973585107209}" destId="{434ABADC-97F5-A547-823D-7594A86D79D3}" srcOrd="0" destOrd="1" presId="urn:microsoft.com/office/officeart/2005/8/layout/hList7"/>
    <dgm:cxn modelId="{E5D9CC1F-E58D-2F49-A249-EA553AC96459}" type="presOf" srcId="{50418D2B-9486-42DE-AFDD-1D31420040FF}" destId="{4DFF6703-D32F-9E47-96B8-A304C47CCB78}" srcOrd="0" destOrd="1" presId="urn:microsoft.com/office/officeart/2005/8/layout/hList7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029E4233-DBFE-C64A-B874-B5F720CDE974}" type="presOf" srcId="{FEB4A941-E9FA-4A86-A673-85FF34B35F20}" destId="{9312E8E2-BBD1-104A-9F74-B0103AF69816}" srcOrd="1" destOrd="1" presId="urn:microsoft.com/office/officeart/2005/8/layout/hList7"/>
    <dgm:cxn modelId="{71549A62-CAF4-BE45-851A-4CCE70CE64C3}" type="presOf" srcId="{4F85505A-81B6-4FDA-A144-900B71DAD946}" destId="{028C9BA8-C3B3-F947-915F-EE2FD2FCA9A5}" srcOrd="0" destOrd="0" presId="urn:microsoft.com/office/officeart/2005/8/layout/hList7"/>
    <dgm:cxn modelId="{5368DE64-FD22-024A-86AC-2607350C890A}" type="presOf" srcId="{AE813459-65AB-4FA9-B717-330DDA6DFA4E}" destId="{DF3C77F5-32F3-5845-BEE2-529229516397}" srcOrd="0" destOrd="0" presId="urn:microsoft.com/office/officeart/2005/8/layout/hList7"/>
    <dgm:cxn modelId="{0CDD0345-B9D9-564F-9C2A-594661BD7D44}" type="presOf" srcId="{73D947E0-108F-4D20-A71E-3CF329F97212}" destId="{8F8B275D-8553-0846-A316-484B7B291C97}" srcOrd="0" destOrd="0" presId="urn:microsoft.com/office/officeart/2005/8/layout/hList7"/>
    <dgm:cxn modelId="{80DC2967-0B8E-9442-A9E2-4F58C113FDCA}" type="presOf" srcId="{B1AFA1AF-0FF8-45B3-A6D0-0E255A2F637D}" destId="{4DFF6703-D32F-9E47-96B8-A304C47CCB78}" srcOrd="0" destOrd="0" presId="urn:microsoft.com/office/officeart/2005/8/layout/hList7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D7846C52-051C-7E4A-8666-A7FC857AC117}" type="presOf" srcId="{4F85505A-81B6-4FDA-A144-900B71DAD946}" destId="{9312E8E2-BBD1-104A-9F74-B0103AF69816}" srcOrd="1" destOrd="0" presId="urn:microsoft.com/office/officeart/2005/8/layout/hList7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28690183-A8F8-5D4A-A0A0-F1EAC1F67584}" type="presOf" srcId="{E9682B4F-0217-4B50-923E-C104AA24290F}" destId="{BC636E4B-34B9-8543-A308-00E0D1B0D2F9}" srcOrd="1" destOrd="0" presId="urn:microsoft.com/office/officeart/2005/8/layout/hList7"/>
    <dgm:cxn modelId="{982C4584-ADB4-6A42-88C0-8DDE5CF3D3B6}" type="presOf" srcId="{FEB4A941-E9FA-4A86-A673-85FF34B35F20}" destId="{028C9BA8-C3B3-F947-915F-EE2FD2FCA9A5}" srcOrd="0" destOrd="1" presId="urn:microsoft.com/office/officeart/2005/8/layout/hList7"/>
    <dgm:cxn modelId="{C6485397-44AD-F347-A313-AE5F356648F1}" type="presOf" srcId="{50418D2B-9486-42DE-AFDD-1D31420040FF}" destId="{BA2077AD-A827-784F-87A6-E8E29A836D84}" srcOrd="1" destOrd="1" presId="urn:microsoft.com/office/officeart/2005/8/layout/hList7"/>
    <dgm:cxn modelId="{781B6FA0-0F00-0D41-8C2E-EA6A255C6967}" type="presOf" srcId="{0DD8915E-DC14-41D6-9BB5-F49E1C265163}" destId="{A34AE8AA-FDF7-FA40-BADC-6B62C2B1DE88}" srcOrd="0" destOrd="0" presId="urn:microsoft.com/office/officeart/2005/8/layout/hList7"/>
    <dgm:cxn modelId="{4AE39AA3-98A5-FD4F-B305-423319AE4156}" type="presOf" srcId="{0EC0C300-11E4-45CF-8418-973585107209}" destId="{BC636E4B-34B9-8543-A308-00E0D1B0D2F9}" srcOrd="1" destOrd="1" presId="urn:microsoft.com/office/officeart/2005/8/layout/hList7"/>
    <dgm:cxn modelId="{956B0EA6-B0CC-A04C-AAC4-2F46E14A46D0}" type="presOf" srcId="{E9682B4F-0217-4B50-923E-C104AA24290F}" destId="{434ABADC-97F5-A547-823D-7594A86D79D3}" srcOrd="0" destOrd="0" presId="urn:microsoft.com/office/officeart/2005/8/layout/hList7"/>
    <dgm:cxn modelId="{C85286A9-EA95-7947-BBAE-BB43E3CA7A09}" type="presOf" srcId="{30A490C8-22B4-4D68-875C-0F0DE2FF864D}" destId="{8F8B275D-8553-0846-A316-484B7B291C97}" srcOrd="0" destOrd="1" presId="urn:microsoft.com/office/officeart/2005/8/layout/hList7"/>
    <dgm:cxn modelId="{161425B1-9CC1-5A46-A6FE-66DDFF22F4E9}" type="presOf" srcId="{B1AFA1AF-0FF8-45B3-A6D0-0E255A2F637D}" destId="{BA2077AD-A827-784F-87A6-E8E29A836D84}" srcOrd="1" destOrd="0" presId="urn:microsoft.com/office/officeart/2005/8/layout/hList7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FA1B16D5-5FB5-2047-9831-030AE6F3EAE9}" type="presOf" srcId="{30A490C8-22B4-4D68-875C-0F0DE2FF864D}" destId="{7DA281F5-0265-2048-A63A-727E19796F79}" srcOrd="1" destOrd="1" presId="urn:microsoft.com/office/officeart/2005/8/layout/hList7"/>
    <dgm:cxn modelId="{F1B56DD8-8FEA-344A-B6E7-D10401E3F2E3}" type="presOf" srcId="{B8632E42-D7EB-4C31-877E-6F1B2801851A}" destId="{9BFD88E3-0F90-7143-8807-6B030CF54283}" srcOrd="0" destOrd="0" presId="urn:microsoft.com/office/officeart/2005/8/layout/hList7"/>
    <dgm:cxn modelId="{7B012CF3-9916-9C42-A389-6EC30575190C}" type="presOf" srcId="{88649F7A-400B-4056-965D-C9AC0B3AD942}" destId="{56C7F139-002F-DF46-BB7F-23A563E7CE98}" srcOrd="0" destOrd="0" presId="urn:microsoft.com/office/officeart/2005/8/layout/hList7"/>
    <dgm:cxn modelId="{E225472C-E3EE-2149-B941-7817CA44471E}" type="presParOf" srcId="{A34AE8AA-FDF7-FA40-BADC-6B62C2B1DE88}" destId="{2107607C-A87A-3347-81F6-106C527DBD58}" srcOrd="0" destOrd="0" presId="urn:microsoft.com/office/officeart/2005/8/layout/hList7"/>
    <dgm:cxn modelId="{F943B65C-83A1-794F-8716-82D6E9B90BCD}" type="presParOf" srcId="{A34AE8AA-FDF7-FA40-BADC-6B62C2B1DE88}" destId="{0955960D-7F7D-E54C-8843-B1DBEEBFB364}" srcOrd="1" destOrd="0" presId="urn:microsoft.com/office/officeart/2005/8/layout/hList7"/>
    <dgm:cxn modelId="{001D4585-DEB8-A543-8A40-05E8ABC28C57}" type="presParOf" srcId="{0955960D-7F7D-E54C-8843-B1DBEEBFB364}" destId="{81155D12-3CC8-3D49-B0F3-3C84AC48510A}" srcOrd="0" destOrd="0" presId="urn:microsoft.com/office/officeart/2005/8/layout/hList7"/>
    <dgm:cxn modelId="{1580EBFB-09CE-F344-8C03-5CB3CBE5AC98}" type="presParOf" srcId="{81155D12-3CC8-3D49-B0F3-3C84AC48510A}" destId="{8F8B275D-8553-0846-A316-484B7B291C97}" srcOrd="0" destOrd="0" presId="urn:microsoft.com/office/officeart/2005/8/layout/hList7"/>
    <dgm:cxn modelId="{842F04B3-A619-A54C-B547-B6C38B4FB951}" type="presParOf" srcId="{81155D12-3CC8-3D49-B0F3-3C84AC48510A}" destId="{7DA281F5-0265-2048-A63A-727E19796F79}" srcOrd="1" destOrd="0" presId="urn:microsoft.com/office/officeart/2005/8/layout/hList7"/>
    <dgm:cxn modelId="{08E39789-DE12-C44D-B363-AFAA969CE1E8}" type="presParOf" srcId="{81155D12-3CC8-3D49-B0F3-3C84AC48510A}" destId="{79A13FEB-C61A-0346-824D-E0457CC5B4C9}" srcOrd="2" destOrd="0" presId="urn:microsoft.com/office/officeart/2005/8/layout/hList7"/>
    <dgm:cxn modelId="{B88ECEE4-BA18-F649-9EFE-5FE2A1375A58}" type="presParOf" srcId="{81155D12-3CC8-3D49-B0F3-3C84AC48510A}" destId="{A126BA88-D0F9-AF4A-A7BA-0638E32B45F8}" srcOrd="3" destOrd="0" presId="urn:microsoft.com/office/officeart/2005/8/layout/hList7"/>
    <dgm:cxn modelId="{9B673E09-6E30-B544-9BA9-85CCFB26FC2F}" type="presParOf" srcId="{0955960D-7F7D-E54C-8843-B1DBEEBFB364}" destId="{DF3C77F5-32F3-5845-BEE2-529229516397}" srcOrd="1" destOrd="0" presId="urn:microsoft.com/office/officeart/2005/8/layout/hList7"/>
    <dgm:cxn modelId="{196FFE95-C277-344C-94D6-9114A085054E}" type="presParOf" srcId="{0955960D-7F7D-E54C-8843-B1DBEEBFB364}" destId="{16FC6348-B601-E348-A50F-7576C3DDD207}" srcOrd="2" destOrd="0" presId="urn:microsoft.com/office/officeart/2005/8/layout/hList7"/>
    <dgm:cxn modelId="{2BE2AAA5-6ADF-8C4D-955F-3EB733D7C5EB}" type="presParOf" srcId="{16FC6348-B601-E348-A50F-7576C3DDD207}" destId="{4DFF6703-D32F-9E47-96B8-A304C47CCB78}" srcOrd="0" destOrd="0" presId="urn:microsoft.com/office/officeart/2005/8/layout/hList7"/>
    <dgm:cxn modelId="{17073BDD-1BB2-3E40-B5F3-DB2DD27B70C8}" type="presParOf" srcId="{16FC6348-B601-E348-A50F-7576C3DDD207}" destId="{BA2077AD-A827-784F-87A6-E8E29A836D84}" srcOrd="1" destOrd="0" presId="urn:microsoft.com/office/officeart/2005/8/layout/hList7"/>
    <dgm:cxn modelId="{6756D7D8-C48B-024A-9259-CD45C2E2D6F3}" type="presParOf" srcId="{16FC6348-B601-E348-A50F-7576C3DDD207}" destId="{47276A48-75DE-FE4F-B4C6-8B77CF2957C3}" srcOrd="2" destOrd="0" presId="urn:microsoft.com/office/officeart/2005/8/layout/hList7"/>
    <dgm:cxn modelId="{68916BF1-7696-DF4C-AE9A-90DA1528D867}" type="presParOf" srcId="{16FC6348-B601-E348-A50F-7576C3DDD207}" destId="{EFEB790C-BD5C-F54D-9993-F81422A8AD8E}" srcOrd="3" destOrd="0" presId="urn:microsoft.com/office/officeart/2005/8/layout/hList7"/>
    <dgm:cxn modelId="{68673533-5457-724A-BD79-21053E0C5583}" type="presParOf" srcId="{0955960D-7F7D-E54C-8843-B1DBEEBFB364}" destId="{56C7F139-002F-DF46-BB7F-23A563E7CE98}" srcOrd="3" destOrd="0" presId="urn:microsoft.com/office/officeart/2005/8/layout/hList7"/>
    <dgm:cxn modelId="{EDA12534-DD6F-3D46-A33C-D2D3C096E217}" type="presParOf" srcId="{0955960D-7F7D-E54C-8843-B1DBEEBFB364}" destId="{91E3D51E-7AB8-6349-A1D0-02F993052AB3}" srcOrd="4" destOrd="0" presId="urn:microsoft.com/office/officeart/2005/8/layout/hList7"/>
    <dgm:cxn modelId="{98E12192-EF84-5E4E-8F7C-7D4B0E3B0CFB}" type="presParOf" srcId="{91E3D51E-7AB8-6349-A1D0-02F993052AB3}" destId="{434ABADC-97F5-A547-823D-7594A86D79D3}" srcOrd="0" destOrd="0" presId="urn:microsoft.com/office/officeart/2005/8/layout/hList7"/>
    <dgm:cxn modelId="{35A4D817-35C8-574E-BAE7-28EAD8E80E9E}" type="presParOf" srcId="{91E3D51E-7AB8-6349-A1D0-02F993052AB3}" destId="{BC636E4B-34B9-8543-A308-00E0D1B0D2F9}" srcOrd="1" destOrd="0" presId="urn:microsoft.com/office/officeart/2005/8/layout/hList7"/>
    <dgm:cxn modelId="{3F7650F7-8ADF-1647-ABCA-EDB62D6E6F07}" type="presParOf" srcId="{91E3D51E-7AB8-6349-A1D0-02F993052AB3}" destId="{073A77BB-E8BD-4B4C-BFA2-7B530A2B3199}" srcOrd="2" destOrd="0" presId="urn:microsoft.com/office/officeart/2005/8/layout/hList7"/>
    <dgm:cxn modelId="{A4C178E9-5B35-8046-AEA4-07EA064D48EC}" type="presParOf" srcId="{91E3D51E-7AB8-6349-A1D0-02F993052AB3}" destId="{CC076D56-4BB0-7246-9039-788AB439DAF0}" srcOrd="3" destOrd="0" presId="urn:microsoft.com/office/officeart/2005/8/layout/hList7"/>
    <dgm:cxn modelId="{23300555-E195-7745-8EAA-13C1C3D64096}" type="presParOf" srcId="{0955960D-7F7D-E54C-8843-B1DBEEBFB364}" destId="{9BFD88E3-0F90-7143-8807-6B030CF54283}" srcOrd="5" destOrd="0" presId="urn:microsoft.com/office/officeart/2005/8/layout/hList7"/>
    <dgm:cxn modelId="{67E0177E-2C5D-D84A-B206-DF756AC265E2}" type="presParOf" srcId="{0955960D-7F7D-E54C-8843-B1DBEEBFB364}" destId="{900296CF-6A25-E746-A345-792DBE36F92C}" srcOrd="6" destOrd="0" presId="urn:microsoft.com/office/officeart/2005/8/layout/hList7"/>
    <dgm:cxn modelId="{17F234B6-5CB2-694A-AE40-2EC7B6989025}" type="presParOf" srcId="{900296CF-6A25-E746-A345-792DBE36F92C}" destId="{028C9BA8-C3B3-F947-915F-EE2FD2FCA9A5}" srcOrd="0" destOrd="0" presId="urn:microsoft.com/office/officeart/2005/8/layout/hList7"/>
    <dgm:cxn modelId="{A078F003-3C00-6845-9EBD-2DC195EA7E87}" type="presParOf" srcId="{900296CF-6A25-E746-A345-792DBE36F92C}" destId="{9312E8E2-BBD1-104A-9F74-B0103AF69816}" srcOrd="1" destOrd="0" presId="urn:microsoft.com/office/officeart/2005/8/layout/hList7"/>
    <dgm:cxn modelId="{3E327DED-A1BA-5F40-88C6-420128E7987E}" type="presParOf" srcId="{900296CF-6A25-E746-A345-792DBE36F92C}" destId="{A0D6F489-540A-D44E-B596-6A182486B777}" srcOrd="2" destOrd="0" presId="urn:microsoft.com/office/officeart/2005/8/layout/hList7"/>
    <dgm:cxn modelId="{E331C05D-ABEF-784B-867C-9DAD3D7B0BF6}" type="presParOf" srcId="{900296CF-6A25-E746-A345-792DBE36F92C}" destId="{FDF2BC93-305C-D94B-A6C2-ED9CE7F40C2F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B275D-8553-0846-A316-484B7B291C97}">
      <dsp:nvSpPr>
        <dsp:cNvPr id="0" name=""/>
        <dsp:cNvSpPr/>
      </dsp:nvSpPr>
      <dsp:spPr>
        <a:xfrm>
          <a:off x="0" y="0"/>
          <a:ext cx="2367935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enorite" pitchFamily="2" charset="0"/>
            </a:rPr>
            <a:t>Successful optimized regression model</a:t>
          </a:r>
        </a:p>
        <a:p>
          <a:pPr marL="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latin typeface="Tenorite" pitchFamily="2" charset="0"/>
            </a:rPr>
            <a:t>Generated an prediction accuracy score &gt; 80% threshold </a:t>
          </a:r>
        </a:p>
      </dsp:txBody>
      <dsp:txXfrm>
        <a:off x="0" y="1576348"/>
        <a:ext cx="2367935" cy="1576348"/>
      </dsp:txXfrm>
    </dsp:sp>
    <dsp:sp modelId="{A126BA88-D0F9-AF4A-A7BA-0638E32B45F8}">
      <dsp:nvSpPr>
        <dsp:cNvPr id="0" name=""/>
        <dsp:cNvSpPr/>
      </dsp:nvSpPr>
      <dsp:spPr>
        <a:xfrm>
          <a:off x="772153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FF6703-D32F-9E47-96B8-A304C47CCB78}">
      <dsp:nvSpPr>
        <dsp:cNvPr id="0" name=""/>
        <dsp:cNvSpPr/>
      </dsp:nvSpPr>
      <dsp:spPr>
        <a:xfrm>
          <a:off x="2438178" y="0"/>
          <a:ext cx="2367935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enorite" pitchFamily="2" charset="0"/>
            </a:rPr>
            <a:t>Multiple explanatory attributes</a:t>
          </a:r>
        </a:p>
        <a:p>
          <a:pPr marL="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latin typeface="Tenorite" pitchFamily="2" charset="0"/>
            </a:rPr>
            <a:t>Explanatory variables identified with p-value &lt; 0.05 = statistically significant relationships</a:t>
          </a:r>
        </a:p>
      </dsp:txBody>
      <dsp:txXfrm>
        <a:off x="2438178" y="1576348"/>
        <a:ext cx="2367935" cy="1576348"/>
      </dsp:txXfrm>
    </dsp:sp>
    <dsp:sp modelId="{EFEB790C-BD5C-F54D-9993-F81422A8AD8E}">
      <dsp:nvSpPr>
        <dsp:cNvPr id="0" name=""/>
        <dsp:cNvSpPr/>
      </dsp:nvSpPr>
      <dsp:spPr>
        <a:xfrm>
          <a:off x="3211127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4ABADC-97F5-A547-823D-7594A86D79D3}">
      <dsp:nvSpPr>
        <dsp:cNvPr id="0" name=""/>
        <dsp:cNvSpPr/>
      </dsp:nvSpPr>
      <dsp:spPr>
        <a:xfrm>
          <a:off x="4884516" y="0"/>
          <a:ext cx="2367935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enorite" pitchFamily="2" charset="0"/>
            </a:rPr>
            <a:t>Reject null hypothesis</a:t>
          </a:r>
        </a:p>
        <a:p>
          <a:pPr marL="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latin typeface="Tenorite" pitchFamily="2" charset="0"/>
            </a:rPr>
            <a:t>Optimized Model met noted evaluation metrics to successfully reject the null hypothesis</a:t>
          </a:r>
        </a:p>
      </dsp:txBody>
      <dsp:txXfrm>
        <a:off x="4884516" y="1576348"/>
        <a:ext cx="2367935" cy="1576348"/>
      </dsp:txXfrm>
    </dsp:sp>
    <dsp:sp modelId="{CC076D56-4BB0-7246-9039-788AB439DAF0}">
      <dsp:nvSpPr>
        <dsp:cNvPr id="0" name=""/>
        <dsp:cNvSpPr/>
      </dsp:nvSpPr>
      <dsp:spPr>
        <a:xfrm>
          <a:off x="5650101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8C9BA8-C3B3-F947-915F-EE2FD2FCA9A5}">
      <dsp:nvSpPr>
        <dsp:cNvPr id="0" name=""/>
        <dsp:cNvSpPr/>
      </dsp:nvSpPr>
      <dsp:spPr>
        <a:xfrm>
          <a:off x="7319180" y="0"/>
          <a:ext cx="2367935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enorite" pitchFamily="2" charset="0"/>
            </a:rPr>
            <a:t>Accept alternative hypothesis</a:t>
          </a:r>
        </a:p>
        <a:p>
          <a:pPr marL="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latin typeface="Tenorite" pitchFamily="2" charset="0"/>
            </a:rPr>
            <a:t>Optimized model met all evaluation metrics thresholds for acceptance.</a:t>
          </a:r>
        </a:p>
      </dsp:txBody>
      <dsp:txXfrm>
        <a:off x="7319180" y="1576348"/>
        <a:ext cx="2367935" cy="1576348"/>
      </dsp:txXfrm>
    </dsp:sp>
    <dsp:sp modelId="{FDF2BC93-305C-D94B-A6C2-ED9CE7F40C2F}">
      <dsp:nvSpPr>
        <dsp:cNvPr id="0" name=""/>
        <dsp:cNvSpPr/>
      </dsp:nvSpPr>
      <dsp:spPr>
        <a:xfrm>
          <a:off x="808907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07607C-A87A-3347-81F6-106C527DBD58}">
      <dsp:nvSpPr>
        <dsp:cNvPr id="0" name=""/>
        <dsp:cNvSpPr/>
      </dsp:nvSpPr>
      <dsp:spPr>
        <a:xfrm>
          <a:off x="266787" y="3040375"/>
          <a:ext cx="9180760" cy="591130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7/19/2023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7/19/2023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7/19/2023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7/19/2023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7/19/2023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7/19/2023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7/19/2023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7/19/2023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7/19/2023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7/19/2023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7/19/2023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7/19/2023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kennymiyasato/classification-report-precision-recall-f1-score-accuracy-16a245a437a5" TargetMode="External"/><Relationship Id="rId2" Type="http://schemas.openxmlformats.org/officeDocument/2006/relationships/hyperlink" Target="https://www.shopify.com/blog/14681601-google-analytics-for-ecommerce-a-beginners-guide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i.org/10.24432/C5F88Q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85" y="1122363"/>
            <a:ext cx="7457286" cy="2387600"/>
          </a:xfrm>
        </p:spPr>
        <p:txBody>
          <a:bodyPr/>
          <a:lstStyle/>
          <a:p>
            <a:r>
              <a:rPr lang="en-US" dirty="0"/>
              <a:t>Logistic Regression for Online Purchasing Intention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763" y="3449314"/>
            <a:ext cx="11103429" cy="646825"/>
          </a:xfrm>
        </p:spPr>
        <p:txBody>
          <a:bodyPr/>
          <a:lstStyle/>
          <a:p>
            <a:r>
              <a:rPr lang="en-US" dirty="0"/>
              <a:t>Alexa R. Fisher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DD694D-00D4-15E7-8268-270E0FD9F2EC}"/>
              </a:ext>
            </a:extLst>
          </p:cNvPr>
          <p:cNvSpPr txBox="1"/>
          <p:nvPr/>
        </p:nvSpPr>
        <p:spPr>
          <a:xfrm>
            <a:off x="5238361" y="5735637"/>
            <a:ext cx="695363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MS Data Analytics </a:t>
            </a:r>
          </a:p>
          <a:p>
            <a:r>
              <a:rPr lang="en-US" sz="2800" dirty="0"/>
              <a:t>Capstone for Western Governors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586" y="292971"/>
            <a:ext cx="9779183" cy="1325563"/>
          </a:xfrm>
        </p:spPr>
        <p:txBody>
          <a:bodyPr/>
          <a:lstStyle/>
          <a:p>
            <a:r>
              <a:rPr lang="en-US" dirty="0"/>
              <a:t>Data Analysis: </a:t>
            </a:r>
            <a:br>
              <a:rPr lang="en-US" dirty="0"/>
            </a:br>
            <a:r>
              <a:rPr lang="en-US" dirty="0"/>
              <a:t>	Optimized Regression Modeling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3B501F-5E7A-5D46-8856-A27912A21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ALEXA R. FISHER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E3E8F-3700-FE42-BA65-89071D20A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LOGISTIC REGRESSION FOR ONLINE PURCHASING INTENTION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2A2850-23AF-A249-8907-5DAF2E2D2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1C5239-A2E6-8EC7-4CF1-A780543A7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156" y="2400956"/>
            <a:ext cx="4930567" cy="27663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786A050-3C5D-56FB-5D8F-2EF3148FEE56}"/>
              </a:ext>
            </a:extLst>
          </p:cNvPr>
          <p:cNvSpPr txBox="1"/>
          <p:nvPr/>
        </p:nvSpPr>
        <p:spPr>
          <a:xfrm>
            <a:off x="754602" y="5300138"/>
            <a:ext cx="9871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Initial Model was Optimized with the use of Backward Stepwise Elimination Method to reduce explanatory variables. Only variables with p-value of less than 0.05 deemed statistically significant.</a:t>
            </a:r>
          </a:p>
        </p:txBody>
      </p:sp>
    </p:spTree>
    <p:extLst>
      <p:ext uri="{BB962C8B-B14F-4D97-AF65-F5344CB8AC3E}">
        <p14:creationId xmlns:p14="http://schemas.microsoft.com/office/powerpoint/2010/main" val="2583537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6A2F9F7-F010-FB3C-8A83-8B7A19FA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597" y="213635"/>
            <a:ext cx="11621402" cy="1325563"/>
          </a:xfrm>
        </p:spPr>
        <p:txBody>
          <a:bodyPr/>
          <a:lstStyle/>
          <a:p>
            <a:pPr algn="l"/>
            <a:r>
              <a:rPr lang="en-US" b="1" dirty="0"/>
              <a:t>Optimized Regression Modeling:</a:t>
            </a:r>
            <a:br>
              <a:rPr lang="en-US" b="1" dirty="0"/>
            </a:br>
            <a:r>
              <a:rPr lang="en-US" b="1" dirty="0"/>
              <a:t>	Confusion Matrix &amp; Accuracy Score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18C90-E03C-4CA8-91D0-537F13DDDAF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ALEXA R. FISHER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4CB2B-6AE5-717E-8225-115800E5D8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830192" cy="365125"/>
          </a:xfrm>
        </p:spPr>
        <p:txBody>
          <a:bodyPr/>
          <a:lstStyle/>
          <a:p>
            <a:r>
              <a:rPr lang="en-US" dirty="0"/>
              <a:t>LOGISTIC REGRESSION FOR ONLINE PURCHASING INTENTION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0C8ED-652A-366D-A07C-C79D0986C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97DBAB0-1D66-DFDA-EA3F-A77B9405D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687" y="2129691"/>
            <a:ext cx="4381611" cy="401943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686FFAC-5B56-9F86-054F-B40B6FC2B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093" y="2129691"/>
            <a:ext cx="4981575" cy="1419225"/>
          </a:xfrm>
          <a:prstGeom prst="rect">
            <a:avLst/>
          </a:prstGeom>
          <a:ln w="38100" cap="sq">
            <a:solidFill>
              <a:schemeClr val="accent3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128BCB-A1C7-3F97-3751-294F82C2C4ED}"/>
              </a:ext>
            </a:extLst>
          </p:cNvPr>
          <p:cNvSpPr txBox="1"/>
          <p:nvPr/>
        </p:nvSpPr>
        <p:spPr>
          <a:xfrm>
            <a:off x="2291524" y="1713718"/>
            <a:ext cx="3911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Optimized Confusion Matrix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A7A552-29DC-FEE6-2F49-F8704FD8ECD4}"/>
              </a:ext>
            </a:extLst>
          </p:cNvPr>
          <p:cNvSpPr txBox="1"/>
          <p:nvPr/>
        </p:nvSpPr>
        <p:spPr>
          <a:xfrm>
            <a:off x="7863153" y="1713718"/>
            <a:ext cx="2809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Optimized Accuracy Score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571C26-F745-8C00-24CD-55A90B04919E}"/>
              </a:ext>
            </a:extLst>
          </p:cNvPr>
          <p:cNvSpPr txBox="1"/>
          <p:nvPr/>
        </p:nvSpPr>
        <p:spPr>
          <a:xfrm>
            <a:off x="6693764" y="3837568"/>
            <a:ext cx="54982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Optimized Model had a slightly worst prediction accuracy score and confusion matrix in comparison to the initial modeling, but overall it was a better representation of the z-statistics showing the strength of each explanatory variable against the target.</a:t>
            </a:r>
          </a:p>
        </p:txBody>
      </p:sp>
    </p:spTree>
    <p:extLst>
      <p:ext uri="{BB962C8B-B14F-4D97-AF65-F5344CB8AC3E}">
        <p14:creationId xmlns:p14="http://schemas.microsoft.com/office/powerpoint/2010/main" val="2392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>
            <a:normAutofit/>
          </a:bodyPr>
          <a:lstStyle/>
          <a:p>
            <a:r>
              <a:rPr lang="en-US" dirty="0"/>
              <a:t>Study Findings</a:t>
            </a:r>
          </a:p>
        </p:txBody>
      </p:sp>
      <p:graphicFrame>
        <p:nvGraphicFramePr>
          <p:cNvPr id="6" name="Content Placeholder 3" descr="Timeline Placeholder ">
            <a:extLst>
              <a:ext uri="{FF2B5EF4-FFF2-40B4-BE49-F238E27FC236}">
                <a16:creationId xmlns:a16="http://schemas.microsoft.com/office/drawing/2014/main" id="{85168BDF-A0D9-4916-A9F9-41D8175A703C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033309260"/>
              </p:ext>
            </p:extLst>
          </p:nvPr>
        </p:nvGraphicFramePr>
        <p:xfrm>
          <a:off x="1251312" y="2082555"/>
          <a:ext cx="9689375" cy="3940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C0179B5-0800-154F-80F6-614473C055BD}"/>
              </a:ext>
            </a:extLst>
          </p:cNvPr>
          <p:cNvSpPr txBox="1"/>
          <p:nvPr/>
        </p:nvSpPr>
        <p:spPr>
          <a:xfrm>
            <a:off x="2283131" y="2674639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68C313-80C0-8840-8702-F1084174C592}"/>
              </a:ext>
            </a:extLst>
          </p:cNvPr>
          <p:cNvSpPr txBox="1"/>
          <p:nvPr/>
        </p:nvSpPr>
        <p:spPr>
          <a:xfrm>
            <a:off x="4720539" y="2674640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863C6B-1856-BC43-A090-B182EAB34EB8}"/>
              </a:ext>
            </a:extLst>
          </p:cNvPr>
          <p:cNvSpPr txBox="1"/>
          <p:nvPr/>
        </p:nvSpPr>
        <p:spPr>
          <a:xfrm>
            <a:off x="7121266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E770E3-D227-CD4E-83C4-44744E774884}"/>
              </a:ext>
            </a:extLst>
          </p:cNvPr>
          <p:cNvSpPr txBox="1"/>
          <p:nvPr/>
        </p:nvSpPr>
        <p:spPr>
          <a:xfrm>
            <a:off x="9558674" y="2674638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4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E88D32-0135-7B4F-AD5F-EA1673D46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/>
          <a:lstStyle/>
          <a:p>
            <a:r>
              <a:rPr lang="en-US" dirty="0"/>
              <a:t>ALEXA R. FISHER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BF4ECF3-F211-3447-AF95-22487182E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33769" y="6356350"/>
            <a:ext cx="4319631" cy="365125"/>
          </a:xfrm>
        </p:spPr>
        <p:txBody>
          <a:bodyPr/>
          <a:lstStyle/>
          <a:p>
            <a:r>
              <a:rPr lang="en-US" dirty="0"/>
              <a:t>LOGISTIC REGRESSION FOR ONLINE PURCHASING INTENTION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308D1AB-33EC-174A-AFF4-6B9718A86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209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/>
          <a:lstStyle/>
          <a:p>
            <a:r>
              <a:rPr lang="en-US" dirty="0"/>
              <a:t>Lack of specific time period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/>
                </a:solidFill>
              </a:rPr>
              <a:t>Limit to a one-year period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/>
                </a:solidFill>
              </a:rPr>
              <a:t>Unclear identification of what year captured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018B6D-E395-49AD-92AD-AD69E3AB40C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4" y="2005689"/>
            <a:ext cx="5124571" cy="522514"/>
          </a:xfrm>
        </p:spPr>
        <p:txBody>
          <a:bodyPr/>
          <a:lstStyle/>
          <a:p>
            <a:r>
              <a:rPr lang="en-US" dirty="0"/>
              <a:t>Missing Observations within Dataset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/>
                </a:solidFill>
              </a:rPr>
              <a:t>Months of January and April missing from captured observations.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r>
              <a:rPr lang="en-US" dirty="0"/>
              <a:t>ALEXA R. FISHER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92492" y="6356350"/>
            <a:ext cx="4260908" cy="365125"/>
          </a:xfrm>
        </p:spPr>
        <p:txBody>
          <a:bodyPr/>
          <a:lstStyle/>
          <a:p>
            <a:r>
              <a:rPr lang="en-US" dirty="0"/>
              <a:t>LOGISTIC REGRESSION FOR ONLINE PURCHASING INTENTION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25" y="177531"/>
            <a:ext cx="9779183" cy="1325563"/>
          </a:xfrm>
        </p:spPr>
        <p:txBody>
          <a:bodyPr/>
          <a:lstStyle/>
          <a:p>
            <a:r>
              <a:rPr lang="en-US" dirty="0"/>
              <a:t>Proposed Actions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2FA7B1-CD7F-3646-B44C-91A107A0CBE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61475" y="1742546"/>
            <a:ext cx="3173278" cy="522514"/>
          </a:xfrm>
        </p:spPr>
        <p:txBody>
          <a:bodyPr/>
          <a:lstStyle/>
          <a:p>
            <a:r>
              <a:rPr lang="en-US" dirty="0"/>
              <a:t>Investigation of contributions based on Page Values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ED227-95A7-4B08-91FE-5E0EF0D41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831" y="2885495"/>
            <a:ext cx="3218688" cy="219448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1"/>
                </a:solidFill>
              </a:rPr>
              <a:t> Which website pages had the highest Page Values?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1"/>
                </a:solidFill>
              </a:rPr>
              <a:t> Did these pages have a higher strength in duration?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1"/>
                </a:solidFill>
              </a:rPr>
              <a:t>Was revenue obtained?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/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85697B7-EBBB-0E4B-AA02-0D3F94821C6E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380779" y="1775591"/>
            <a:ext cx="3173278" cy="522514"/>
          </a:xfrm>
        </p:spPr>
        <p:txBody>
          <a:bodyPr/>
          <a:lstStyle/>
          <a:p>
            <a:r>
              <a:rPr lang="en-US" dirty="0"/>
              <a:t>Marketing Strategies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2ECAAA-1E9C-4845-8EA9-E11A76F0815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380778" y="2885495"/>
            <a:ext cx="3173279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1"/>
                </a:solidFill>
              </a:rPr>
              <a:t>Identification of what key features that are increasing page duration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1"/>
                </a:solidFill>
              </a:rPr>
              <a:t> Targeted advertisements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B1FFBC5-1733-5E4A-BF11-2C157D9917C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951507" y="1775591"/>
            <a:ext cx="3173278" cy="522514"/>
          </a:xfrm>
        </p:spPr>
        <p:txBody>
          <a:bodyPr/>
          <a:lstStyle/>
          <a:p>
            <a:r>
              <a:rPr lang="en-US" dirty="0"/>
              <a:t>Customer Retention Efforts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8A12450-9474-8A49-BAEB-20C6F51540D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951507" y="2885495"/>
            <a:ext cx="3173279" cy="2531372"/>
          </a:xfrm>
        </p:spPr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1"/>
                </a:solidFill>
              </a:rPr>
              <a:t>Returning Customers retention via discounts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1"/>
                </a:solidFill>
              </a:rPr>
              <a:t>Next order discount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1"/>
                </a:solidFill>
              </a:rPr>
              <a:t>Specialty Coupons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1"/>
                </a:solidFill>
              </a:rPr>
              <a:t>New User Incentives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1"/>
                </a:solidFill>
              </a:rPr>
              <a:t>Promo codes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02033-17DD-3E4F-BB90-ADC6A1F0C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</p:spPr>
        <p:txBody>
          <a:bodyPr/>
          <a:lstStyle/>
          <a:p>
            <a:r>
              <a:rPr lang="en-US" dirty="0"/>
              <a:t>ALEXA R. FISHER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42ACFC2-B54A-8244-B5D9-4B1EC2EED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599" y="6356350"/>
            <a:ext cx="4316835" cy="365125"/>
          </a:xfrm>
        </p:spPr>
        <p:txBody>
          <a:bodyPr/>
          <a:lstStyle/>
          <a:p>
            <a:r>
              <a:rPr lang="en-US" dirty="0"/>
              <a:t>LOGISTIC REGRESSION FOR ONLINE PURCHASING INTENTION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508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Benefits of the Study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6874" y="2377959"/>
            <a:ext cx="11204330" cy="3436483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dirty="0"/>
              <a:t>Logistic Regression allows for identification of key attributes for improved business strategies in various departments.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25000"/>
                  </a:schemeClr>
                </a:solidFill>
              </a:rPr>
              <a:t>Provide insight into which attributes contributed to the target variable occurring.</a:t>
            </a:r>
          </a:p>
          <a:p>
            <a:r>
              <a:rPr lang="en-US" dirty="0"/>
              <a:t>      Marketing Team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25000"/>
                  </a:schemeClr>
                </a:solidFill>
              </a:rPr>
              <a:t>Increase revenue occurrence for low performing pages</a:t>
            </a:r>
          </a:p>
          <a:p>
            <a:r>
              <a:rPr lang="en-US" dirty="0"/>
              <a:t>      Sales Team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25000"/>
                  </a:schemeClr>
                </a:solidFill>
              </a:rPr>
              <a:t>Identification of high revenue months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25000"/>
                  </a:schemeClr>
                </a:solidFill>
              </a:rPr>
              <a:t>Holiday pricing</a:t>
            </a:r>
          </a:p>
          <a:p>
            <a:r>
              <a:rPr lang="en-US" dirty="0"/>
              <a:t>      Customer Retention Team</a:t>
            </a:r>
            <a:endParaRPr lang="en-US" dirty="0">
              <a:solidFill>
                <a:schemeClr val="accent2">
                  <a:lumMod val="25000"/>
                </a:schemeClr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25000"/>
                  </a:schemeClr>
                </a:solidFill>
              </a:rPr>
              <a:t>Targeted advertisements and coupons/discounts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38329-E174-7440-8FD5-179A15324C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r>
              <a:rPr lang="en-US" dirty="0"/>
              <a:t>ALEXA R. FISHER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0" y="6356350"/>
            <a:ext cx="4495800" cy="365125"/>
          </a:xfrm>
        </p:spPr>
        <p:txBody>
          <a:bodyPr/>
          <a:lstStyle/>
          <a:p>
            <a:r>
              <a:rPr lang="en-US" dirty="0"/>
              <a:t> LOGISTIC REGRESSION FOR ONLINE PURCHASING INTENTION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F65A7-995A-9F45-891C-82D9B9D4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964" y="639499"/>
            <a:ext cx="7557796" cy="1198631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/>
              <a:t>Sources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3F7063-A64B-CB42-8BBF-BF524242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ALEXA R FISHER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EA976-8646-0143-BA18-8675E6FA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508241" cy="365125"/>
          </a:xfrm>
        </p:spPr>
        <p:txBody>
          <a:bodyPr/>
          <a:lstStyle/>
          <a:p>
            <a:r>
              <a:rPr lang="en-US" dirty="0"/>
              <a:t>LOGISTIC REGRESSION FOR ONLINE PURCHASING INTENTION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3A5E2-8F37-D546-BCD9-24A2037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C45A3B-976B-5470-F1C3-16DBB00512C5}"/>
              </a:ext>
            </a:extLst>
          </p:cNvPr>
          <p:cNvSpPr txBox="1"/>
          <p:nvPr/>
        </p:nvSpPr>
        <p:spPr>
          <a:xfrm>
            <a:off x="1677336" y="2158248"/>
            <a:ext cx="1041405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Kumar, B. (2023, March 6). Google Analytics for Ecommerce in 2023 (Complete Guide). Retrieved from Shopify: 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https://www.shopify.com/blog/14681601-google-analytics-for-ecommerce-a-beginners-guide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Miyasato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Kenny. (2020, April 5). Classification Report: Precision, Recall, F1-Score, </a:t>
            </a:r>
            <a:r>
              <a:rPr lang="en-US" sz="2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Accuracy.Received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from Medium: 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https://medium.com/@kennymiyasato/classification-report-precision-recall-f1-score-accuracy-16a245a437a5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Sakar, C., &amp; </a:t>
            </a:r>
            <a:r>
              <a:rPr lang="en-US" sz="2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Kastro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Y. (2018). Online Shoppers Purchasing Intention Dataset. Retrieved from UCI Machine Learning Repository: 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https://doi.org/10.24432/C5F88Q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endParaRPr lang="en-US" sz="2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329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r>
              <a:rPr lang="en-US" dirty="0"/>
              <a:t>Alexa R. Fisher</a:t>
            </a:r>
          </a:p>
          <a:p>
            <a:r>
              <a:rPr lang="en-US" dirty="0"/>
              <a:t>MS Data Analytics</a:t>
            </a:r>
          </a:p>
          <a:p>
            <a:r>
              <a:rPr lang="en-US" dirty="0"/>
              <a:t>Western Governors University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Problem and Hypothesis</a:t>
            </a:r>
          </a:p>
          <a:p>
            <a:r>
              <a:rPr lang="en-US" dirty="0"/>
              <a:t>Data Analysis Process</a:t>
            </a:r>
          </a:p>
          <a:p>
            <a:r>
              <a:rPr lang="en-US" dirty="0"/>
              <a:t>Study Findings</a:t>
            </a:r>
          </a:p>
          <a:p>
            <a:r>
              <a:rPr lang="en-US" dirty="0"/>
              <a:t>Limitations</a:t>
            </a:r>
          </a:p>
          <a:p>
            <a:r>
              <a:rPr lang="en-US" dirty="0"/>
              <a:t>Proposed Actions</a:t>
            </a:r>
          </a:p>
          <a:p>
            <a:r>
              <a:rPr lang="en-US" dirty="0"/>
              <a:t>Expected Benefits of Study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r>
              <a:rPr lang="en-US" dirty="0"/>
              <a:t>ALEXA R. FISHER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26971" y="6356350"/>
            <a:ext cx="4626429" cy="365125"/>
          </a:xfrm>
        </p:spPr>
        <p:txBody>
          <a:bodyPr/>
          <a:lstStyle/>
          <a:p>
            <a:r>
              <a:rPr lang="en-US" dirty="0"/>
              <a:t>LOGISTIC REGRESSION FOR ONLINE PURCHASING INTENTION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725" y="963314"/>
            <a:ext cx="9779183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ALEXA R. FISHER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599" y="6356350"/>
            <a:ext cx="4573555" cy="365125"/>
          </a:xfrm>
        </p:spPr>
        <p:txBody>
          <a:bodyPr/>
          <a:lstStyle/>
          <a:p>
            <a:r>
              <a:rPr lang="en-US" dirty="0"/>
              <a:t>LOGISTIC REGRESSION FOR ONLINE PURCHASING INTENTION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8" descr="A person with dark hair wearing a yellow shirt&#10;&#10;Description automatically generated">
            <a:extLst>
              <a:ext uri="{FF2B5EF4-FFF2-40B4-BE49-F238E27FC236}">
                <a16:creationId xmlns:a16="http://schemas.microsoft.com/office/drawing/2014/main" id="{63917B05-D778-4A73-25FF-7863755C5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6" y="0"/>
            <a:ext cx="2680778" cy="26903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A893A0C-FBD5-A4A9-6567-753CD25D9E54}"/>
              </a:ext>
            </a:extLst>
          </p:cNvPr>
          <p:cNvSpPr txBox="1"/>
          <p:nvPr/>
        </p:nvSpPr>
        <p:spPr>
          <a:xfrm>
            <a:off x="3207543" y="2690336"/>
            <a:ext cx="817483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Wife, Mother to 4, avid reader, and huge T-drama fan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Career change into Data Science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Returned to school in June 2020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BSIT in Oct 2021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MSDA in August 2023</a:t>
            </a:r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54600"/>
            <a:ext cx="8422104" cy="2387600"/>
          </a:xfrm>
        </p:spPr>
        <p:txBody>
          <a:bodyPr/>
          <a:lstStyle/>
          <a:p>
            <a:r>
              <a:rPr lang="en-US" dirty="0"/>
              <a:t>Problem &amp; Hypothesis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Online Purchasing Intention dataset from UC Irvine Machine Learning Repository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E47CCD-15B0-8921-3208-19EADED57ACC}"/>
              </a:ext>
            </a:extLst>
          </p:cNvPr>
          <p:cNvSpPr txBox="1"/>
          <p:nvPr/>
        </p:nvSpPr>
        <p:spPr>
          <a:xfrm>
            <a:off x="10564428" y="6383045"/>
            <a:ext cx="1209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(Sakar, 2018)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F65A7-995A-9F45-891C-82D9B9D4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1274" y="1637875"/>
            <a:ext cx="7557796" cy="2963603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What attributes within the captured Google Analytics metrics can contribute to the possibility of a customer purchasing an item?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118A1B7-08BA-6B43-BBA8-952377DF94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02619" y="543354"/>
            <a:ext cx="1364297" cy="1094521"/>
          </a:xfrm>
        </p:spPr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A1F17760-D90A-AB46-A4E0-31B2684E3F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20876" y="3426615"/>
            <a:ext cx="1364297" cy="1094521"/>
          </a:xfrm>
        </p:spPr>
        <p:txBody>
          <a:bodyPr/>
          <a:lstStyle/>
          <a:p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3F7063-A64B-CB42-8BBF-BF524242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ALEXA R FISHER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EA976-8646-0143-BA18-8675E6FA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508241" cy="365125"/>
          </a:xfrm>
        </p:spPr>
        <p:txBody>
          <a:bodyPr/>
          <a:lstStyle/>
          <a:p>
            <a:r>
              <a:rPr lang="en-US" dirty="0"/>
              <a:t>LOGISTIC REGRESSION FOR ONLINE PURCHASING INTENTION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3A5E2-8F37-D546-BCD9-24A2037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983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Hypothesis: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ALEXA R FISHER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34882" y="6356350"/>
            <a:ext cx="4318518" cy="365125"/>
          </a:xfrm>
        </p:spPr>
        <p:txBody>
          <a:bodyPr/>
          <a:lstStyle/>
          <a:p>
            <a:r>
              <a:rPr lang="en-US" dirty="0"/>
              <a:t>LOGISTIC REGRESSION FOR ONLINE PURCHASING INTENTION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75B3C2B-23CD-27D2-5A22-8F6CF64A2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7875" y="1721338"/>
            <a:ext cx="7633958" cy="1483255"/>
          </a:xfrm>
        </p:spPr>
        <p:txBody>
          <a:bodyPr/>
          <a:lstStyle/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logistic regression model shows that the predictor variable of “Revenue” and the explanatory variables do not have a statistically significant relationship. </a:t>
            </a:r>
            <a:endParaRPr lang="en-US" sz="32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FD12127-ACAE-80C8-4028-4C3FFE03B4EA}"/>
              </a:ext>
            </a:extLst>
          </p:cNvPr>
          <p:cNvSpPr txBox="1">
            <a:spLocks/>
          </p:cNvSpPr>
          <p:nvPr/>
        </p:nvSpPr>
        <p:spPr>
          <a:xfrm>
            <a:off x="1110167" y="3183671"/>
            <a:ext cx="9779183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Alternate Hypothesis: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4F9E50-F5A9-FCC5-43AC-4D70E1C1A18A}"/>
              </a:ext>
            </a:extLst>
          </p:cNvPr>
          <p:cNvSpPr txBox="1"/>
          <p:nvPr/>
        </p:nvSpPr>
        <p:spPr>
          <a:xfrm>
            <a:off x="3531765" y="4593570"/>
            <a:ext cx="696286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logistic regression model shows a statistically significant relationship between the predictor variable “Revenue” and explanatory variables.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/>
          <a:lstStyle/>
          <a:p>
            <a:r>
              <a:rPr lang="en-US" dirty="0"/>
              <a:t>Evaluation Metric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17F12A-7304-B447-BEB8-A99EA8009F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/>
          <a:lstStyle/>
          <a:p>
            <a:r>
              <a:rPr lang="en-US" dirty="0"/>
              <a:t>ALEXA R. FISHER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90246-DFB2-A340-AADC-E85D28C31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662208" cy="365125"/>
          </a:xfrm>
        </p:spPr>
        <p:txBody>
          <a:bodyPr/>
          <a:lstStyle/>
          <a:p>
            <a:r>
              <a:rPr lang="en-US" dirty="0"/>
              <a:t>LOGISTIC REGRESSION FOR ONLINE PURCHASING INTENTION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CCF58-9B83-4A4F-8CA9-3D9C9BB7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C5178D-7548-37C5-EB69-6251F8D6729A}"/>
              </a:ext>
            </a:extLst>
          </p:cNvPr>
          <p:cNvSpPr txBox="1"/>
          <p:nvPr/>
        </p:nvSpPr>
        <p:spPr>
          <a:xfrm>
            <a:off x="2245227" y="2459115"/>
            <a:ext cx="690682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What is predicting model accuracy score?</a:t>
            </a:r>
          </a:p>
          <a:p>
            <a:endParaRPr lang="en-US" sz="2000" dirty="0"/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What would deem a statistically significant relationship between the target and explanatory variables?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3E74DE-31CA-C8B2-4B44-67076B323CCD}"/>
              </a:ext>
            </a:extLst>
          </p:cNvPr>
          <p:cNvSpPr txBox="1"/>
          <p:nvPr/>
        </p:nvSpPr>
        <p:spPr>
          <a:xfrm>
            <a:off x="8575830" y="6079351"/>
            <a:ext cx="1299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Miyasato</a:t>
            </a:r>
            <a:r>
              <a:rPr lang="en-US" sz="1200" dirty="0"/>
              <a:t>, 2020)</a:t>
            </a:r>
          </a:p>
        </p:txBody>
      </p:sp>
    </p:spTree>
    <p:extLst>
      <p:ext uri="{BB962C8B-B14F-4D97-AF65-F5344CB8AC3E}">
        <p14:creationId xmlns:p14="http://schemas.microsoft.com/office/powerpoint/2010/main" val="3335690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049" y="381000"/>
            <a:ext cx="10851523" cy="1325563"/>
          </a:xfrm>
        </p:spPr>
        <p:txBody>
          <a:bodyPr/>
          <a:lstStyle/>
          <a:p>
            <a:r>
              <a:rPr lang="en-US" dirty="0"/>
              <a:t>Data Analysis: </a:t>
            </a:r>
            <a:br>
              <a:rPr lang="en-US" dirty="0"/>
            </a:br>
            <a:r>
              <a:rPr lang="en-US" dirty="0"/>
              <a:t>			Initial Regression Modeling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3B501F-5E7A-5D46-8856-A27912A21D96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r>
              <a:rPr lang="en-US" dirty="0"/>
              <a:t>ALEXA R. FISHER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E3E8F-3700-FE42-BA65-89071D20A786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4038599" y="6356350"/>
            <a:ext cx="4484615" cy="365125"/>
          </a:xfrm>
        </p:spPr>
        <p:txBody>
          <a:bodyPr/>
          <a:lstStyle/>
          <a:p>
            <a:r>
              <a:rPr lang="en-US" dirty="0"/>
              <a:t>LOGISTIC REGRESSION FOR ONLINE PURCHASING INTENTION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2A2850-23AF-A249-8907-5DAF2E2D226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0678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5A0783B8-095A-2363-3F8D-39467FE03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902" y="2012459"/>
            <a:ext cx="4991533" cy="3330229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303B910-BFE2-CF82-B591-E763D23E2694}"/>
              </a:ext>
            </a:extLst>
          </p:cNvPr>
          <p:cNvSpPr txBox="1"/>
          <p:nvPr/>
        </p:nvSpPr>
        <p:spPr>
          <a:xfrm>
            <a:off x="941835" y="5526353"/>
            <a:ext cx="10678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Logistic Regression Model overall model LLR- p-value of 0.0 deeming the model being statistically significant.  </a:t>
            </a:r>
          </a:p>
        </p:txBody>
      </p:sp>
    </p:spTree>
    <p:extLst>
      <p:ext uri="{BB962C8B-B14F-4D97-AF65-F5344CB8AC3E}">
        <p14:creationId xmlns:p14="http://schemas.microsoft.com/office/powerpoint/2010/main" val="3396266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A9C70-BC63-7D52-6974-8A6EC8A01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236" y="381000"/>
            <a:ext cx="10165440" cy="1325563"/>
          </a:xfrm>
        </p:spPr>
        <p:txBody>
          <a:bodyPr/>
          <a:lstStyle/>
          <a:p>
            <a:r>
              <a:rPr lang="en-US" dirty="0"/>
              <a:t>Initial Regression Modeling:</a:t>
            </a:r>
            <a:br>
              <a:rPr lang="en-US" dirty="0"/>
            </a:br>
            <a:r>
              <a:rPr lang="en-US" dirty="0"/>
              <a:t>	</a:t>
            </a:r>
            <a:r>
              <a:rPr lang="en-US" sz="4400" dirty="0"/>
              <a:t>Confusion Matrix &amp; Accuracy Score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16780-FA5D-0227-2998-FED85B456E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ALEXA R. FISHER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50317-5E95-DCCF-6943-06F543A0A2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58105" y="6356350"/>
            <a:ext cx="4895295" cy="365125"/>
          </a:xfrm>
        </p:spPr>
        <p:txBody>
          <a:bodyPr/>
          <a:lstStyle/>
          <a:p>
            <a:r>
              <a:rPr lang="en-US" dirty="0"/>
              <a:t>LOGISTIC REGRESSION FOR ONLINE PURCHASING INTENTION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AE1BE-B605-1DDA-450D-C4B67B393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AC6E176-6096-A8D6-1D33-82BECBC6C792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381000" y="2384834"/>
            <a:ext cx="4572740" cy="4092166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154BBE6-F7D2-C40C-C78C-4C2EFBB232B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79222" y="1906044"/>
            <a:ext cx="4663440" cy="522514"/>
          </a:xfrm>
        </p:spPr>
        <p:txBody>
          <a:bodyPr/>
          <a:lstStyle/>
          <a:p>
            <a:r>
              <a:rPr lang="en-US" dirty="0"/>
              <a:t>     Initial Confusion Matrix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E393889-CA04-8E3D-CD28-F34F28A68E29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7031115" y="2005689"/>
            <a:ext cx="3915560" cy="522514"/>
          </a:xfrm>
        </p:spPr>
        <p:txBody>
          <a:bodyPr/>
          <a:lstStyle/>
          <a:p>
            <a:r>
              <a:rPr lang="en-US" dirty="0"/>
              <a:t>Accuracy Score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D7B852A-D168-1185-A385-966B72180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02067"/>
            <a:ext cx="4448175" cy="1495425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CEE67DE-2E8A-45F2-5971-F4FD3DF6B512}"/>
              </a:ext>
            </a:extLst>
          </p:cNvPr>
          <p:cNvSpPr txBox="1"/>
          <p:nvPr/>
        </p:nvSpPr>
        <p:spPr>
          <a:xfrm>
            <a:off x="5342662" y="4711025"/>
            <a:ext cx="6260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Model 70% of dataset was split into training data, remaining 30% into test data on target and all explanatory variables.</a:t>
            </a:r>
          </a:p>
        </p:txBody>
      </p:sp>
    </p:spTree>
    <p:extLst>
      <p:ext uri="{BB962C8B-B14F-4D97-AF65-F5344CB8AC3E}">
        <p14:creationId xmlns:p14="http://schemas.microsoft.com/office/powerpoint/2010/main" val="1282398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{6FD70AB7-86F1-4E8A-9002-67D854C66B82}tf45331398_win32</Template>
  <TotalTime>335</TotalTime>
  <Words>841</Words>
  <Application>Microsoft Office PowerPoint</Application>
  <PresentationFormat>Widescreen</PresentationFormat>
  <Paragraphs>143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Courier New</vt:lpstr>
      <vt:lpstr>Tenorite</vt:lpstr>
      <vt:lpstr>Wingdings</vt:lpstr>
      <vt:lpstr>Office Theme</vt:lpstr>
      <vt:lpstr>Logistic Regression for Online Purchasing Intention</vt:lpstr>
      <vt:lpstr>Agenda</vt:lpstr>
      <vt:lpstr>Introduction</vt:lpstr>
      <vt:lpstr>Problem &amp; Hypothesis</vt:lpstr>
      <vt:lpstr>What attributes within the captured Google Analytics metrics can contribute to the possibility of a customer purchasing an item?</vt:lpstr>
      <vt:lpstr>Null Hypothesis: </vt:lpstr>
      <vt:lpstr>Evaluation Metric</vt:lpstr>
      <vt:lpstr>Data Analysis:     Initial Regression Modeling</vt:lpstr>
      <vt:lpstr>Initial Regression Modeling:  Confusion Matrix &amp; Accuracy Score</vt:lpstr>
      <vt:lpstr>Data Analysis:   Optimized Regression Modeling</vt:lpstr>
      <vt:lpstr>Optimized Regression Modeling:  Confusion Matrix &amp; Accuracy Score</vt:lpstr>
      <vt:lpstr>Study Findings</vt:lpstr>
      <vt:lpstr>Limitations</vt:lpstr>
      <vt:lpstr>Proposed Actions</vt:lpstr>
      <vt:lpstr>Benefits of the Study </vt:lpstr>
      <vt:lpstr>Sources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 for Online Purchasing Intention</dc:title>
  <dc:creator>Alexa Fisher</dc:creator>
  <cp:lastModifiedBy>Alexa Fisher</cp:lastModifiedBy>
  <cp:revision>11</cp:revision>
  <dcterms:created xsi:type="dcterms:W3CDTF">2023-07-17T23:43:26Z</dcterms:created>
  <dcterms:modified xsi:type="dcterms:W3CDTF">2023-07-20T04:46:51Z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