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65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4" r:id="rId19"/>
    <p:sldId id="333" r:id="rId20"/>
    <p:sldId id="335" r:id="rId21"/>
    <p:sldId id="336" r:id="rId22"/>
    <p:sldId id="337" r:id="rId23"/>
    <p:sldId id="338" r:id="rId24"/>
    <p:sldId id="339" r:id="rId25"/>
  </p:sldIdLst>
  <p:sldSz cx="12188825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6407" autoAdjust="0"/>
  </p:normalViewPr>
  <p:slideViewPr>
    <p:cSldViewPr showGuides="1">
      <p:cViewPr varScale="1">
        <p:scale>
          <a:sx n="119" d="100"/>
          <a:sy n="119" d="100"/>
        </p:scale>
        <p:origin x="96" y="25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-8316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10/5/2017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10/5/2017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8319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10/5/2017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10/5/2017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10/5/2017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10/5/2017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10/5/2017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10/5/2017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10/5/2017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10/5/2017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10/5/2017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10/5/2017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radle.org/current/javadoc/org/gradle/api/Plugin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radle.org/current/userguide/standard_plugin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s/gradle-node-plug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radle.org/current/ds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radle.org/current/dsl/org.gradle.api.Projec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radle.org/current/dsl/org.gradle.api.Task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Introduction to </a:t>
            </a:r>
            <a:r>
              <a:rPr lang="en-US" noProof="0" dirty="0" err="1"/>
              <a:t>Gradle</a:t>
            </a:r>
            <a:endParaRPr lang="en-US" noProof="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Dawid </a:t>
            </a:r>
            <a:r>
              <a:rPr lang="it-IT" dirty="0" err="1"/>
              <a:t>rusin</a:t>
            </a:r>
            <a:r>
              <a:rPr lang="it-IT" dirty="0"/>
              <a:t>, </a:t>
            </a:r>
            <a:r>
              <a:rPr lang="it-IT" dirty="0" err="1"/>
              <a:t>TOPdesk</a:t>
            </a:r>
            <a:r>
              <a:rPr lang="it-IT" dirty="0"/>
              <a:t> </a:t>
            </a:r>
            <a:r>
              <a:rPr lang="it-IT" dirty="0" err="1"/>
              <a:t>deutschland</a:t>
            </a:r>
            <a:r>
              <a:rPr lang="it-IT" dirty="0"/>
              <a:t> </a:t>
            </a:r>
            <a:r>
              <a:rPr lang="it-IT" dirty="0" err="1"/>
              <a:t>gmbh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Running tasks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err="1"/>
              <a:t>gradlew</a:t>
            </a:r>
            <a:r>
              <a:rPr lang="en-US" noProof="0" dirty="0"/>
              <a:t> TASKNAME</a:t>
            </a:r>
          </a:p>
          <a:p>
            <a:pPr lvl="1"/>
            <a:r>
              <a:rPr lang="en-US" noProof="0" dirty="0" err="1"/>
              <a:t>gradlew</a:t>
            </a:r>
            <a:r>
              <a:rPr lang="en-US" noProof="0" dirty="0"/>
              <a:t> </a:t>
            </a:r>
            <a:r>
              <a:rPr lang="en-US" noProof="0" dirty="0" err="1"/>
              <a:t>helloWorld</a:t>
            </a:r>
            <a:endParaRPr lang="en-US" noProof="0" dirty="0"/>
          </a:p>
          <a:p>
            <a:r>
              <a:rPr lang="en-US" noProof="0" dirty="0"/>
              <a:t>CamelCase abbr.</a:t>
            </a:r>
          </a:p>
          <a:p>
            <a:pPr lvl="1"/>
            <a:r>
              <a:rPr lang="en-US" noProof="0" dirty="0" err="1"/>
              <a:t>gradlew</a:t>
            </a:r>
            <a:r>
              <a:rPr lang="en-US" noProof="0" dirty="0"/>
              <a:t> </a:t>
            </a:r>
            <a:r>
              <a:rPr lang="en-US" noProof="0" dirty="0" err="1"/>
              <a:t>hW</a:t>
            </a:r>
            <a:endParaRPr lang="en-US" noProof="0" dirty="0"/>
          </a:p>
          <a:p>
            <a:r>
              <a:rPr lang="en-US" noProof="0" dirty="0"/>
              <a:t>Abbr. have to be </a:t>
            </a:r>
            <a:r>
              <a:rPr lang="en-US" noProof="0" dirty="0" err="1"/>
              <a:t>unambiguos</a:t>
            </a:r>
            <a:endParaRPr lang="en-US" noProof="0" dirty="0"/>
          </a:p>
          <a:p>
            <a:pPr lvl="1"/>
            <a:r>
              <a:rPr lang="en-US" noProof="0" dirty="0"/>
              <a:t>task </a:t>
            </a:r>
            <a:r>
              <a:rPr lang="en-US" noProof="0" dirty="0" err="1"/>
              <a:t>helloWorld</a:t>
            </a:r>
            <a:r>
              <a:rPr lang="en-US" noProof="0" dirty="0"/>
              <a:t>; task </a:t>
            </a:r>
            <a:r>
              <a:rPr lang="en-US" noProof="0" dirty="0" err="1"/>
              <a:t>halloWelt</a:t>
            </a:r>
            <a:endParaRPr lang="en-US" noProof="0" dirty="0"/>
          </a:p>
          <a:p>
            <a:pPr lvl="1"/>
            <a:r>
              <a:rPr lang="en-US" noProof="0" dirty="0"/>
              <a:t>-&gt; </a:t>
            </a:r>
            <a:r>
              <a:rPr lang="en-US" noProof="0" dirty="0" err="1"/>
              <a:t>gradlew</a:t>
            </a:r>
            <a:r>
              <a:rPr lang="en-US" noProof="0" dirty="0"/>
              <a:t> </a:t>
            </a:r>
            <a:r>
              <a:rPr lang="en-US" noProof="0" dirty="0" err="1"/>
              <a:t>hWo</a:t>
            </a:r>
            <a:r>
              <a:rPr lang="en-US" noProof="0" dirty="0"/>
              <a:t> / </a:t>
            </a:r>
            <a:r>
              <a:rPr lang="en-US" noProof="0" dirty="0" err="1"/>
              <a:t>gradlew</a:t>
            </a:r>
            <a:r>
              <a:rPr lang="en-US" noProof="0" dirty="0"/>
              <a:t> </a:t>
            </a:r>
            <a:r>
              <a:rPr lang="en-US" noProof="0" dirty="0" err="1"/>
              <a:t>hWe</a:t>
            </a:r>
            <a:endParaRPr lang="en-US" noProof="0" dirty="0"/>
          </a:p>
          <a:p>
            <a:r>
              <a:rPr lang="en-US" noProof="0" dirty="0"/>
              <a:t>See all possible </a:t>
            </a:r>
            <a:r>
              <a:rPr lang="en-US" noProof="0" dirty="0" err="1"/>
              <a:t>taks</a:t>
            </a:r>
            <a:r>
              <a:rPr lang="en-US" noProof="0" dirty="0"/>
              <a:t> with</a:t>
            </a:r>
          </a:p>
          <a:p>
            <a:pPr lvl="1"/>
            <a:r>
              <a:rPr lang="en-US" noProof="0" dirty="0" err="1"/>
              <a:t>gradlew</a:t>
            </a:r>
            <a:r>
              <a:rPr lang="en-US" noProof="0" dirty="0"/>
              <a:t> tasks --all</a:t>
            </a:r>
          </a:p>
          <a:p>
            <a:endParaRPr lang="en-US" noProof="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492" y="1085421"/>
            <a:ext cx="43529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6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Task types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Tasks can have types</a:t>
            </a:r>
          </a:p>
          <a:p>
            <a:pPr lvl="1"/>
            <a:r>
              <a:rPr lang="en-US" noProof="0" dirty="0"/>
              <a:t>Built into </a:t>
            </a:r>
            <a:r>
              <a:rPr lang="en-US" noProof="0" dirty="0" err="1"/>
              <a:t>gradle</a:t>
            </a:r>
            <a:endParaRPr lang="en-US" noProof="0" dirty="0"/>
          </a:p>
          <a:p>
            <a:pPr lvl="1"/>
            <a:r>
              <a:rPr lang="en-US" noProof="0" dirty="0"/>
              <a:t>From plugins</a:t>
            </a:r>
          </a:p>
          <a:p>
            <a:pPr lvl="1"/>
            <a:r>
              <a:rPr lang="en-US" noProof="0" dirty="0"/>
              <a:t>Custom types</a:t>
            </a:r>
          </a:p>
          <a:p>
            <a:r>
              <a:rPr lang="en-US" noProof="0" dirty="0"/>
              <a:t>Provide functionality, expect configuration</a:t>
            </a:r>
          </a:p>
          <a:p>
            <a:pPr lvl="1"/>
            <a:r>
              <a:rPr lang="en-US" noProof="0" dirty="0"/>
              <a:t>Tell what to do instead of how</a:t>
            </a:r>
          </a:p>
          <a:p>
            <a:r>
              <a:rPr lang="en-US" noProof="0" dirty="0"/>
              <a:t>Declaration</a:t>
            </a:r>
          </a:p>
          <a:p>
            <a:pPr lvl="1"/>
            <a:r>
              <a:rPr lang="en-US" noProof="0" dirty="0"/>
              <a:t>Default Task: task </a:t>
            </a:r>
            <a:r>
              <a:rPr lang="en-US" noProof="0" dirty="0" err="1"/>
              <a:t>helloWorld</a:t>
            </a:r>
            <a:r>
              <a:rPr lang="en-US" noProof="0" dirty="0"/>
              <a:t> { … }</a:t>
            </a:r>
          </a:p>
          <a:p>
            <a:pPr lvl="1"/>
            <a:r>
              <a:rPr lang="en-US" noProof="0" dirty="0"/>
              <a:t>E.g. Copy Task: task </a:t>
            </a:r>
            <a:r>
              <a:rPr lang="en-US" noProof="0" dirty="0" err="1"/>
              <a:t>copyRessources</a:t>
            </a:r>
            <a:r>
              <a:rPr lang="en-US" noProof="0" dirty="0"/>
              <a:t>(type: Copy) { … }</a:t>
            </a:r>
          </a:p>
          <a:p>
            <a:pPr lvl="1"/>
            <a:endParaRPr lang="en-US" noProof="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615" y="380905"/>
            <a:ext cx="2162175" cy="607695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790" y="380905"/>
            <a:ext cx="22383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3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Task types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Usage, e.g. Copy Task</a:t>
            </a:r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Custom tasks extend </a:t>
            </a:r>
            <a:r>
              <a:rPr lang="en-US" noProof="0" dirty="0" err="1"/>
              <a:t>DefaultTask</a:t>
            </a:r>
            <a:endParaRPr lang="en-US" noProof="0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41236"/>
              </p:ext>
            </p:extLst>
          </p:nvPr>
        </p:nvGraphicFramePr>
        <p:xfrm>
          <a:off x="1522413" y="2348880"/>
          <a:ext cx="4536504" cy="11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1303156622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Consolas" panose="020B0609020204030204" pitchFamily="49" charset="0"/>
                        </a:rPr>
                        <a:t>task </a:t>
                      </a:r>
                      <a:r>
                        <a:rPr lang="en-US" sz="1600" b="0" dirty="0" err="1">
                          <a:latin typeface="Consolas" panose="020B0609020204030204" pitchFamily="49" charset="0"/>
                        </a:rPr>
                        <a:t>copyResources</a:t>
                      </a:r>
                      <a:r>
                        <a:rPr lang="en-US" sz="1600" b="0" dirty="0">
                          <a:latin typeface="Consolas" panose="020B0609020204030204" pitchFamily="49" charset="0"/>
                        </a:rPr>
                        <a:t>(type: Copy) {</a:t>
                      </a:r>
                    </a:p>
                    <a:p>
                      <a:r>
                        <a:rPr lang="en-US" sz="1600" b="0" dirty="0">
                          <a:latin typeface="Consolas" panose="020B0609020204030204" pitchFamily="49" charset="0"/>
                        </a:rPr>
                        <a:t>   from "</a:t>
                      </a:r>
                      <a:r>
                        <a:rPr lang="en-US" sz="1600" b="0" dirty="0" err="1">
                          <a:latin typeface="Consolas" panose="020B0609020204030204" pitchFamily="49" charset="0"/>
                        </a:rPr>
                        <a:t>sourceDir</a:t>
                      </a:r>
                      <a:r>
                        <a:rPr lang="en-US" sz="1600" b="0" dirty="0">
                          <a:latin typeface="Consolas" panose="020B0609020204030204" pitchFamily="49" charset="0"/>
                        </a:rPr>
                        <a:t>“</a:t>
                      </a:r>
                    </a:p>
                    <a:p>
                      <a:r>
                        <a:rPr lang="en-US" sz="1600" b="0" dirty="0">
                          <a:latin typeface="Consolas" panose="020B0609020204030204" pitchFamily="49" charset="0"/>
                        </a:rPr>
                        <a:t>   to "</a:t>
                      </a:r>
                      <a:r>
                        <a:rPr lang="en-US" sz="1600" b="0" dirty="0" err="1">
                          <a:latin typeface="Consolas" panose="020B0609020204030204" pitchFamily="49" charset="0"/>
                        </a:rPr>
                        <a:t>targetDir</a:t>
                      </a:r>
                      <a:r>
                        <a:rPr lang="en-US" sz="1600" b="0" dirty="0">
                          <a:latin typeface="Consolas" panose="020B0609020204030204" pitchFamily="49" charset="0"/>
                        </a:rPr>
                        <a:t>“</a:t>
                      </a:r>
                    </a:p>
                    <a:p>
                      <a:r>
                        <a:rPr lang="en-US" sz="1600" b="0" dirty="0">
                          <a:latin typeface="Consolas" panose="020B0609020204030204" pitchFamily="49" charset="0"/>
                        </a:rPr>
                        <a:t>}</a:t>
                      </a:r>
                      <a:endParaRPr lang="de-DE" sz="16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804972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220902"/>
              </p:ext>
            </p:extLst>
          </p:nvPr>
        </p:nvGraphicFramePr>
        <p:xfrm>
          <a:off x="1522412" y="3962398"/>
          <a:ext cx="4536505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5">
                  <a:extLst>
                    <a:ext uri="{9D8B030D-6E8A-4147-A177-3AD203B41FA5}">
                      <a16:colId xmlns:a16="http://schemas.microsoft.com/office/drawing/2014/main" val="1303156622"/>
                    </a:ext>
                  </a:extLst>
                </a:gridCol>
              </a:tblGrid>
              <a:tr h="1626841">
                <a:tc>
                  <a:txBody>
                    <a:bodyPr/>
                    <a:lstStyle/>
                    <a:p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de-DE" sz="16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Greeting</a:t>
                      </a:r>
                      <a:r>
                        <a:rPr lang="de-DE" sz="16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extends</a:t>
                      </a:r>
                      <a:r>
                        <a:rPr lang="de-DE" sz="16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DefaultTask</a:t>
                      </a:r>
                      <a:r>
                        <a:rPr lang="de-DE" sz="1600" b="0" dirty="0"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de-DE" sz="1600" b="0" dirty="0">
                          <a:latin typeface="Consolas" panose="020B0609020204030204" pitchFamily="49" charset="0"/>
                        </a:rPr>
                        <a:t>   String </a:t>
                      </a:r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greeting</a:t>
                      </a:r>
                      <a:r>
                        <a:rPr lang="de-DE" sz="1600" b="0" dirty="0">
                          <a:latin typeface="Consolas" panose="020B0609020204030204" pitchFamily="49" charset="0"/>
                        </a:rPr>
                        <a:t> = "Hi, </a:t>
                      </a:r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unknown</a:t>
                      </a:r>
                      <a:r>
                        <a:rPr lang="de-DE" sz="1600" b="0" dirty="0">
                          <a:latin typeface="Consolas" panose="020B0609020204030204" pitchFamily="49" charset="0"/>
                        </a:rPr>
                        <a:t>!";</a:t>
                      </a:r>
                    </a:p>
                    <a:p>
                      <a:r>
                        <a:rPr lang="de-DE" sz="1600" b="0" dirty="0">
                          <a:latin typeface="Consolas" panose="020B0609020204030204" pitchFamily="49" charset="0"/>
                        </a:rPr>
                        <a:t>   @</a:t>
                      </a:r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TaskAction</a:t>
                      </a:r>
                      <a:endParaRPr lang="de-DE" sz="1600" b="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de-DE" sz="1600" b="0" dirty="0"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de-DE" sz="16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doGreet</a:t>
                      </a:r>
                      <a:r>
                        <a:rPr lang="de-DE" sz="1600" b="0" dirty="0"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r>
                        <a:rPr lang="de-DE" sz="1600" b="0" dirty="0"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de-DE" sz="1600" b="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greeting</a:t>
                      </a:r>
                      <a:r>
                        <a:rPr lang="de-DE" sz="1600" b="0" dirty="0"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de-DE" sz="1600" b="0" dirty="0">
                          <a:latin typeface="Consolas" panose="020B0609020204030204" pitchFamily="49" charset="0"/>
                        </a:rPr>
                        <a:t>   }</a:t>
                      </a:r>
                    </a:p>
                    <a:p>
                      <a:r>
                        <a:rPr lang="de-DE" sz="1600" b="0" dirty="0"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de-DE" sz="1600" b="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latin typeface="Consolas" panose="020B0609020204030204" pitchFamily="49" charset="0"/>
                        </a:rPr>
                        <a:t>task </a:t>
                      </a:r>
                      <a:r>
                        <a:rPr lang="en-US" sz="1600" b="0" dirty="0" err="1">
                          <a:latin typeface="Consolas" panose="020B0609020204030204" pitchFamily="49" charset="0"/>
                        </a:rPr>
                        <a:t>customGreet</a:t>
                      </a:r>
                      <a:r>
                        <a:rPr lang="en-US" sz="1600" b="0" dirty="0">
                          <a:latin typeface="Consolas" panose="020B0609020204030204" pitchFamily="49" charset="0"/>
                        </a:rPr>
                        <a:t>(type: Greeting) {</a:t>
                      </a:r>
                    </a:p>
                    <a:p>
                      <a:r>
                        <a:rPr lang="en-US" sz="1600" b="0" dirty="0">
                          <a:latin typeface="Consolas" panose="020B0609020204030204" pitchFamily="49" charset="0"/>
                        </a:rPr>
                        <a:t>   greeting = "Hello, Mr.“</a:t>
                      </a:r>
                    </a:p>
                    <a:p>
                      <a:r>
                        <a:rPr lang="en-US" sz="1600" b="0" dirty="0">
                          <a:latin typeface="Consolas" panose="020B0609020204030204" pitchFamily="49" charset="0"/>
                        </a:rPr>
                        <a:t>}</a:t>
                      </a:r>
                      <a:endParaRPr lang="de-DE" sz="16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804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01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Plugins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Just packaged build logic</a:t>
            </a:r>
          </a:p>
          <a:p>
            <a:r>
              <a:rPr lang="en-US" noProof="0" dirty="0"/>
              <a:t>Can do anything a </a:t>
            </a:r>
            <a:r>
              <a:rPr lang="en-US" noProof="0" dirty="0" err="1"/>
              <a:t>buildscript</a:t>
            </a:r>
            <a:r>
              <a:rPr lang="en-US" noProof="0" dirty="0"/>
              <a:t> can</a:t>
            </a:r>
          </a:p>
          <a:p>
            <a:r>
              <a:rPr lang="en-US" noProof="0" dirty="0"/>
              <a:t>Two types</a:t>
            </a:r>
          </a:p>
          <a:p>
            <a:pPr lvl="1"/>
            <a:r>
              <a:rPr lang="en-US" noProof="0" dirty="0"/>
              <a:t>Script plugins: plain </a:t>
            </a:r>
            <a:r>
              <a:rPr lang="en-US" noProof="0" dirty="0" err="1"/>
              <a:t>gradle</a:t>
            </a:r>
            <a:r>
              <a:rPr lang="en-US" noProof="0" dirty="0"/>
              <a:t> scripts</a:t>
            </a:r>
          </a:p>
          <a:p>
            <a:pPr lvl="1"/>
            <a:r>
              <a:rPr lang="en-US" noProof="0" dirty="0"/>
              <a:t>Binary plugins: classes that implement the </a:t>
            </a:r>
            <a:r>
              <a:rPr lang="en-US" noProof="0" dirty="0">
                <a:hlinkClick r:id="rId2"/>
              </a:rPr>
              <a:t>Plugin</a:t>
            </a:r>
            <a:r>
              <a:rPr lang="en-US" noProof="0" dirty="0"/>
              <a:t> interface</a:t>
            </a:r>
          </a:p>
          <a:p>
            <a:pPr lvl="2"/>
            <a:r>
              <a:rPr lang="en-US" noProof="0" dirty="0"/>
              <a:t>Typically compiled and reused via jars</a:t>
            </a:r>
          </a:p>
        </p:txBody>
      </p:sp>
    </p:spTree>
    <p:extLst>
      <p:ext uri="{BB962C8B-B14F-4D97-AF65-F5344CB8AC3E}">
        <p14:creationId xmlns:p14="http://schemas.microsoft.com/office/powerpoint/2010/main" val="127666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Script plugins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err="1"/>
              <a:t>myPlugin.gradle</a:t>
            </a:r>
            <a:r>
              <a:rPr lang="en-US" noProof="0" dirty="0"/>
              <a:t>:</a:t>
            </a:r>
          </a:p>
          <a:p>
            <a:endParaRPr lang="en-US" noProof="0" dirty="0"/>
          </a:p>
          <a:p>
            <a:endParaRPr lang="en-US" sz="3600" noProof="0" dirty="0"/>
          </a:p>
          <a:p>
            <a:r>
              <a:rPr lang="en-US" noProof="0" dirty="0" err="1"/>
              <a:t>build.gradle</a:t>
            </a:r>
            <a:endParaRPr lang="en-US" noProof="0" dirty="0"/>
          </a:p>
          <a:p>
            <a:endParaRPr lang="en-US" noProof="0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807280"/>
              </p:ext>
            </p:extLst>
          </p:nvPr>
        </p:nvGraphicFramePr>
        <p:xfrm>
          <a:off x="1522412" y="2348880"/>
          <a:ext cx="4788023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8023">
                  <a:extLst>
                    <a:ext uri="{9D8B030D-6E8A-4147-A177-3AD203B41FA5}">
                      <a16:colId xmlns:a16="http://schemas.microsoft.com/office/drawing/2014/main" val="1303156622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Consolas" panose="020B0609020204030204" pitchFamily="49" charset="0"/>
                        </a:rPr>
                        <a:t>task </a:t>
                      </a:r>
                      <a:r>
                        <a:rPr lang="en-US" sz="1600" b="0" dirty="0" err="1">
                          <a:latin typeface="Consolas" panose="020B0609020204030204" pitchFamily="49" charset="0"/>
                        </a:rPr>
                        <a:t>taskFromPlugin</a:t>
                      </a:r>
                      <a:r>
                        <a:rPr lang="en-US" sz="1600" b="0" dirty="0"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r>
                        <a:rPr lang="en-US" sz="1600" b="0" dirty="0"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600" b="0" dirty="0" err="1">
                          <a:latin typeface="Consolas" panose="020B0609020204030204" pitchFamily="49" charset="0"/>
                        </a:rPr>
                        <a:t>doLast</a:t>
                      </a:r>
                      <a:r>
                        <a:rPr lang="en-US" sz="1600" b="0" dirty="0"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n-US" sz="1600" b="0" baseline="0" dirty="0"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1600" b="0" dirty="0" err="1">
                          <a:latin typeface="Consolas" panose="020B0609020204030204" pitchFamily="49" charset="0"/>
                        </a:rPr>
                        <a:t>println</a:t>
                      </a:r>
                      <a:r>
                        <a:rPr lang="en-US" sz="1600" b="0" dirty="0">
                          <a:latin typeface="Consolas" panose="020B0609020204030204" pitchFamily="49" charset="0"/>
                        </a:rPr>
                        <a:t> "added by a script plugin!“</a:t>
                      </a:r>
                    </a:p>
                    <a:p>
                      <a:r>
                        <a:rPr lang="en-US" sz="1600" b="0" dirty="0">
                          <a:latin typeface="Consolas" panose="020B0609020204030204" pitchFamily="49" charset="0"/>
                        </a:rPr>
                        <a:t>   }</a:t>
                      </a:r>
                    </a:p>
                    <a:p>
                      <a:r>
                        <a:rPr lang="en-US" sz="1600" b="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804972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088038"/>
              </p:ext>
            </p:extLst>
          </p:nvPr>
        </p:nvGraphicFramePr>
        <p:xfrm>
          <a:off x="1522412" y="4255800"/>
          <a:ext cx="4788023" cy="408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8023">
                  <a:extLst>
                    <a:ext uri="{9D8B030D-6E8A-4147-A177-3AD203B41FA5}">
                      <a16:colId xmlns:a16="http://schemas.microsoft.com/office/drawing/2014/main" val="1303156622"/>
                    </a:ext>
                  </a:extLst>
                </a:gridCol>
              </a:tblGrid>
              <a:tr h="408614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Consolas" panose="020B0609020204030204" pitchFamily="49" charset="0"/>
                        </a:rPr>
                        <a:t>apply from: "</a:t>
                      </a:r>
                      <a:r>
                        <a:rPr lang="en-US" sz="1600" b="0" dirty="0" err="1">
                          <a:latin typeface="Consolas" panose="020B0609020204030204" pitchFamily="49" charset="0"/>
                        </a:rPr>
                        <a:t>myPlugin.gradle</a:t>
                      </a:r>
                      <a:r>
                        <a:rPr lang="en-US" sz="1600" b="0" dirty="0">
                          <a:latin typeface="Consolas" panose="020B0609020204030204" pitchFamily="49" charset="0"/>
                        </a:rPr>
                        <a:t>"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804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95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Standard plugins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java - compile, test, package, upload Java projects </a:t>
            </a:r>
          </a:p>
          <a:p>
            <a:r>
              <a:rPr lang="en-US" noProof="0" dirty="0" err="1"/>
              <a:t>checkstyle</a:t>
            </a:r>
            <a:r>
              <a:rPr lang="en-US" noProof="0" dirty="0"/>
              <a:t> - static analysis for Java code </a:t>
            </a:r>
          </a:p>
          <a:p>
            <a:r>
              <a:rPr lang="en-US" noProof="0" dirty="0"/>
              <a:t>maven - uploading artifacts to Apache Maven repositories </a:t>
            </a:r>
          </a:p>
          <a:p>
            <a:r>
              <a:rPr lang="en-US" noProof="0" dirty="0" err="1"/>
              <a:t>scala</a:t>
            </a:r>
            <a:r>
              <a:rPr lang="en-US" noProof="0" dirty="0"/>
              <a:t> - compile, test, package, upload Scala projects </a:t>
            </a:r>
          </a:p>
          <a:p>
            <a:r>
              <a:rPr lang="en-US" noProof="0" dirty="0"/>
              <a:t>idea and eclipse - generates metadata so IDEs understand the project </a:t>
            </a:r>
          </a:p>
          <a:p>
            <a:r>
              <a:rPr lang="en-US" noProof="0" dirty="0"/>
              <a:t>application - support packaging your Java code as a runnable application</a:t>
            </a:r>
          </a:p>
          <a:p>
            <a:r>
              <a:rPr lang="en-US" noProof="0" dirty="0">
                <a:hlinkClick r:id="rId2"/>
              </a:rPr>
              <a:t>Many more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955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Dependency management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Configurations provided with „java“ plugin</a:t>
            </a:r>
          </a:p>
          <a:p>
            <a:pPr lvl="1"/>
            <a:r>
              <a:rPr lang="en-US" noProof="0" dirty="0"/>
              <a:t>Compile</a:t>
            </a:r>
          </a:p>
          <a:p>
            <a:pPr lvl="1"/>
            <a:r>
              <a:rPr lang="en-US" noProof="0" dirty="0"/>
              <a:t>Runtime</a:t>
            </a:r>
          </a:p>
          <a:p>
            <a:pPr lvl="1"/>
            <a:r>
              <a:rPr lang="en-US" noProof="0" dirty="0" err="1"/>
              <a:t>testCompile</a:t>
            </a:r>
            <a:endParaRPr lang="en-US" noProof="0" dirty="0"/>
          </a:p>
          <a:p>
            <a:pPr lvl="1"/>
            <a:r>
              <a:rPr lang="en-US" noProof="0" dirty="0" err="1"/>
              <a:t>testRuntime</a:t>
            </a:r>
            <a:endParaRPr lang="en-US" noProof="0" dirty="0"/>
          </a:p>
          <a:p>
            <a:r>
              <a:rPr lang="en-US" noProof="0" dirty="0"/>
              <a:t>Using unmanaged dependencies</a:t>
            </a:r>
          </a:p>
          <a:p>
            <a:pPr lvl="1"/>
            <a:r>
              <a:rPr lang="en-US" noProof="0" dirty="0"/>
              <a:t>dependencies {  compile </a:t>
            </a:r>
            <a:r>
              <a:rPr lang="en-US" noProof="0" dirty="0" err="1"/>
              <a:t>fileTree</a:t>
            </a:r>
            <a:r>
              <a:rPr lang="en-US" noProof="0" dirty="0"/>
              <a:t>(</a:t>
            </a:r>
            <a:r>
              <a:rPr lang="en-US" noProof="0" dirty="0" err="1"/>
              <a:t>dir</a:t>
            </a:r>
            <a:r>
              <a:rPr lang="en-US" noProof="0" dirty="0"/>
              <a:t>: "lib", include: "*.jar") }</a:t>
            </a:r>
          </a:p>
          <a:p>
            <a:r>
              <a:rPr lang="en-US" noProof="0" dirty="0"/>
              <a:t>Using managed dependencies</a:t>
            </a:r>
          </a:p>
          <a:p>
            <a:pPr lvl="1"/>
            <a:r>
              <a:rPr lang="en-US" noProof="0" dirty="0"/>
              <a:t>dependencies { compile "org.springframework:spring-core:4.0.5.RELEASE“ }</a:t>
            </a:r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375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Dependency management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Simple java project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847343"/>
              </p:ext>
            </p:extLst>
          </p:nvPr>
        </p:nvGraphicFramePr>
        <p:xfrm>
          <a:off x="1522412" y="2348880"/>
          <a:ext cx="4788023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8023">
                  <a:extLst>
                    <a:ext uri="{9D8B030D-6E8A-4147-A177-3AD203B41FA5}">
                      <a16:colId xmlns:a16="http://schemas.microsoft.com/office/drawing/2014/main" val="1303156622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Consolas" panose="020B0609020204030204" pitchFamily="49" charset="0"/>
                        </a:rPr>
                        <a:t>apply plugin: 'java'</a:t>
                      </a:r>
                    </a:p>
                    <a:p>
                      <a:endParaRPr lang="en-US" sz="1600" b="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latin typeface="Consolas" panose="020B0609020204030204" pitchFamily="49" charset="0"/>
                        </a:rPr>
                        <a:t>repositories {</a:t>
                      </a:r>
                    </a:p>
                    <a:p>
                      <a:r>
                        <a:rPr lang="en-US" sz="1600" b="0" dirty="0"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600" b="0" dirty="0" err="1">
                          <a:latin typeface="Consolas" panose="020B0609020204030204" pitchFamily="49" charset="0"/>
                        </a:rPr>
                        <a:t>mavenCentral</a:t>
                      </a:r>
                      <a:r>
                        <a:rPr lang="en-US" sz="1600" b="0" dirty="0"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600" b="0" dirty="0"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1600" b="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latin typeface="Consolas" panose="020B0609020204030204" pitchFamily="49" charset="0"/>
                        </a:rPr>
                        <a:t>dependencies {</a:t>
                      </a:r>
                    </a:p>
                    <a:p>
                      <a:r>
                        <a:rPr lang="en-US" sz="1600" b="0" dirty="0">
                          <a:latin typeface="Consolas" panose="020B0609020204030204" pitchFamily="49" charset="0"/>
                        </a:rPr>
                        <a:t>   compile 'com.google.guava:guava:21.0'</a:t>
                      </a:r>
                    </a:p>
                    <a:p>
                      <a:r>
                        <a:rPr lang="en-US" sz="1600" b="0" dirty="0"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600" b="0" dirty="0" err="1">
                          <a:latin typeface="Consolas" panose="020B0609020204030204" pitchFamily="49" charset="0"/>
                        </a:rPr>
                        <a:t>testCompile</a:t>
                      </a:r>
                      <a:r>
                        <a:rPr lang="en-US" sz="1600" b="0" dirty="0">
                          <a:latin typeface="Consolas" panose="020B0609020204030204" pitchFamily="49" charset="0"/>
                        </a:rPr>
                        <a:t> 'junit:junit:4.12'</a:t>
                      </a:r>
                    </a:p>
                    <a:p>
                      <a:r>
                        <a:rPr lang="en-US" sz="1600" b="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804972"/>
                  </a:ext>
                </a:extLst>
              </a:tr>
            </a:tbl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5160776"/>
            <a:ext cx="74295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1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Transitive dependency conflicts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Possible options on version conflicts</a:t>
            </a:r>
          </a:p>
          <a:p>
            <a:pPr lvl="1"/>
            <a:r>
              <a:rPr lang="en-US" noProof="0" dirty="0"/>
              <a:t>Use default strategy (highest version number)</a:t>
            </a:r>
          </a:p>
          <a:p>
            <a:pPr lvl="1"/>
            <a:r>
              <a:rPr lang="en-US" noProof="0" dirty="0"/>
              <a:t>Disable transitive dependency management</a:t>
            </a:r>
          </a:p>
          <a:p>
            <a:pPr lvl="1"/>
            <a:r>
              <a:rPr lang="en-US" noProof="0" dirty="0"/>
              <a:t>Excludes</a:t>
            </a:r>
          </a:p>
          <a:p>
            <a:pPr lvl="1"/>
            <a:r>
              <a:rPr lang="en-US" noProof="0" dirty="0"/>
              <a:t>Force a version</a:t>
            </a:r>
          </a:p>
          <a:p>
            <a:pPr lvl="1"/>
            <a:r>
              <a:rPr lang="en-US" noProof="0" dirty="0"/>
              <a:t>Fail on version conflict</a:t>
            </a:r>
          </a:p>
          <a:p>
            <a:pPr lvl="1"/>
            <a:r>
              <a:rPr lang="en-US" noProof="0" dirty="0"/>
              <a:t>Dependency resolution rules</a:t>
            </a:r>
          </a:p>
        </p:txBody>
      </p:sp>
    </p:spTree>
    <p:extLst>
      <p:ext uri="{BB962C8B-B14F-4D97-AF65-F5344CB8AC3E}">
        <p14:creationId xmlns:p14="http://schemas.microsoft.com/office/powerpoint/2010/main" val="305116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Misc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err="1"/>
              <a:t>gradle</a:t>
            </a:r>
            <a:r>
              <a:rPr lang="en-US" noProof="0" dirty="0"/>
              <a:t> </a:t>
            </a:r>
            <a:r>
              <a:rPr lang="en-US" noProof="0" dirty="0" err="1"/>
              <a:t>init</a:t>
            </a:r>
            <a:r>
              <a:rPr lang="en-US" noProof="0" dirty="0"/>
              <a:t> --type java-application</a:t>
            </a:r>
          </a:p>
          <a:p>
            <a:pPr lvl="1"/>
            <a:r>
              <a:rPr lang="en-US" noProof="0" dirty="0"/>
              <a:t>Create skeleton projects</a:t>
            </a:r>
          </a:p>
          <a:p>
            <a:r>
              <a:rPr lang="en-US" noProof="0" dirty="0" err="1"/>
              <a:t>gradle</a:t>
            </a:r>
            <a:r>
              <a:rPr lang="en-US" noProof="0" dirty="0"/>
              <a:t> build --continuous</a:t>
            </a:r>
          </a:p>
          <a:p>
            <a:pPr lvl="1"/>
            <a:r>
              <a:rPr lang="en-US" noProof="0" dirty="0"/>
              <a:t>Watch inputs and run tasks automatically when changes occur</a:t>
            </a:r>
          </a:p>
          <a:p>
            <a:r>
              <a:rPr lang="en-US" noProof="0" dirty="0" err="1">
                <a:hlinkClick r:id="rId2"/>
              </a:rPr>
              <a:t>com.moonwork.node</a:t>
            </a:r>
            <a:r>
              <a:rPr lang="en-US" noProof="0" dirty="0"/>
              <a:t> Plugin</a:t>
            </a:r>
          </a:p>
          <a:p>
            <a:pPr lvl="1"/>
            <a:r>
              <a:rPr lang="en-US" noProof="0" dirty="0"/>
              <a:t>Run </a:t>
            </a:r>
            <a:r>
              <a:rPr lang="en-US" noProof="0" dirty="0" err="1"/>
              <a:t>NodeJS</a:t>
            </a:r>
            <a:r>
              <a:rPr lang="en-US" noProof="0" dirty="0"/>
              <a:t>/Yarn/Grunt/Gulp tasks without a global installation</a:t>
            </a:r>
          </a:p>
        </p:txBody>
      </p:sp>
    </p:spTree>
    <p:extLst>
      <p:ext uri="{BB962C8B-B14F-4D97-AF65-F5344CB8AC3E}">
        <p14:creationId xmlns:p14="http://schemas.microsoft.com/office/powerpoint/2010/main" val="136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2D1A-01F0-4D45-A571-E31D70D2E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90148-317A-4825-A95C-1D68B9AC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What is </a:t>
            </a:r>
            <a:r>
              <a:rPr lang="en-US" noProof="0" dirty="0" err="1"/>
              <a:t>Gradle</a:t>
            </a:r>
            <a:endParaRPr lang="en-US" noProof="0" dirty="0"/>
          </a:p>
          <a:p>
            <a:r>
              <a:rPr lang="en-US" noProof="0" dirty="0" err="1"/>
              <a:t>Gradle</a:t>
            </a:r>
            <a:r>
              <a:rPr lang="en-US" noProof="0" dirty="0"/>
              <a:t> Wrapper</a:t>
            </a:r>
          </a:p>
          <a:p>
            <a:r>
              <a:rPr lang="en-US" noProof="0" dirty="0"/>
              <a:t>Build files</a:t>
            </a:r>
          </a:p>
          <a:p>
            <a:r>
              <a:rPr lang="en-US" noProof="0" dirty="0"/>
              <a:t>Features</a:t>
            </a:r>
          </a:p>
          <a:p>
            <a:pPr lvl="1"/>
            <a:r>
              <a:rPr lang="en-US" noProof="0" dirty="0"/>
              <a:t>Tasks</a:t>
            </a:r>
          </a:p>
          <a:p>
            <a:pPr lvl="1"/>
            <a:r>
              <a:rPr lang="en-US" noProof="0" dirty="0"/>
              <a:t>Task types</a:t>
            </a:r>
          </a:p>
          <a:p>
            <a:pPr lvl="1"/>
            <a:r>
              <a:rPr lang="en-US" noProof="0" dirty="0"/>
              <a:t>Plugins</a:t>
            </a:r>
          </a:p>
          <a:p>
            <a:pPr lvl="1"/>
            <a:r>
              <a:rPr lang="en-US" noProof="0" dirty="0"/>
              <a:t>Dependency management</a:t>
            </a:r>
          </a:p>
          <a:p>
            <a:r>
              <a:rPr lang="en-US" noProof="0" dirty="0"/>
              <a:t>Practical exercises</a:t>
            </a:r>
          </a:p>
        </p:txBody>
      </p:sp>
    </p:spTree>
    <p:extLst>
      <p:ext uri="{BB962C8B-B14F-4D97-AF65-F5344CB8AC3E}">
        <p14:creationId xmlns:p14="http://schemas.microsoft.com/office/powerpoint/2010/main" val="162044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8CB94-88F5-49DD-BD1E-43CBF208D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A6247-9B1B-48C3-86A9-E1C75D5F5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6948263" cy="4114801"/>
          </a:xfrm>
        </p:spPr>
        <p:txBody>
          <a:bodyPr>
            <a:normAutofit/>
          </a:bodyPr>
          <a:lstStyle/>
          <a:p>
            <a:r>
              <a:rPr lang="en-US" dirty="0"/>
              <a:t>The assignments are in the </a:t>
            </a:r>
            <a:r>
              <a:rPr lang="en-US" dirty="0" err="1"/>
              <a:t>build.gradle</a:t>
            </a:r>
            <a:r>
              <a:rPr lang="en-US" dirty="0"/>
              <a:t> </a:t>
            </a:r>
            <a:r>
              <a:rPr lang="en-US"/>
              <a:t>or exercise</a:t>
            </a:r>
            <a:r>
              <a:rPr lang="en-US" dirty="0"/>
              <a:t>.txt files</a:t>
            </a:r>
          </a:p>
          <a:p>
            <a:r>
              <a:rPr lang="en-US" dirty="0"/>
              <a:t>Do it alone or in a group of 2-3 people</a:t>
            </a:r>
          </a:p>
          <a:p>
            <a:r>
              <a:rPr lang="en-US" dirty="0"/>
              <a:t>~30-45 minutes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08CD5C-E183-4A49-931E-0B77B5D80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684" y="260648"/>
            <a:ext cx="3133725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2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428AB9-17CB-4E2F-8EB5-5EE2F7534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3EB18F4-5DA6-415B-BF8E-789C2F6764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54C2-F180-4BDA-A625-45603639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is </a:t>
            </a:r>
            <a:r>
              <a:rPr lang="en-US" noProof="0" dirty="0" err="1"/>
              <a:t>Gradle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E5942-00F1-40D5-A498-FCF85C88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Build &amp; automation tool</a:t>
            </a:r>
          </a:p>
          <a:p>
            <a:r>
              <a:rPr lang="en-US" noProof="0" dirty="0"/>
              <a:t>Written in Java</a:t>
            </a:r>
          </a:p>
          <a:p>
            <a:r>
              <a:rPr lang="en-US" noProof="0" dirty="0"/>
              <a:t>Used to build, test, publish, deploy etc.</a:t>
            </a:r>
          </a:p>
          <a:p>
            <a:r>
              <a:rPr lang="en-US" noProof="0" dirty="0"/>
              <a:t>Language support:</a:t>
            </a:r>
          </a:p>
          <a:p>
            <a:pPr lvl="1"/>
            <a:r>
              <a:rPr lang="en-US" noProof="0" dirty="0"/>
              <a:t>JVM languages</a:t>
            </a:r>
          </a:p>
          <a:p>
            <a:pPr lvl="1"/>
            <a:r>
              <a:rPr lang="en-US" noProof="0" dirty="0"/>
              <a:t>Native languages (Assembler, C, C++…)</a:t>
            </a:r>
          </a:p>
          <a:p>
            <a:pPr lvl="1"/>
            <a:r>
              <a:rPr lang="en-US" noProof="0" dirty="0"/>
              <a:t>Many other via plugins (e.g. Python, Node…)</a:t>
            </a:r>
          </a:p>
        </p:txBody>
      </p:sp>
    </p:spTree>
    <p:extLst>
      <p:ext uri="{BB962C8B-B14F-4D97-AF65-F5344CB8AC3E}">
        <p14:creationId xmlns:p14="http://schemas.microsoft.com/office/powerpoint/2010/main" val="33545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A886-AF6F-4602-B9B4-8B491E5E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is </a:t>
            </a:r>
            <a:r>
              <a:rPr lang="en-US" noProof="0" dirty="0" err="1"/>
              <a:t>Gradle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DAD12-364C-434D-8381-0673B222F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Open source (Apache v2, code on GitHub)</a:t>
            </a:r>
          </a:p>
          <a:p>
            <a:r>
              <a:rPr lang="en-US" noProof="0" dirty="0"/>
              <a:t>Active community</a:t>
            </a:r>
          </a:p>
          <a:p>
            <a:r>
              <a:rPr lang="en-US" noProof="0" dirty="0"/>
              <a:t>Minor release every 4-8 weeks</a:t>
            </a:r>
          </a:p>
          <a:p>
            <a:r>
              <a:rPr lang="en-US" noProof="0" dirty="0"/>
              <a:t>400+ pages user guide</a:t>
            </a:r>
          </a:p>
          <a:p>
            <a:r>
              <a:rPr lang="en-US" noProof="0" dirty="0"/>
              <a:t>Build Language Reference (</a:t>
            </a:r>
            <a:r>
              <a:rPr lang="en-US" noProof="0" dirty="0">
                <a:hlinkClick r:id="rId2"/>
              </a:rPr>
              <a:t>https://docs.gradle.org/current/dsl/</a:t>
            </a:r>
            <a:r>
              <a:rPr lang="en-US" noProof="0" dirty="0"/>
              <a:t>)</a:t>
            </a:r>
          </a:p>
          <a:p>
            <a:r>
              <a:rPr lang="en-US" noProof="0" dirty="0"/>
              <a:t>Docs + many sample builds in „</a:t>
            </a:r>
            <a:r>
              <a:rPr lang="en-US" noProof="0" dirty="0" err="1"/>
              <a:t>gradle</a:t>
            </a:r>
            <a:r>
              <a:rPr lang="en-US" noProof="0" dirty="0"/>
              <a:t>-all“ distribution</a:t>
            </a:r>
          </a:p>
        </p:txBody>
      </p:sp>
    </p:spTree>
    <p:extLst>
      <p:ext uri="{BB962C8B-B14F-4D97-AF65-F5344CB8AC3E}">
        <p14:creationId xmlns:p14="http://schemas.microsoft.com/office/powerpoint/2010/main" val="269625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69876-CDDB-4DA4-88AB-C96E1511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Gradle</a:t>
            </a:r>
            <a:r>
              <a:rPr lang="en-US" noProof="0" dirty="0"/>
              <a:t> wrapper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F0E6B-C0FF-4485-A840-050F2D3A4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noProof="0" dirty="0"/>
              <a:t>Contains:</a:t>
            </a:r>
          </a:p>
          <a:p>
            <a:pPr lvl="1"/>
            <a:r>
              <a:rPr lang="en-US" noProof="0" dirty="0"/>
              <a:t>Shell-script + batch-script</a:t>
            </a:r>
          </a:p>
          <a:p>
            <a:pPr lvl="1"/>
            <a:r>
              <a:rPr lang="en-US" noProof="0" dirty="0"/>
              <a:t>Jar to download </a:t>
            </a:r>
            <a:r>
              <a:rPr lang="en-US" noProof="0" dirty="0" err="1"/>
              <a:t>gradle</a:t>
            </a:r>
            <a:r>
              <a:rPr lang="en-US" noProof="0" dirty="0"/>
              <a:t> + properties</a:t>
            </a:r>
          </a:p>
          <a:p>
            <a:r>
              <a:rPr lang="en-US" noProof="0" dirty="0"/>
              <a:t>Pros</a:t>
            </a:r>
          </a:p>
          <a:p>
            <a:pPr lvl="1"/>
            <a:r>
              <a:rPr lang="en-US" noProof="0" dirty="0"/>
              <a:t>No </a:t>
            </a:r>
            <a:r>
              <a:rPr lang="en-US" noProof="0" dirty="0" err="1"/>
              <a:t>gradle</a:t>
            </a:r>
            <a:r>
              <a:rPr lang="en-US" noProof="0" dirty="0"/>
              <a:t> installation needed</a:t>
            </a:r>
          </a:p>
          <a:p>
            <a:pPr lvl="1"/>
            <a:r>
              <a:rPr lang="en-US" noProof="0" dirty="0"/>
              <a:t>Set </a:t>
            </a:r>
            <a:r>
              <a:rPr lang="en-US" noProof="0" dirty="0" err="1"/>
              <a:t>gradle</a:t>
            </a:r>
            <a:r>
              <a:rPr lang="en-US" noProof="0" dirty="0"/>
              <a:t> version</a:t>
            </a:r>
          </a:p>
          <a:p>
            <a:r>
              <a:rPr lang="en-US" noProof="0" dirty="0"/>
              <a:t>Cons</a:t>
            </a:r>
          </a:p>
          <a:p>
            <a:pPr lvl="1"/>
            <a:r>
              <a:rPr lang="en-US" noProof="0" dirty="0"/>
              <a:t>Binary file in repository</a:t>
            </a:r>
          </a:p>
          <a:p>
            <a:r>
              <a:rPr lang="en-US" noProof="0" dirty="0"/>
              <a:t>Best practice: always include wrapper</a:t>
            </a:r>
          </a:p>
          <a:p>
            <a:r>
              <a:rPr lang="en-US" dirty="0"/>
              <a:t>Run „</a:t>
            </a:r>
            <a:r>
              <a:rPr lang="en-US" dirty="0" err="1"/>
              <a:t>gradle</a:t>
            </a:r>
            <a:r>
              <a:rPr lang="en-US" dirty="0"/>
              <a:t> wrapper“ in your project to create (</a:t>
            </a:r>
            <a:r>
              <a:rPr lang="en-US" dirty="0" err="1"/>
              <a:t>gradle</a:t>
            </a:r>
            <a:r>
              <a:rPr lang="en-US" dirty="0"/>
              <a:t> installation needed)</a:t>
            </a:r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56673-D734-41F7-97BB-B5DB9EB8E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636" y="1752600"/>
            <a:ext cx="26479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9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Build files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„</a:t>
            </a:r>
            <a:r>
              <a:rPr lang="en-US" noProof="0" dirty="0" err="1"/>
              <a:t>build.gradle</a:t>
            </a:r>
            <a:r>
              <a:rPr lang="en-US" noProof="0" dirty="0"/>
              <a:t>“ (+ optional „</a:t>
            </a:r>
            <a:r>
              <a:rPr lang="en-US" noProof="0" dirty="0" err="1"/>
              <a:t>settings.gradle</a:t>
            </a:r>
            <a:r>
              <a:rPr lang="en-US" noProof="0" dirty="0"/>
              <a:t>“)</a:t>
            </a:r>
          </a:p>
          <a:p>
            <a:r>
              <a:rPr lang="en-US" noProof="0" dirty="0"/>
              <a:t>„POMs“ for </a:t>
            </a:r>
            <a:r>
              <a:rPr lang="en-US" noProof="0" dirty="0" err="1"/>
              <a:t>gradle</a:t>
            </a:r>
            <a:endParaRPr lang="en-US" noProof="0" dirty="0"/>
          </a:p>
          <a:p>
            <a:r>
              <a:rPr lang="en-US" noProof="0" dirty="0"/>
              <a:t>Written in </a:t>
            </a:r>
            <a:r>
              <a:rPr lang="en-US" strike="sngStrike" noProof="0" dirty="0"/>
              <a:t>Java</a:t>
            </a:r>
            <a:r>
              <a:rPr lang="en-US" noProof="0" dirty="0"/>
              <a:t> Groovy</a:t>
            </a:r>
          </a:p>
          <a:p>
            <a:r>
              <a:rPr lang="en-US" noProof="0" dirty="0"/>
              <a:t>Some possibilities:</a:t>
            </a:r>
          </a:p>
          <a:p>
            <a:pPr lvl="1"/>
            <a:r>
              <a:rPr lang="en-US" noProof="0" dirty="0"/>
              <a:t>Write custom tasks</a:t>
            </a:r>
          </a:p>
          <a:p>
            <a:pPr lvl="1"/>
            <a:r>
              <a:rPr lang="en-US" noProof="0" dirty="0"/>
              <a:t>Apply plugins</a:t>
            </a:r>
          </a:p>
          <a:p>
            <a:pPr lvl="1"/>
            <a:r>
              <a:rPr lang="en-US" noProof="0" dirty="0"/>
              <a:t>Configure tasks</a:t>
            </a:r>
          </a:p>
          <a:p>
            <a:pPr lvl="1"/>
            <a:r>
              <a:rPr lang="en-US" noProof="0" dirty="0"/>
              <a:t>Declare dependencies</a:t>
            </a:r>
          </a:p>
          <a:p>
            <a:r>
              <a:rPr lang="en-US" noProof="0" dirty="0"/>
              <a:t>Backed by a </a:t>
            </a:r>
            <a:r>
              <a:rPr lang="en-US" noProof="0" dirty="0" err="1">
                <a:hlinkClick r:id="rId2"/>
              </a:rPr>
              <a:t>org.gradle.api.Project</a:t>
            </a:r>
            <a:r>
              <a:rPr lang="en-US" noProof="0" dirty="0"/>
              <a:t> object</a:t>
            </a:r>
          </a:p>
          <a:p>
            <a:pPr marL="231775" lvl="1" indent="0"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148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Tasks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2892153"/>
          </a:xfrm>
        </p:spPr>
        <p:txBody>
          <a:bodyPr>
            <a:normAutofit fontScale="85000" lnSpcReduction="20000"/>
          </a:bodyPr>
          <a:lstStyle/>
          <a:p>
            <a:r>
              <a:rPr lang="en-US" noProof="0" dirty="0"/>
              <a:t>Basic unit of work</a:t>
            </a:r>
          </a:p>
          <a:p>
            <a:r>
              <a:rPr lang="en-US" noProof="0" dirty="0"/>
              <a:t>Implements the </a:t>
            </a:r>
            <a:r>
              <a:rPr lang="en-US" noProof="0" dirty="0" err="1">
                <a:hlinkClick r:id="rId2"/>
              </a:rPr>
              <a:t>org.gradle.api.Task</a:t>
            </a:r>
            <a:r>
              <a:rPr lang="en-US" noProof="0" dirty="0"/>
              <a:t> interface</a:t>
            </a:r>
          </a:p>
          <a:p>
            <a:r>
              <a:rPr lang="en-US" noProof="0" dirty="0"/>
              <a:t>General structure:</a:t>
            </a:r>
          </a:p>
          <a:p>
            <a:pPr lvl="1"/>
            <a:r>
              <a:rPr lang="en-US" noProof="0" dirty="0">
                <a:latin typeface="Consolas" panose="020B0609020204030204" pitchFamily="49" charset="0"/>
              </a:rPr>
              <a:t>task </a:t>
            </a:r>
            <a:r>
              <a:rPr lang="en-US" noProof="0" dirty="0" err="1">
                <a:latin typeface="Consolas" panose="020B0609020204030204" pitchFamily="49" charset="0"/>
              </a:rPr>
              <a:t>taskName</a:t>
            </a:r>
            <a:r>
              <a:rPr lang="en-US" noProof="0" dirty="0"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noProof="0" dirty="0" err="1">
                <a:latin typeface="Consolas" panose="020B0609020204030204" pitchFamily="49" charset="0"/>
              </a:rPr>
              <a:t>someLinesOfConfiguration</a:t>
            </a:r>
            <a:endParaRPr lang="en-US" noProof="0" dirty="0">
              <a:latin typeface="Consolas" panose="020B0609020204030204" pitchFamily="49" charset="0"/>
            </a:endParaRPr>
          </a:p>
          <a:p>
            <a:pPr lvl="2"/>
            <a:r>
              <a:rPr lang="en-US" noProof="0" dirty="0" err="1">
                <a:latin typeface="Consolas" panose="020B0609020204030204" pitchFamily="49" charset="0"/>
              </a:rPr>
              <a:t>doFirst</a:t>
            </a:r>
            <a:r>
              <a:rPr lang="en-US" noProof="0" dirty="0">
                <a:latin typeface="Consolas" panose="020B0609020204030204" pitchFamily="49" charset="0"/>
              </a:rPr>
              <a:t> / </a:t>
            </a:r>
            <a:r>
              <a:rPr lang="en-US" noProof="0" dirty="0" err="1">
                <a:latin typeface="Consolas" panose="020B0609020204030204" pitchFamily="49" charset="0"/>
              </a:rPr>
              <a:t>doLast</a:t>
            </a:r>
            <a:r>
              <a:rPr lang="en-US" noProof="0" dirty="0"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noProof="0" dirty="0" err="1">
                <a:latin typeface="Consolas" panose="020B0609020204030204" pitchFamily="49" charset="0"/>
              </a:rPr>
              <a:t>someLinesOfExecution</a:t>
            </a:r>
            <a:endParaRPr lang="en-US" noProof="0" dirty="0">
              <a:latin typeface="Consolas" panose="020B0609020204030204" pitchFamily="49" charset="0"/>
            </a:endParaRPr>
          </a:p>
          <a:p>
            <a:pPr lvl="2"/>
            <a:r>
              <a:rPr lang="en-US" noProof="0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noProof="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noProof="0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31198"/>
              </p:ext>
            </p:extLst>
          </p:nvPr>
        </p:nvGraphicFramePr>
        <p:xfrm>
          <a:off x="117748" y="4941168"/>
          <a:ext cx="11953328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664">
                  <a:extLst>
                    <a:ext uri="{9D8B030D-6E8A-4147-A177-3AD203B41FA5}">
                      <a16:colId xmlns:a16="http://schemas.microsoft.com/office/drawing/2014/main" val="1303156622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2708881495"/>
                    </a:ext>
                  </a:extLst>
                </a:gridCol>
              </a:tblGrid>
              <a:tr h="1584176">
                <a:tc>
                  <a:txBody>
                    <a:bodyPr/>
                    <a:lstStyle/>
                    <a:p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task</a:t>
                      </a:r>
                      <a:r>
                        <a:rPr lang="de-DE" sz="16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helloGroovy</a:t>
                      </a:r>
                      <a:r>
                        <a:rPr lang="de-DE" sz="1600" b="0" dirty="0"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de-DE" sz="1600" b="0" baseline="0" dirty="0"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de-DE" sz="16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userName</a:t>
                      </a:r>
                      <a:r>
                        <a:rPr lang="de-DE" sz="1600" b="0" dirty="0">
                          <a:latin typeface="Consolas" panose="020B0609020204030204" pitchFamily="49" charset="0"/>
                        </a:rPr>
                        <a:t> = "Dawid"</a:t>
                      </a:r>
                    </a:p>
                    <a:p>
                      <a:r>
                        <a:rPr lang="de-DE" sz="1600" b="0" baseline="0" dirty="0"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doLast</a:t>
                      </a:r>
                      <a:r>
                        <a:rPr lang="de-DE" sz="1600" b="0" dirty="0"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de-DE" sz="1600" b="0" dirty="0"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println</a:t>
                      </a:r>
                      <a:r>
                        <a:rPr lang="de-DE" sz="1600" b="0" dirty="0">
                          <a:latin typeface="Consolas" panose="020B0609020204030204" pitchFamily="49" charset="0"/>
                        </a:rPr>
                        <a:t> "</a:t>
                      </a:r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Hello</a:t>
                      </a:r>
                      <a:r>
                        <a:rPr lang="de-DE" sz="1600" b="0" dirty="0">
                          <a:latin typeface="Consolas" panose="020B0609020204030204" pitchFamily="49" charset="0"/>
                        </a:rPr>
                        <a:t>, " + </a:t>
                      </a:r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userName</a:t>
                      </a:r>
                      <a:endParaRPr lang="de-DE" sz="1600" b="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de-DE" sz="1600" b="0" baseline="0" dirty="0"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de-DE" sz="1600" b="0" dirty="0"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de-DE" sz="1600" b="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task</a:t>
                      </a:r>
                      <a:r>
                        <a:rPr lang="de-DE" sz="1600" b="0" dirty="0">
                          <a:latin typeface="Consolas" panose="020B0609020204030204" pitchFamily="49" charset="0"/>
                        </a:rPr>
                        <a:t>("</a:t>
                      </a:r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helloJava</a:t>
                      </a:r>
                      <a:r>
                        <a:rPr lang="de-DE" sz="1600" b="0" dirty="0">
                          <a:latin typeface="Consolas" panose="020B0609020204030204" pitchFamily="49" charset="0"/>
                        </a:rPr>
                        <a:t>", {</a:t>
                      </a:r>
                    </a:p>
                    <a:p>
                      <a:r>
                        <a:rPr lang="de-DE" sz="1600" b="0" dirty="0">
                          <a:latin typeface="Consolas" panose="020B0609020204030204" pitchFamily="49" charset="0"/>
                        </a:rPr>
                        <a:t>   String </a:t>
                      </a:r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userName</a:t>
                      </a:r>
                      <a:r>
                        <a:rPr lang="de-DE" sz="1600" b="0" dirty="0">
                          <a:latin typeface="Consolas" panose="020B0609020204030204" pitchFamily="49" charset="0"/>
                        </a:rPr>
                        <a:t> = "</a:t>
                      </a:r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JDawid</a:t>
                      </a:r>
                      <a:r>
                        <a:rPr lang="de-DE" sz="1600" b="0" dirty="0">
                          <a:latin typeface="Consolas" panose="020B0609020204030204" pitchFamily="49" charset="0"/>
                        </a:rPr>
                        <a:t>";</a:t>
                      </a:r>
                    </a:p>
                    <a:p>
                      <a:r>
                        <a:rPr lang="de-DE" sz="1600" b="0" dirty="0"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doLast</a:t>
                      </a:r>
                      <a:r>
                        <a:rPr lang="de-DE" sz="1600" b="0" dirty="0">
                          <a:latin typeface="Consolas" panose="020B0609020204030204" pitchFamily="49" charset="0"/>
                        </a:rPr>
                        <a:t>({</a:t>
                      </a:r>
                    </a:p>
                    <a:p>
                      <a:r>
                        <a:rPr lang="de-DE" sz="1600" b="0" dirty="0"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de-DE" sz="1600" b="0" dirty="0">
                          <a:latin typeface="Consolas" panose="020B0609020204030204" pitchFamily="49" charset="0"/>
                        </a:rPr>
                        <a:t>("</a:t>
                      </a:r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Hello</a:t>
                      </a:r>
                      <a:r>
                        <a:rPr lang="de-DE" sz="1600" b="0" dirty="0">
                          <a:latin typeface="Consolas" panose="020B0609020204030204" pitchFamily="49" charset="0"/>
                        </a:rPr>
                        <a:t>, " + </a:t>
                      </a:r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userName</a:t>
                      </a:r>
                      <a:r>
                        <a:rPr lang="de-DE" sz="1600" b="0" dirty="0"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de-DE" sz="1600" b="0" dirty="0">
                          <a:latin typeface="Consolas" panose="020B0609020204030204" pitchFamily="49" charset="0"/>
                        </a:rPr>
                        <a:t>   });</a:t>
                      </a:r>
                    </a:p>
                    <a:p>
                      <a:r>
                        <a:rPr lang="de-DE" sz="1600" b="0" dirty="0">
                          <a:latin typeface="Consolas" panose="020B0609020204030204" pitchFamily="49" charset="0"/>
                        </a:rPr>
                        <a:t>});</a:t>
                      </a:r>
                    </a:p>
                    <a:p>
                      <a:endParaRPr lang="de-DE" sz="16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80497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C1D48D7-EBAC-42D6-BA95-49E3A5B2813C}"/>
              </a:ext>
            </a:extLst>
          </p:cNvPr>
          <p:cNvSpPr/>
          <p:nvPr/>
        </p:nvSpPr>
        <p:spPr>
          <a:xfrm>
            <a:off x="4150196" y="4941168"/>
            <a:ext cx="1800200" cy="7920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C15AA-4B87-4A0B-ADA8-AB56D3E8D941}"/>
              </a:ext>
            </a:extLst>
          </p:cNvPr>
          <p:cNvSpPr txBox="1"/>
          <p:nvPr/>
        </p:nvSpPr>
        <p:spPr>
          <a:xfrm>
            <a:off x="4222204" y="501317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side effects here!!!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B05D7DE-9939-4DC6-897C-F09F1E91EACD}"/>
              </a:ext>
            </a:extLst>
          </p:cNvPr>
          <p:cNvSpPr/>
          <p:nvPr/>
        </p:nvSpPr>
        <p:spPr>
          <a:xfrm rot="10800000">
            <a:off x="3142084" y="5229130"/>
            <a:ext cx="1152128" cy="21602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141FDF2-04AE-4027-94A2-AB3ACBEA5965}"/>
              </a:ext>
            </a:extLst>
          </p:cNvPr>
          <p:cNvSpPr/>
          <p:nvPr/>
        </p:nvSpPr>
        <p:spPr>
          <a:xfrm>
            <a:off x="5795456" y="5260325"/>
            <a:ext cx="588304" cy="21602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9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Tasks API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875929"/>
          </a:xfrm>
        </p:spPr>
        <p:txBody>
          <a:bodyPr/>
          <a:lstStyle/>
          <a:p>
            <a:r>
              <a:rPr lang="en-US" noProof="0" dirty="0" err="1"/>
              <a:t>doFirst</a:t>
            </a:r>
            <a:r>
              <a:rPr lang="en-US" noProof="0" dirty="0"/>
              <a:t> / </a:t>
            </a:r>
            <a:r>
              <a:rPr lang="en-US" noProof="0" dirty="0" err="1"/>
              <a:t>doLast</a:t>
            </a:r>
            <a:endParaRPr lang="en-US" noProof="0" dirty="0"/>
          </a:p>
          <a:p>
            <a:pPr lvl="1"/>
            <a:r>
              <a:rPr lang="en-US" noProof="0" dirty="0"/>
              <a:t>Add actions to the  action queue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781181"/>
              </p:ext>
            </p:extLst>
          </p:nvPr>
        </p:nvGraphicFramePr>
        <p:xfrm>
          <a:off x="1197868" y="3068960"/>
          <a:ext cx="4536504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1303156622"/>
                    </a:ext>
                  </a:extLst>
                </a:gridCol>
              </a:tblGrid>
              <a:tr h="1584176">
                <a:tc>
                  <a:txBody>
                    <a:bodyPr/>
                    <a:lstStyle/>
                    <a:p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task</a:t>
                      </a:r>
                      <a:r>
                        <a:rPr lang="de-DE" sz="16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queueTest</a:t>
                      </a:r>
                      <a:r>
                        <a:rPr lang="de-DE" sz="1600" b="0" dirty="0"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de-DE" sz="1600" b="0" dirty="0"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doFirst</a:t>
                      </a:r>
                      <a:r>
                        <a:rPr lang="de-DE" sz="1600" b="0" dirty="0">
                          <a:latin typeface="Consolas" panose="020B0609020204030204" pitchFamily="49" charset="0"/>
                        </a:rPr>
                        <a:t> { </a:t>
                      </a:r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println</a:t>
                      </a:r>
                      <a:r>
                        <a:rPr lang="de-DE" sz="1600" b="0" dirty="0">
                          <a:latin typeface="Consolas" panose="020B0609020204030204" pitchFamily="49" charset="0"/>
                        </a:rPr>
                        <a:t> "Apple" }</a:t>
                      </a:r>
                    </a:p>
                    <a:p>
                      <a:r>
                        <a:rPr lang="de-DE" sz="1600" b="0" dirty="0"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doLast</a:t>
                      </a:r>
                      <a:r>
                        <a:rPr lang="de-DE" sz="1600" b="0" dirty="0">
                          <a:latin typeface="Consolas" panose="020B0609020204030204" pitchFamily="49" charset="0"/>
                        </a:rPr>
                        <a:t> { </a:t>
                      </a:r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println</a:t>
                      </a:r>
                      <a:r>
                        <a:rPr lang="de-DE" sz="1600" b="0" dirty="0">
                          <a:latin typeface="Consolas" panose="020B0609020204030204" pitchFamily="49" charset="0"/>
                        </a:rPr>
                        <a:t> "</a:t>
                      </a:r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Pie</a:t>
                      </a:r>
                      <a:r>
                        <a:rPr lang="de-DE" sz="1600" b="0" dirty="0">
                          <a:latin typeface="Consolas" panose="020B0609020204030204" pitchFamily="49" charset="0"/>
                        </a:rPr>
                        <a:t>" }</a:t>
                      </a:r>
                    </a:p>
                    <a:p>
                      <a:r>
                        <a:rPr lang="de-DE" sz="1600" b="0" dirty="0"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doLast</a:t>
                      </a:r>
                      <a:r>
                        <a:rPr lang="de-DE" sz="1600" b="0" dirty="0">
                          <a:latin typeface="Consolas" panose="020B0609020204030204" pitchFamily="49" charset="0"/>
                        </a:rPr>
                        <a:t> { </a:t>
                      </a:r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println</a:t>
                      </a:r>
                      <a:r>
                        <a:rPr lang="de-DE" sz="1600" b="0" dirty="0">
                          <a:latin typeface="Consolas" panose="020B0609020204030204" pitchFamily="49" charset="0"/>
                        </a:rPr>
                        <a:t> "Orange" }</a:t>
                      </a:r>
                    </a:p>
                    <a:p>
                      <a:r>
                        <a:rPr lang="de-DE" sz="1600" b="0" dirty="0"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doFirst</a:t>
                      </a:r>
                      <a:r>
                        <a:rPr lang="de-DE" sz="1600" b="0" dirty="0">
                          <a:latin typeface="Consolas" panose="020B0609020204030204" pitchFamily="49" charset="0"/>
                        </a:rPr>
                        <a:t> { </a:t>
                      </a:r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println</a:t>
                      </a:r>
                      <a:r>
                        <a:rPr lang="de-DE" sz="1600" b="0" dirty="0">
                          <a:latin typeface="Consolas" panose="020B0609020204030204" pitchFamily="49" charset="0"/>
                        </a:rPr>
                        <a:t> "</a:t>
                      </a:r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Chocolate</a:t>
                      </a:r>
                      <a:r>
                        <a:rPr lang="de-DE" sz="1600" b="0" dirty="0">
                          <a:latin typeface="Consolas" panose="020B0609020204030204" pitchFamily="49" charset="0"/>
                        </a:rPr>
                        <a:t>" }</a:t>
                      </a:r>
                    </a:p>
                    <a:p>
                      <a:r>
                        <a:rPr lang="de-DE" sz="1600" b="0" dirty="0"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doFirst</a:t>
                      </a:r>
                      <a:r>
                        <a:rPr lang="de-DE" sz="1600" b="0" dirty="0">
                          <a:latin typeface="Consolas" panose="020B0609020204030204" pitchFamily="49" charset="0"/>
                        </a:rPr>
                        <a:t> { </a:t>
                      </a:r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println</a:t>
                      </a:r>
                      <a:r>
                        <a:rPr lang="de-DE" sz="1600" b="0" dirty="0">
                          <a:latin typeface="Consolas" panose="020B0609020204030204" pitchFamily="49" charset="0"/>
                        </a:rPr>
                        <a:t> "</a:t>
                      </a:r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Strawberry</a:t>
                      </a:r>
                      <a:r>
                        <a:rPr lang="de-DE" sz="1600" b="0" dirty="0">
                          <a:latin typeface="Consolas" panose="020B0609020204030204" pitchFamily="49" charset="0"/>
                        </a:rPr>
                        <a:t>" }</a:t>
                      </a:r>
                    </a:p>
                    <a:p>
                      <a:r>
                        <a:rPr lang="de-DE" sz="1600" b="0" dirty="0"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doLast</a:t>
                      </a:r>
                      <a:r>
                        <a:rPr lang="de-DE" sz="1600" b="0" dirty="0">
                          <a:latin typeface="Consolas" panose="020B0609020204030204" pitchFamily="49" charset="0"/>
                        </a:rPr>
                        <a:t> { </a:t>
                      </a:r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println</a:t>
                      </a:r>
                      <a:r>
                        <a:rPr lang="de-DE" sz="1600" b="0" dirty="0">
                          <a:latin typeface="Consolas" panose="020B0609020204030204" pitchFamily="49" charset="0"/>
                        </a:rPr>
                        <a:t> "</a:t>
                      </a:r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Banana</a:t>
                      </a:r>
                      <a:r>
                        <a:rPr lang="de-DE" sz="1600" b="0" dirty="0">
                          <a:latin typeface="Consolas" panose="020B0609020204030204" pitchFamily="49" charset="0"/>
                        </a:rPr>
                        <a:t>" }</a:t>
                      </a:r>
                    </a:p>
                    <a:p>
                      <a:r>
                        <a:rPr lang="de-DE" sz="1600" b="0" dirty="0"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doLast</a:t>
                      </a:r>
                      <a:r>
                        <a:rPr lang="de-DE" sz="1600" b="0" dirty="0">
                          <a:latin typeface="Consolas" panose="020B0609020204030204" pitchFamily="49" charset="0"/>
                        </a:rPr>
                        <a:t> { </a:t>
                      </a:r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println</a:t>
                      </a:r>
                      <a:r>
                        <a:rPr lang="de-DE" sz="1600" b="0" dirty="0">
                          <a:latin typeface="Consolas" panose="020B0609020204030204" pitchFamily="49" charset="0"/>
                        </a:rPr>
                        <a:t> "Juice" }</a:t>
                      </a:r>
                    </a:p>
                    <a:p>
                      <a:r>
                        <a:rPr lang="de-DE" sz="1600" b="0" dirty="0"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doFirst</a:t>
                      </a:r>
                      <a:r>
                        <a:rPr lang="de-DE" sz="1600" b="0" dirty="0">
                          <a:latin typeface="Consolas" panose="020B0609020204030204" pitchFamily="49" charset="0"/>
                        </a:rPr>
                        <a:t> { </a:t>
                      </a:r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println</a:t>
                      </a:r>
                      <a:r>
                        <a:rPr lang="de-DE" sz="1600" b="0" dirty="0">
                          <a:latin typeface="Consolas" panose="020B0609020204030204" pitchFamily="49" charset="0"/>
                        </a:rPr>
                        <a:t> "</a:t>
                      </a:r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Raspberry</a:t>
                      </a:r>
                      <a:r>
                        <a:rPr lang="de-DE" sz="1600" b="0" dirty="0">
                          <a:latin typeface="Consolas" panose="020B0609020204030204" pitchFamily="49" charset="0"/>
                        </a:rPr>
                        <a:t>" }</a:t>
                      </a:r>
                    </a:p>
                    <a:p>
                      <a:r>
                        <a:rPr lang="de-DE" sz="1600" b="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804972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643121"/>
              </p:ext>
            </p:extLst>
          </p:nvPr>
        </p:nvGraphicFramePr>
        <p:xfrm>
          <a:off x="8614692" y="3312800"/>
          <a:ext cx="1584176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1303156622"/>
                    </a:ext>
                  </a:extLst>
                </a:gridCol>
              </a:tblGrid>
              <a:tr h="1584176">
                <a:tc>
                  <a:txBody>
                    <a:bodyPr/>
                    <a:lstStyle/>
                    <a:p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Raspberry</a:t>
                      </a:r>
                      <a:endParaRPr lang="de-DE" sz="1600" b="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Strawberry</a:t>
                      </a:r>
                      <a:endParaRPr lang="de-DE" sz="1600" b="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Chocolate</a:t>
                      </a:r>
                      <a:endParaRPr lang="de-DE" sz="1600" b="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de-DE" sz="1600" b="0" dirty="0">
                          <a:latin typeface="Consolas" panose="020B0609020204030204" pitchFamily="49" charset="0"/>
                        </a:rPr>
                        <a:t>Apple</a:t>
                      </a:r>
                    </a:p>
                    <a:p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Pie</a:t>
                      </a:r>
                      <a:endParaRPr lang="de-DE" sz="1600" b="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de-DE" sz="1600" b="0" dirty="0">
                          <a:latin typeface="Consolas" panose="020B0609020204030204" pitchFamily="49" charset="0"/>
                        </a:rPr>
                        <a:t>Orange</a:t>
                      </a:r>
                    </a:p>
                    <a:p>
                      <a:r>
                        <a:rPr lang="de-DE" sz="1600" b="0" dirty="0" err="1">
                          <a:latin typeface="Consolas" panose="020B0609020204030204" pitchFamily="49" charset="0"/>
                        </a:rPr>
                        <a:t>Banana</a:t>
                      </a:r>
                      <a:endParaRPr lang="de-DE" sz="1600" b="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de-DE" sz="1600" b="0" dirty="0">
                          <a:latin typeface="Consolas" panose="020B0609020204030204" pitchFamily="49" charset="0"/>
                        </a:rPr>
                        <a:t>Juice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804972"/>
                  </a:ext>
                </a:extLst>
              </a:tr>
            </a:tbl>
          </a:graphicData>
        </a:graphic>
      </p:graphicFrame>
      <p:sp>
        <p:nvSpPr>
          <p:cNvPr id="6" name="Pfeil: nach rechts 5"/>
          <p:cNvSpPr/>
          <p:nvPr/>
        </p:nvSpPr>
        <p:spPr>
          <a:xfrm>
            <a:off x="6382444" y="4009844"/>
            <a:ext cx="172819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07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Tasks API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err="1"/>
              <a:t>dependsOn</a:t>
            </a:r>
            <a:r>
              <a:rPr lang="en-US" noProof="0" dirty="0"/>
              <a:t>(“</a:t>
            </a:r>
            <a:r>
              <a:rPr lang="en-US" noProof="0" dirty="0" err="1"/>
              <a:t>otherTask</a:t>
            </a:r>
            <a:r>
              <a:rPr lang="en-US" noProof="0" dirty="0"/>
              <a:t>”) – only runs if </a:t>
            </a:r>
            <a:r>
              <a:rPr lang="en-US" noProof="0" dirty="0" err="1"/>
              <a:t>otherTask</a:t>
            </a:r>
            <a:r>
              <a:rPr lang="en-US" noProof="0" dirty="0"/>
              <a:t> was </a:t>
            </a:r>
            <a:r>
              <a:rPr lang="en-US" noProof="0" dirty="0" err="1"/>
              <a:t>successfull</a:t>
            </a:r>
            <a:endParaRPr lang="en-US" noProof="0" dirty="0"/>
          </a:p>
          <a:p>
            <a:r>
              <a:rPr lang="en-US" noProof="0" dirty="0" err="1"/>
              <a:t>onlyIf</a:t>
            </a:r>
            <a:r>
              <a:rPr lang="en-US" noProof="0" dirty="0"/>
              <a:t>({condition}) – task is only run if condition is satisfied</a:t>
            </a:r>
          </a:p>
          <a:p>
            <a:r>
              <a:rPr lang="en-US" noProof="0" dirty="0" err="1"/>
              <a:t>finalizedBy</a:t>
            </a:r>
            <a:r>
              <a:rPr lang="en-US" noProof="0" dirty="0"/>
              <a:t>(“</a:t>
            </a:r>
            <a:r>
              <a:rPr lang="en-US" noProof="0" dirty="0" err="1"/>
              <a:t>otherTask</a:t>
            </a:r>
            <a:r>
              <a:rPr lang="en-US" noProof="0" dirty="0"/>
              <a:t>”) – run </a:t>
            </a:r>
            <a:r>
              <a:rPr lang="en-US" noProof="0" dirty="0" err="1"/>
              <a:t>otherTask</a:t>
            </a:r>
            <a:r>
              <a:rPr lang="en-US" noProof="0" dirty="0"/>
              <a:t> after this one, despite the result</a:t>
            </a:r>
          </a:p>
          <a:p>
            <a:r>
              <a:rPr lang="en-US" noProof="0" dirty="0" err="1"/>
              <a:t>mustRunAfter</a:t>
            </a:r>
            <a:r>
              <a:rPr lang="en-US" noProof="0" dirty="0"/>
              <a:t>(“</a:t>
            </a:r>
            <a:r>
              <a:rPr lang="en-US" noProof="0" dirty="0" err="1"/>
              <a:t>otherTasks</a:t>
            </a:r>
            <a:r>
              <a:rPr lang="en-US" noProof="0" dirty="0"/>
              <a:t>”) – for ordering task execution</a:t>
            </a:r>
          </a:p>
          <a:p>
            <a:r>
              <a:rPr lang="en-US" noProof="0" dirty="0"/>
              <a:t>description </a:t>
            </a:r>
          </a:p>
          <a:p>
            <a:r>
              <a:rPr lang="en-US" noProof="0" dirty="0"/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66452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dcmitype/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566</TotalTime>
  <Words>941</Words>
  <Application>Microsoft Office PowerPoint</Application>
  <PresentationFormat>Custom</PresentationFormat>
  <Paragraphs>208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Consolas</vt:lpstr>
      <vt:lpstr>Corbel</vt:lpstr>
      <vt:lpstr>Digital Blue Tunnel 16x9</vt:lpstr>
      <vt:lpstr>Introduction to Gradle</vt:lpstr>
      <vt:lpstr>Agenda</vt:lpstr>
      <vt:lpstr>What is Gradle</vt:lpstr>
      <vt:lpstr>What is Gradle</vt:lpstr>
      <vt:lpstr>Gradle wrapper</vt:lpstr>
      <vt:lpstr>Build files</vt:lpstr>
      <vt:lpstr>Tasks</vt:lpstr>
      <vt:lpstr>Tasks API</vt:lpstr>
      <vt:lpstr>Tasks API</vt:lpstr>
      <vt:lpstr>Running tasks</vt:lpstr>
      <vt:lpstr>Task types</vt:lpstr>
      <vt:lpstr>Task types</vt:lpstr>
      <vt:lpstr>Plugins</vt:lpstr>
      <vt:lpstr>Script plugins</vt:lpstr>
      <vt:lpstr>Standard plugins</vt:lpstr>
      <vt:lpstr>Dependency management</vt:lpstr>
      <vt:lpstr>Dependency management</vt:lpstr>
      <vt:lpstr>Transitive dependency conflicts</vt:lpstr>
      <vt:lpstr>Misc</vt:lpstr>
      <vt:lpstr>Exercises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Gradle</dc:title>
  <dc:creator>Dawid Rusin</dc:creator>
  <cp:lastModifiedBy>Dawid Rusin</cp:lastModifiedBy>
  <cp:revision>41</cp:revision>
  <dcterms:created xsi:type="dcterms:W3CDTF">2017-06-22T07:43:28Z</dcterms:created>
  <dcterms:modified xsi:type="dcterms:W3CDTF">2017-10-05T05:49:20Z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