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302" r:id="rId12"/>
    <p:sldId id="270" r:id="rId13"/>
    <p:sldId id="272" r:id="rId14"/>
    <p:sldId id="273" r:id="rId15"/>
    <p:sldId id="274" r:id="rId16"/>
    <p:sldId id="277" r:id="rId17"/>
    <p:sldId id="278" r:id="rId18"/>
    <p:sldId id="299" r:id="rId19"/>
    <p:sldId id="279" r:id="rId20"/>
    <p:sldId id="308" r:id="rId21"/>
    <p:sldId id="281" r:id="rId22"/>
    <p:sldId id="282" r:id="rId23"/>
    <p:sldId id="30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  <p:sldId id="294" r:id="rId33"/>
    <p:sldId id="295" r:id="rId34"/>
    <p:sldId id="296" r:id="rId35"/>
    <p:sldId id="312" r:id="rId36"/>
    <p:sldId id="313" r:id="rId37"/>
    <p:sldId id="314" r:id="rId38"/>
    <p:sldId id="307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3D5D7-8443-4C37-8FDF-F676318D7F6B}" v="3" dt="2021-09-17T15:43:44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3698E-B9FD-4CF6-9BDB-D8ED54AA671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A3B54-F4EC-4190-A4BA-13771752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9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6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5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8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8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6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4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58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61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5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B9F567-5F78-4577-BE8F-5AB27ADDC8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CBBEBF-21FB-4D72-B6E0-82EE07C7714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D4894C2-94DF-4A38-A516-D8EF75455E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708EA6C-69FF-48DC-869D-A887A10B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A occurs, the agent wins $6. If A does not occur, the </a:t>
            </a:r>
            <a:r>
              <a:rPr lang="en-US" baseline="0" dirty="0" err="1"/>
              <a:t>agend</a:t>
            </a:r>
            <a:r>
              <a:rPr lang="en-US" baseline="0" dirty="0"/>
              <a:t> loses $4. EU(bet) = 0.4 * 6 – 0.6 * 4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169B-AD0A-4DAB-B452-EF75C06D6B0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6A08-2A40-46B2-BCBF-20B4C3F6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jpeg"/><Relationship Id="rId4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9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9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eecs.berkeley.edu/slides-pp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02"/>
            <a:ext cx="9144000" cy="1847080"/>
          </a:xfrm>
        </p:spPr>
        <p:txBody>
          <a:bodyPr/>
          <a:lstStyle/>
          <a:p>
            <a:r>
              <a:rPr lang="en-US" dirty="0"/>
              <a:t>Ch 12: Quantifying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21" y="1810947"/>
            <a:ext cx="5178458" cy="86626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Slides by Svetlana Lazebnik, 9/2016</a:t>
            </a:r>
          </a:p>
          <a:p>
            <a:pPr algn="l"/>
            <a:r>
              <a:rPr lang="en-US" sz="2000" dirty="0"/>
              <a:t>and Mark Hasegawa-Johnson, 2/2019</a:t>
            </a:r>
          </a:p>
          <a:p>
            <a:pPr algn="l"/>
            <a:r>
              <a:rPr lang="en-US" sz="2000" dirty="0"/>
              <a:t>Modified by </a:t>
            </a:r>
            <a:r>
              <a:rPr lang="en-US" sz="2000"/>
              <a:t>Leonardo Bobadilla</a:t>
            </a:r>
            <a:endParaRPr lang="en-US" sz="2000" dirty="0"/>
          </a:p>
        </p:txBody>
      </p:sp>
      <p:pic>
        <p:nvPicPr>
          <p:cNvPr id="4" name="Picture 1" descr="two d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360" y="2725559"/>
            <a:ext cx="49072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3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Rational Bettor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1600201"/>
            <a:ext cx="11076494" cy="4525963"/>
          </a:xfrm>
        </p:spPr>
        <p:txBody>
          <a:bodyPr>
            <a:noAutofit/>
          </a:bodyPr>
          <a:lstStyle/>
          <a:p>
            <a:r>
              <a:rPr lang="en-US" sz="2400" dirty="0"/>
              <a:t>Why should a rational agent hold beliefs that are consistent with axioms of probability?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0066FF"/>
                </a:solidFill>
              </a:rPr>
              <a:t>P(A) + P(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dirty="0">
                <a:solidFill>
                  <a:srgbClr val="0066FF"/>
                </a:solidFill>
              </a:rPr>
              <a:t>A) = 1</a:t>
            </a:r>
          </a:p>
          <a:p>
            <a:endParaRPr lang="en-US" sz="2400" dirty="0"/>
          </a:p>
          <a:p>
            <a:r>
              <a:rPr lang="en-US" sz="2400" dirty="0"/>
              <a:t>Suppose an agent believes that P(A)=0.7, and P(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A)=0.7</a:t>
            </a:r>
          </a:p>
          <a:p>
            <a:r>
              <a:rPr lang="en-US" sz="2400" u="sng" dirty="0"/>
              <a:t>Offer the following bet</a:t>
            </a:r>
            <a:r>
              <a:rPr lang="en-US" sz="2400" dirty="0"/>
              <a:t>: if A occurs, agent wins $100.  If A doesn’t occur, agent loses $105.  Agent believes P(A)&gt;100/(100+105), so agent accepts the bet.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r>
              <a:rPr lang="en-US" sz="2400" u="sng" dirty="0"/>
              <a:t>Offer another bet</a:t>
            </a:r>
            <a:r>
              <a:rPr lang="en-US" sz="2400" dirty="0"/>
              <a:t>: if 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 occurs, agent wins $100.  If 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 doesn’t occur, agent loses $105.  Agent believes P(</a:t>
            </a:r>
            <a:r>
              <a:rPr lang="en-US" sz="2400" dirty="0">
                <a:cs typeface="Times New Roman"/>
              </a:rPr>
              <a:t>¬</a:t>
            </a:r>
            <a:r>
              <a:rPr lang="en-US" sz="2400" dirty="0"/>
              <a:t>A)&gt;100/(100+105), so agent accepts the bet.</a:t>
            </a:r>
            <a:r>
              <a:rPr lang="en-US" sz="2400" dirty="0">
                <a:solidFill>
                  <a:srgbClr val="0066FF"/>
                </a:solidFill>
              </a:rPr>
              <a:t>   Oops…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Theorem:</a:t>
            </a:r>
            <a:r>
              <a:rPr lang="en-US" sz="2400" dirty="0"/>
              <a:t> An agent who holds beliefs inconsistent with axioms of probability can be convinced to accept a combination of bets that is guaranteed to lose them money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humans “rational bettors”?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Humans are pretty good at estimating some probabilities, and pretty bad at estimating others.  What might cause humans to mis-estimate the probability of an event?</a:t>
            </a:r>
          </a:p>
          <a:p>
            <a:pPr lvl="1"/>
            <a:endParaRPr lang="en-US" sz="1600" dirty="0"/>
          </a:p>
          <a:p>
            <a:r>
              <a:rPr lang="en-US" sz="2000" dirty="0"/>
              <a:t>What are some of the ways in which a “rational bettor” might take advantage of humans who mis-estimate probabilities?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917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Motivation: Why use probability?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Laziness, Ignorance, and Randomness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Rational Bettor Theorem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Independence and Conditional Independence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6" y="1112838"/>
            <a:ext cx="9355394" cy="5317459"/>
          </a:xfrm>
        </p:spPr>
        <p:txBody>
          <a:bodyPr>
            <a:normAutofit/>
          </a:bodyPr>
          <a:lstStyle/>
          <a:p>
            <a:r>
              <a:rPr lang="en-US" dirty="0"/>
              <a:t>Probabilistic statements are defined over </a:t>
            </a:r>
            <a:r>
              <a:rPr lang="en-US" i="1" dirty="0"/>
              <a:t>events</a:t>
            </a:r>
            <a:r>
              <a:rPr lang="en-US" dirty="0"/>
              <a:t>, or sets of world states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A = “It is raining”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B = “The weather is either cloudy or snowy”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C = “I roll two dice, and the result is 11”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66FF"/>
                </a:solidFill>
              </a:rPr>
              <a:t>D = “My car is going between 30 and 50 miles per hour”</a:t>
            </a:r>
          </a:p>
          <a:p>
            <a:r>
              <a:rPr lang="en-US" dirty="0"/>
              <a:t>An EVENT is a SET of OUTCOMES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0066FF"/>
                </a:solidFill>
              </a:rPr>
              <a:t>B = { outcomes : cloudy OR snowy }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0066FF"/>
                </a:solidFill>
              </a:rPr>
              <a:t>C = { outcome tuples (d1,d2) such that d1+d2 = 11 }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Notation: </a:t>
            </a:r>
            <a:r>
              <a:rPr lang="en-US" dirty="0">
                <a:solidFill>
                  <a:srgbClr val="0066FF"/>
                </a:solidFill>
              </a:rPr>
              <a:t>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</a:t>
            </a:r>
            <a:r>
              <a:rPr lang="en-US" dirty="0"/>
              <a:t>is the probability of the set of world states (outcomes) in which proposition </a:t>
            </a:r>
            <a:r>
              <a:rPr lang="en-US" dirty="0">
                <a:cs typeface="Times New Roman" pitchFamily="18" charset="0"/>
                <a:sym typeface="Symbol"/>
              </a:rPr>
              <a:t>A</a:t>
            </a:r>
            <a:r>
              <a:rPr lang="en-US" dirty="0"/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79787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Kolmogorov’s</a:t>
            </a:r>
            <a:r>
              <a:rPr lang="en-US" dirty="0"/>
              <a:t> axioms of probability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any propositions (events)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, </a:t>
            </a:r>
            <a:r>
              <a:rPr lang="en-US" sz="2400" dirty="0">
                <a:sym typeface="Symbol"/>
              </a:rPr>
              <a:t>B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0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≤</a:t>
            </a:r>
            <a:r>
              <a:rPr lang="en-US" dirty="0">
                <a:solidFill>
                  <a:srgbClr val="0066FF"/>
                </a:solidFill>
              </a:rPr>
              <a:t>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≤</a:t>
            </a:r>
            <a:r>
              <a:rPr lang="en-US" dirty="0">
                <a:solidFill>
                  <a:srgbClr val="0066FF"/>
                </a:solidFill>
              </a:rPr>
              <a:t>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P(True) = 1 and P(False) = 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66FF"/>
                </a:solidFill>
              </a:rPr>
              <a:t>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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 =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) + P(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 – P(</a:t>
            </a:r>
            <a:r>
              <a:rPr lang="en-US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B</a:t>
            </a:r>
            <a:r>
              <a:rPr lang="en-US" dirty="0">
                <a:solidFill>
                  <a:srgbClr val="0066FF"/>
                </a:solidFill>
              </a:rPr>
              <a:t>)</a:t>
            </a:r>
          </a:p>
          <a:p>
            <a:pPr lvl="2">
              <a:buFont typeface="Arial" pitchFamily="34" charset="0"/>
              <a:buChar char="–"/>
            </a:pPr>
            <a:r>
              <a:rPr lang="en-US" dirty="0"/>
              <a:t>Subtraction accounts for double-counting</a:t>
            </a:r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Based on these axioms, 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sz="2400" dirty="0">
                <a:solidFill>
                  <a:srgbClr val="0066FF"/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)</a:t>
            </a:r>
            <a:r>
              <a:rPr lang="en-US" sz="2400" dirty="0">
                <a:cs typeface="Times New Roman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/>
              </a:rPr>
              <a:t>These axioms are sufficient to completely specify probability theory for </a:t>
            </a:r>
            <a:r>
              <a:rPr lang="en-US" sz="2400" i="1" dirty="0">
                <a:cs typeface="Times New Roman"/>
              </a:rPr>
              <a:t>discrete</a:t>
            </a:r>
            <a:r>
              <a:rPr lang="en-US" sz="2400" dirty="0">
                <a:cs typeface="Times New Roman"/>
              </a:rPr>
              <a:t> random variables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cs typeface="Times New Roman"/>
              </a:rPr>
              <a:t>For continuous variables, need </a:t>
            </a:r>
            <a:r>
              <a:rPr lang="en-US" sz="2000" i="1" dirty="0">
                <a:cs typeface="Times New Roman"/>
              </a:rPr>
              <a:t>density functions</a:t>
            </a:r>
            <a:endParaRPr lang="en-US" sz="2000" i="1" dirty="0"/>
          </a:p>
        </p:txBody>
      </p:sp>
      <p:pic>
        <p:nvPicPr>
          <p:cNvPr id="6146" name="Picture 2" descr="venn diagram for set inters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51" y="1690688"/>
            <a:ext cx="3585908" cy="26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09090" y="27714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35765" y="273534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7518" y="27651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Times New Roman" pitchFamily="18" charset="0"/>
                <a:sym typeface="Symbol"/>
              </a:rPr>
              <a:t>A</a:t>
            </a:r>
            <a:r>
              <a:rPr lang="en-US" sz="2400" b="1" dirty="0">
                <a:solidFill>
                  <a:schemeClr val="bg1"/>
                </a:solidFill>
                <a:sym typeface="Symbol" pitchFamily="18" charset="2"/>
              </a:rPr>
              <a:t>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= 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60427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OUTCOME or ATOMIC EVENT:</a:t>
            </a:r>
            <a:r>
              <a:rPr lang="en-US" dirty="0"/>
              <a:t> is a complete specification of the state of the world, or a complete assignment of domain values to all random variables</a:t>
            </a:r>
          </a:p>
          <a:p>
            <a:pPr lvl="1"/>
            <a:r>
              <a:rPr lang="en-US" sz="2800" dirty="0"/>
              <a:t>Atomic events are mutually exclusive and exhaustive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E.g., if the world consists of only two Boolean variables </a:t>
            </a:r>
            <a:r>
              <a:rPr lang="en-US" i="1" dirty="0"/>
              <a:t>Cavity</a:t>
            </a:r>
            <a:r>
              <a:rPr lang="en-US" dirty="0"/>
              <a:t> and </a:t>
            </a:r>
            <a:r>
              <a:rPr lang="en-US" i="1" dirty="0"/>
              <a:t>Toothache</a:t>
            </a:r>
            <a:r>
              <a:rPr lang="en-US" dirty="0"/>
              <a:t>, then there are four outcomes:</a:t>
            </a:r>
            <a:br>
              <a:rPr lang="en-US" dirty="0"/>
            </a:br>
            <a:r>
              <a:rPr lang="en-US" dirty="0"/>
              <a:t>		Outcome #1: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#2: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#3: 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i="1" dirty="0">
                <a:solidFill>
                  <a:srgbClr val="0066FF"/>
                </a:solidFill>
              </a:rPr>
              <a:t>Toothache</a:t>
            </a:r>
            <a:br>
              <a:rPr lang="en-US" i="1" dirty="0">
                <a:solidFill>
                  <a:srgbClr val="0066FF"/>
                </a:solidFill>
              </a:rPr>
            </a:br>
            <a:r>
              <a:rPr lang="en-US" i="1" dirty="0">
                <a:solidFill>
                  <a:srgbClr val="0066FF"/>
                </a:solidFill>
              </a:rPr>
              <a:t>		</a:t>
            </a:r>
            <a:r>
              <a:rPr lang="en-US" dirty="0">
                <a:solidFill>
                  <a:srgbClr val="002060"/>
                </a:solidFill>
              </a:rPr>
              <a:t>Outcome #4: </a:t>
            </a:r>
            <a:r>
              <a:rPr lang="en-US" i="1" dirty="0">
                <a:solidFill>
                  <a:srgbClr val="0066FF"/>
                </a:solidFill>
              </a:rPr>
              <a:t>Cavity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66FF"/>
                </a:solidFill>
              </a:rPr>
              <a:t> Toothache</a:t>
            </a:r>
            <a:br>
              <a:rPr lang="en-US" i="1" dirty="0">
                <a:solidFill>
                  <a:srgbClr val="0066FF"/>
                </a:solidFill>
              </a:rPr>
            </a:br>
            <a:endParaRPr lang="en-US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Motivation: Why use probability?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Laziness, Ignorance, and Randomness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Rational Bettor Theorem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Outcomes, Events</a:t>
            </a:r>
          </a:p>
          <a:p>
            <a:pPr lvl="1"/>
            <a:r>
              <a:rPr lang="en-US" dirty="0"/>
              <a:t>Joint, Marginal, and Conditional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Independence and Conditional Independence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joint distribution </a:t>
            </a:r>
            <a:r>
              <a:rPr lang="en-US" dirty="0"/>
              <a:t>is an assignment of probabilities to every possible atomic event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Why does it follow from the axioms of probability that the probabilities of all possible atomic events must sum to 1?</a:t>
            </a:r>
          </a:p>
        </p:txBody>
      </p:sp>
      <p:graphicFrame>
        <p:nvGraphicFramePr>
          <p:cNvPr id="5" name="Table 4" descr="Probabilit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82590"/>
              </p:ext>
            </p:extLst>
          </p:nvPr>
        </p:nvGraphicFramePr>
        <p:xfrm>
          <a:off x="3048000" y="2870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653" y="1189038"/>
                <a:ext cx="10291916" cy="519906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0066FF"/>
                    </a:solidFill>
                  </a:rPr>
                  <a:t>P(X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3200" dirty="0">
                    <a:solidFill>
                      <a:srgbClr val="0066FF"/>
                    </a:solidFill>
                  </a:rPr>
                  <a:t>) </a:t>
                </a:r>
                <a:r>
                  <a:rPr lang="en-US" sz="3200" dirty="0"/>
                  <a:t>refers to the probability of a particular outcome (the outcome in which the events </a:t>
                </a:r>
                <a:r>
                  <a:rPr lang="en-US" sz="3200" dirty="0">
                    <a:solidFill>
                      <a:srgbClr val="0066FF"/>
                    </a:solidFill>
                  </a:rPr>
                  <a:t>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…, </a:t>
                </a:r>
                <a:r>
                  <a:rPr lang="en-US" sz="3200" dirty="0"/>
                  <a:t>and </a:t>
                </a:r>
                <a:r>
                  <a:rPr lang="en-US" sz="3200" dirty="0">
                    <a:solidFill>
                      <a:srgbClr val="0066FF"/>
                    </a:solidFill>
                  </a:rPr>
                  <a:t>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3200" dirty="0"/>
                  <a:t> all occur at the same time) </a:t>
                </a:r>
              </a:p>
              <a:p>
                <a:r>
                  <a:rPr lang="en-US" sz="3200" dirty="0">
                    <a:solidFill>
                      <a:srgbClr val="0066FF"/>
                    </a:solidFill>
                  </a:rPr>
                  <a:t>P(X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32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3200" dirty="0">
                    <a:solidFill>
                      <a:srgbClr val="0066FF"/>
                    </a:solidFill>
                  </a:rPr>
                  <a:t>) </a:t>
                </a:r>
                <a:r>
                  <a:rPr lang="en-US" sz="3200" dirty="0"/>
                  <a:t>can also refer to the complete TABLE,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3200" dirty="0"/>
                  <a:t> entries, listing the probabilities of </a:t>
                </a:r>
                <a:r>
                  <a:rPr lang="en-US" sz="3200" dirty="0">
                    <a:solidFill>
                      <a:srgbClr val="0066FF"/>
                    </a:solidFill>
                  </a:rPr>
                  <a:t>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1 </a:t>
                </a:r>
                <a:r>
                  <a:rPr lang="en-US" sz="3200" dirty="0"/>
                  <a:t>either occurring or not occurring, </a:t>
                </a:r>
                <a:r>
                  <a:rPr lang="en-US" sz="3200" dirty="0">
                    <a:solidFill>
                      <a:srgbClr val="0066FF"/>
                    </a:solidFill>
                  </a:rPr>
                  <a:t>X</a:t>
                </a:r>
                <a:r>
                  <a:rPr lang="en-US" sz="3200" baseline="-25000" dirty="0">
                    <a:solidFill>
                      <a:srgbClr val="0066FF"/>
                    </a:solidFill>
                  </a:rPr>
                  <a:t>2</a:t>
                </a:r>
                <a:r>
                  <a:rPr lang="en-US" sz="3200" dirty="0"/>
                  <a:t> either occurring or not occurring, and so on.</a:t>
                </a:r>
              </a:p>
              <a:p>
                <a:r>
                  <a:rPr lang="en-US" sz="3200" dirty="0"/>
                  <a:t>This ambiguity, between the probability VALUE and the probability TABLE, will be eliminated next lecture, when we introduce random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653" y="1189038"/>
                <a:ext cx="10291916" cy="5199062"/>
              </a:xfrm>
              <a:blipFill>
                <a:blip r:embed="rId3"/>
                <a:stretch>
                  <a:fillRect l="-1233" t="-2439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82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we have a joint distribution of </a:t>
            </a:r>
            <a:r>
              <a:rPr lang="en-US" sz="3200" i="1" dirty="0">
                <a:solidFill>
                  <a:srgbClr val="FF00FF"/>
                </a:solidFill>
              </a:rPr>
              <a:t>N</a:t>
            </a:r>
            <a:r>
              <a:rPr lang="en-US" sz="3200" dirty="0"/>
              <a:t> random variables, each of which takes values from a domain of size </a:t>
            </a:r>
            <a:r>
              <a:rPr lang="en-US" sz="3200" i="1" dirty="0">
                <a:solidFill>
                  <a:srgbClr val="FF00FF"/>
                </a:solidFill>
              </a:rPr>
              <a:t>D:</a:t>
            </a:r>
          </a:p>
          <a:p>
            <a:pPr lvl="1"/>
            <a:r>
              <a:rPr lang="en-US" sz="3200" dirty="0"/>
              <a:t>What is the size of the probability table?</a:t>
            </a:r>
          </a:p>
          <a:p>
            <a:pPr lvl="1"/>
            <a:r>
              <a:rPr lang="en-US" sz="3200" dirty="0"/>
              <a:t>Impossible to write out completely for all but the smallest distributions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2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pPr lvl="1"/>
            <a:r>
              <a:rPr lang="en-US" dirty="0"/>
              <a:t>Laziness, Ignorance, and Randomness</a:t>
            </a:r>
          </a:p>
          <a:p>
            <a:pPr lvl="1"/>
            <a:r>
              <a:rPr lang="en-US" dirty="0"/>
              <a:t>Rational Bettor Theorem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/>
              <a:t>Random Variables;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Jointly random variables: Joint, Marginal, and Conditional </a:t>
            </a:r>
            <a:r>
              <a:rPr lang="en-US" dirty="0" err="1"/>
              <a:t>pmf</a:t>
            </a:r>
            <a:endParaRPr lang="en-US" dirty="0"/>
          </a:p>
          <a:p>
            <a:pPr lvl="1"/>
            <a:r>
              <a:rPr lang="en-US" dirty="0"/>
              <a:t>Independent vs. Conditionally Independent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marginal distribution of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is just its probability,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). </a:t>
            </a:r>
          </a:p>
          <a:p>
            <a:r>
              <a:rPr lang="en-US" sz="3200" dirty="0"/>
              <a:t>To talk about marginal distributions only makes sense if you’re not given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.  Instead, you’re given the joint distribution, </a:t>
            </a:r>
            <a:r>
              <a:rPr lang="en-US" sz="3200" dirty="0">
                <a:solidFill>
                  <a:srgbClr val="0066FF"/>
                </a:solidFill>
              </a:rPr>
              <a:t>P(X</a:t>
            </a:r>
            <a:r>
              <a:rPr lang="en-US" sz="3200" baseline="-25000" dirty="0">
                <a:solidFill>
                  <a:srgbClr val="0066FF"/>
                </a:solidFill>
              </a:rPr>
              <a:t>1</a:t>
            </a:r>
            <a:r>
              <a:rPr lang="en-US" sz="3200" dirty="0">
                <a:solidFill>
                  <a:srgbClr val="0066FF"/>
                </a:solidFill>
              </a:rPr>
              <a:t>, X</a:t>
            </a:r>
            <a:r>
              <a:rPr lang="en-US" sz="3200" baseline="-25000" dirty="0">
                <a:solidFill>
                  <a:srgbClr val="0066FF"/>
                </a:solidFill>
              </a:rPr>
              <a:t>2</a:t>
            </a:r>
            <a:r>
              <a:rPr lang="en-US" sz="3200" dirty="0">
                <a:solidFill>
                  <a:srgbClr val="0066FF"/>
                </a:solidFill>
              </a:rPr>
              <a:t>, …, X</a:t>
            </a:r>
            <a:r>
              <a:rPr lang="en-US" sz="3200" baseline="-25000" dirty="0">
                <a:solidFill>
                  <a:srgbClr val="0066FF"/>
                </a:solidFill>
              </a:rPr>
              <a:t>N</a:t>
            </a:r>
            <a:r>
              <a:rPr lang="en-US" sz="3200" dirty="0">
                <a:solidFill>
                  <a:srgbClr val="0066FF"/>
                </a:solidFill>
              </a:rPr>
              <a:t>) , </a:t>
            </a:r>
            <a:r>
              <a:rPr lang="en-US" sz="3200" dirty="0"/>
              <a:t>and from it, you need to calculate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.</a:t>
            </a:r>
          </a:p>
          <a:p>
            <a:r>
              <a:rPr lang="en-US" sz="3200" dirty="0"/>
              <a:t>You calculate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 from </a:t>
            </a:r>
            <a:r>
              <a:rPr lang="en-US" sz="3200" dirty="0">
                <a:solidFill>
                  <a:srgbClr val="0066FF"/>
                </a:solidFill>
              </a:rPr>
              <a:t>P(X</a:t>
            </a:r>
            <a:r>
              <a:rPr lang="en-US" sz="3200" baseline="-25000" dirty="0">
                <a:solidFill>
                  <a:srgbClr val="0066FF"/>
                </a:solidFill>
              </a:rPr>
              <a:t>1</a:t>
            </a:r>
            <a:r>
              <a:rPr lang="en-US" sz="3200" dirty="0">
                <a:solidFill>
                  <a:srgbClr val="0066FF"/>
                </a:solidFill>
              </a:rPr>
              <a:t>, X</a:t>
            </a:r>
            <a:r>
              <a:rPr lang="en-US" sz="3200" baseline="-25000" dirty="0">
                <a:solidFill>
                  <a:srgbClr val="0066FF"/>
                </a:solidFill>
              </a:rPr>
              <a:t>2</a:t>
            </a:r>
            <a:r>
              <a:rPr lang="en-US" sz="3200" dirty="0">
                <a:solidFill>
                  <a:srgbClr val="0066FF"/>
                </a:solidFill>
              </a:rPr>
              <a:t>, …, X</a:t>
            </a:r>
            <a:r>
              <a:rPr lang="en-US" sz="3200" baseline="-25000" dirty="0">
                <a:solidFill>
                  <a:srgbClr val="0066FF"/>
                </a:solidFill>
              </a:rPr>
              <a:t>N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 by </a:t>
            </a:r>
            <a:r>
              <a:rPr lang="en-US" sz="3200" b="1" u="sng" dirty="0"/>
              <a:t>marginalizing</a:t>
            </a:r>
            <a:r>
              <a:rPr lang="en-US" sz="3200" dirty="0"/>
              <a:t>.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  <a:r>
              <a:rPr lang="en-US" sz="3200" dirty="0"/>
              <a:t> is called the marginal distribution of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48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/>
          <a:lstStyle/>
          <a:p>
            <a:r>
              <a:rPr lang="en-US" dirty="0"/>
              <a:t>From the joint distribution </a:t>
            </a:r>
            <a:r>
              <a:rPr lang="en-US" dirty="0">
                <a:solidFill>
                  <a:srgbClr val="0066FF"/>
                </a:solidFill>
              </a:rPr>
              <a:t>p(X,Y)</a:t>
            </a:r>
            <a:r>
              <a:rPr lang="en-US" dirty="0"/>
              <a:t> we can find the </a:t>
            </a:r>
            <a:r>
              <a:rPr lang="en-US" b="1" i="1" dirty="0">
                <a:solidFill>
                  <a:srgbClr val="C00000"/>
                </a:solidFill>
              </a:rPr>
              <a:t>marginal distributions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p(X) </a:t>
            </a:r>
            <a:r>
              <a:rPr lang="en-US" dirty="0"/>
              <a:t>and</a:t>
            </a:r>
            <a:r>
              <a:rPr lang="en-US" dirty="0">
                <a:solidFill>
                  <a:srgbClr val="0066FF"/>
                </a:solidFill>
              </a:rPr>
              <a:t> p(Y)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pPr>
              <a:buNone/>
            </a:pPr>
            <a:endParaRPr lang="en-US" baseline="-25000" dirty="0"/>
          </a:p>
        </p:txBody>
      </p:sp>
      <p:graphicFrame>
        <p:nvGraphicFramePr>
          <p:cNvPr id="5" name="Table 4" descr="joint probability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63935"/>
              </p:ext>
            </p:extLst>
          </p:nvPr>
        </p:nvGraphicFramePr>
        <p:xfrm>
          <a:off x="3048000" y="317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 descr="margi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11084"/>
              </p:ext>
            </p:extLst>
          </p:nvPr>
        </p:nvGraphicFramePr>
        <p:xfrm>
          <a:off x="2590800" y="5435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 descr="Margi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00217"/>
              </p:ext>
            </p:extLst>
          </p:nvPr>
        </p:nvGraphicFramePr>
        <p:xfrm>
          <a:off x="6172200" y="5435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-&gt; Marginal by adding the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joint distribution </a:t>
            </a:r>
            <a:r>
              <a:rPr lang="en-US" dirty="0">
                <a:solidFill>
                  <a:srgbClr val="0066FF"/>
                </a:solidFill>
              </a:rPr>
              <a:t>p(X,Y)</a:t>
            </a:r>
            <a:r>
              <a:rPr lang="en-US" dirty="0"/>
              <a:t> we can find the </a:t>
            </a:r>
            <a:r>
              <a:rPr lang="en-US" b="1" i="1" dirty="0">
                <a:solidFill>
                  <a:srgbClr val="C00000"/>
                </a:solidFill>
              </a:rPr>
              <a:t>marginal distributions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66FF"/>
                </a:solidFill>
              </a:rPr>
              <a:t>p(X) </a:t>
            </a:r>
            <a:r>
              <a:rPr lang="en-US" dirty="0"/>
              <a:t>and</a:t>
            </a:r>
            <a:r>
              <a:rPr lang="en-US" dirty="0">
                <a:solidFill>
                  <a:srgbClr val="0066FF"/>
                </a:solidFill>
              </a:rPr>
              <a:t> p(Y)</a:t>
            </a:r>
            <a:endParaRPr lang="en-US" dirty="0"/>
          </a:p>
          <a:p>
            <a:r>
              <a:rPr lang="en-US" dirty="0"/>
              <a:t>To find </a:t>
            </a:r>
            <a:r>
              <a:rPr lang="en-US" dirty="0">
                <a:solidFill>
                  <a:srgbClr val="0066FF"/>
                </a:solidFill>
              </a:rPr>
              <a:t>p(X = x)</a:t>
            </a:r>
            <a:r>
              <a:rPr lang="en-US" dirty="0"/>
              <a:t>, sum the probabilities of all atomic events where </a:t>
            </a:r>
            <a:r>
              <a:rPr lang="en-US" dirty="0">
                <a:solidFill>
                  <a:srgbClr val="0066FF"/>
                </a:solidFill>
              </a:rPr>
              <a:t>X = x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is called </a:t>
            </a:r>
            <a:r>
              <a:rPr lang="en-US" b="1" i="1" dirty="0">
                <a:solidFill>
                  <a:srgbClr val="C00000"/>
                </a:solidFill>
              </a:rPr>
              <a:t>marginalization</a:t>
            </a:r>
            <a:r>
              <a:rPr lang="en-US" dirty="0"/>
              <a:t> (we are </a:t>
            </a:r>
            <a:r>
              <a:rPr lang="en-US" i="1" dirty="0"/>
              <a:t>marginalizing out</a:t>
            </a:r>
            <a:r>
              <a:rPr lang="en-US" dirty="0"/>
              <a:t> all the variables except X)</a:t>
            </a:r>
          </a:p>
          <a:p>
            <a:endParaRPr lang="en-US" baseline="-25000" dirty="0"/>
          </a:p>
          <a:p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 descr="adding the outcomes"/>
              <p:cNvSpPr txBox="1"/>
              <p:nvPr/>
            </p:nvSpPr>
            <p:spPr>
              <a:xfrm>
                <a:off x="1828794" y="4025245"/>
                <a:ext cx="9567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 descr="adding the outcome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4" y="4025245"/>
                <a:ext cx="95672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524000"/>
            <a:ext cx="10718800" cy="4652963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conditional probability of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, given event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, is the probability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has occurred if you already know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has occurred.</a:t>
            </a:r>
          </a:p>
          <a:p>
            <a:r>
              <a:rPr lang="en-US" sz="3200" dirty="0"/>
              <a:t>The conditional distribution is written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|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). </a:t>
            </a:r>
          </a:p>
          <a:p>
            <a:r>
              <a:rPr lang="en-US" sz="3200" dirty="0"/>
              <a:t>The probability that both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occurred was, originally,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,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).</a:t>
            </a:r>
          </a:p>
          <a:p>
            <a:r>
              <a:rPr lang="en-US" sz="3200" dirty="0"/>
              <a:t>But now you know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baseline="-25000" dirty="0">
                <a:solidFill>
                  <a:srgbClr val="0066FF"/>
                </a:solidFill>
              </a:rPr>
              <a:t> </a:t>
            </a:r>
            <a:r>
              <a:rPr lang="en-US" sz="3200" dirty="0"/>
              <a:t>has occurred.  So all of the other events are no longer possible.</a:t>
            </a:r>
          </a:p>
          <a:p>
            <a:pPr lvl="1"/>
            <a:r>
              <a:rPr lang="en-US" sz="2800" dirty="0"/>
              <a:t>Other events: probability used to be </a:t>
            </a:r>
            <a:r>
              <a:rPr lang="en-US" sz="2800" dirty="0">
                <a:solidFill>
                  <a:srgbClr val="0066FF"/>
                </a:solidFill>
              </a:rPr>
              <a:t>P(</a:t>
            </a:r>
            <a:r>
              <a:rPr lang="en-US" sz="2800" dirty="0">
                <a:solidFill>
                  <a:srgbClr val="0066FF"/>
                </a:solidFill>
                <a:cs typeface="Times New Roman"/>
              </a:rPr>
              <a:t>¬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  <a:r>
              <a:rPr lang="en-US" sz="2800" dirty="0"/>
              <a:t>, but now their probability is </a:t>
            </a:r>
            <a:r>
              <a:rPr lang="en-US" sz="2800" dirty="0">
                <a:solidFill>
                  <a:srgbClr val="0066FF"/>
                </a:solidFill>
              </a:rPr>
              <a:t>0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Events in which 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/>
              <a:t> occurred: probability used to be </a:t>
            </a:r>
            <a:r>
              <a:rPr lang="en-US" sz="2800" dirty="0">
                <a:solidFill>
                  <a:srgbClr val="0066FF"/>
                </a:solidFill>
              </a:rPr>
              <a:t>P(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j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  <a:r>
              <a:rPr lang="en-US" sz="2800" dirty="0"/>
              <a:t>, but now their probability is </a:t>
            </a:r>
            <a:r>
              <a:rPr lang="en-US" sz="2800" dirty="0">
                <a:solidFill>
                  <a:srgbClr val="0066FF"/>
                </a:solidFill>
              </a:rPr>
              <a:t>1</a:t>
            </a:r>
            <a:r>
              <a:rPr lang="en-US" sz="2800" dirty="0"/>
              <a:t>.</a:t>
            </a:r>
          </a:p>
          <a:p>
            <a:r>
              <a:rPr lang="en-US" sz="3200" dirty="0"/>
              <a:t>So we need to renormalize: the probability that both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/>
              <a:t> occurred, GIVEN that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baseline="-25000" dirty="0">
                <a:solidFill>
                  <a:srgbClr val="0066FF"/>
                </a:solidFill>
              </a:rPr>
              <a:t> </a:t>
            </a:r>
            <a:r>
              <a:rPr lang="en-US" sz="3200" dirty="0"/>
              <a:t>has occurred, is </a:t>
            </a:r>
            <a:r>
              <a:rPr lang="en-US" sz="3200" dirty="0">
                <a:solidFill>
                  <a:srgbClr val="0066FF"/>
                </a:solidFill>
              </a:rPr>
              <a:t>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|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)=P(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, 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k</a:t>
            </a:r>
            <a:r>
              <a:rPr lang="en-US" sz="3200" dirty="0">
                <a:solidFill>
                  <a:srgbClr val="0066FF"/>
                </a:solidFill>
              </a:rPr>
              <a:t>)/P(</a:t>
            </a:r>
            <a:r>
              <a:rPr lang="en-US" sz="3200" dirty="0" err="1">
                <a:solidFill>
                  <a:srgbClr val="0066FF"/>
                </a:solidFill>
              </a:rPr>
              <a:t>X</a:t>
            </a:r>
            <a:r>
              <a:rPr lang="en-US" sz="3200" baseline="-25000" dirty="0" err="1">
                <a:solidFill>
                  <a:srgbClr val="0066FF"/>
                </a:solidFill>
              </a:rPr>
              <a:t>j</a:t>
            </a:r>
            <a:r>
              <a:rPr lang="en-US" sz="3200" dirty="0">
                <a:solidFill>
                  <a:srgbClr val="0066FF"/>
                </a:solidFill>
              </a:rPr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749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87" y="228600"/>
            <a:ext cx="10820400" cy="944562"/>
          </a:xfrm>
        </p:spPr>
        <p:txBody>
          <a:bodyPr>
            <a:normAutofit/>
          </a:bodyPr>
          <a:lstStyle/>
          <a:p>
            <a:r>
              <a:rPr lang="en-US" dirty="0"/>
              <a:t>Conditional Probability: renormalize (divide)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1"/>
            <a:ext cx="8458200" cy="4525963"/>
          </a:xfrm>
        </p:spPr>
        <p:txBody>
          <a:bodyPr/>
          <a:lstStyle/>
          <a:p>
            <a:r>
              <a:rPr lang="en-US" sz="2400" dirty="0"/>
              <a:t>Probability of cavity given toothache: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br>
              <a:rPr lang="en-US" sz="2400" dirty="0">
                <a:solidFill>
                  <a:srgbClr val="0066FF"/>
                </a:solidFill>
              </a:rPr>
            </a:b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For any two events A and B,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20647"/>
              </p:ext>
            </p:extLst>
          </p:nvPr>
        </p:nvGraphicFramePr>
        <p:xfrm>
          <a:off x="6172199" y="2285999"/>
          <a:ext cx="4934143" cy="107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30320" imgH="419040" progId="Equation.3">
                  <p:embed/>
                </p:oleObj>
              </mc:Choice>
              <mc:Fallback>
                <p:oleObj name="Equation" r:id="rId4" imgW="193032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2285999"/>
                        <a:ext cx="4934143" cy="1071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 descr="venn diagram to explain conditional probability"/>
          <p:cNvGrpSpPr/>
          <p:nvPr/>
        </p:nvGrpSpPr>
        <p:grpSpPr>
          <a:xfrm>
            <a:off x="3951318" y="3733800"/>
            <a:ext cx="4136107" cy="2819400"/>
            <a:chOff x="2427317" y="3733800"/>
            <a:chExt cx="4136107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rgbClr val="0066FF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7317" y="449580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4495800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P(B)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86200" y="3733800"/>
              <a:ext cx="1197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P(A </a:t>
              </a:r>
              <a:r>
                <a:rPr lang="en-US" sz="2400" dirty="0">
                  <a:sym typeface="Symbol"/>
                </a:rPr>
                <a:t> B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3" y="4195465"/>
              <a:ext cx="217879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6F3C10-59EF-FF46-96E7-38BD8E06B38E}"/>
              </a:ext>
            </a:extLst>
          </p:cNvPr>
          <p:cNvSpPr/>
          <p:nvPr/>
        </p:nvSpPr>
        <p:spPr>
          <a:xfrm>
            <a:off x="3594100" y="4195465"/>
            <a:ext cx="4610100" cy="26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54B3-13F2-8342-A068-065F9CC122CB}"/>
              </a:ext>
            </a:extLst>
          </p:cNvPr>
          <p:cNvSpPr txBox="1"/>
          <p:nvPr/>
        </p:nvSpPr>
        <p:spPr>
          <a:xfrm>
            <a:off x="128017" y="4195464"/>
            <a:ext cx="296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set of all possible events used to be this rectangle, so the whole rectangle used to have probability=1.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F671ED-5117-1743-9649-53ED0237EF10}"/>
              </a:ext>
            </a:extLst>
          </p:cNvPr>
          <p:cNvCxnSpPr>
            <a:cxnSpLocks/>
          </p:cNvCxnSpPr>
          <p:nvPr/>
        </p:nvCxnSpPr>
        <p:spPr>
          <a:xfrm>
            <a:off x="3017520" y="4957465"/>
            <a:ext cx="5765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C3B61C-ABDE-DE4C-BE13-6AECD24826DC}"/>
              </a:ext>
            </a:extLst>
          </p:cNvPr>
          <p:cNvSpPr txBox="1"/>
          <p:nvPr/>
        </p:nvSpPr>
        <p:spPr>
          <a:xfrm>
            <a:off x="9058657" y="3488328"/>
            <a:ext cx="2962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that we know B has occurred, the set of all possible events = the set of events in which B occurred. So we renormalize to make the area of this circle = 1.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7CABA6-5B72-724B-8BBA-D6C4563376B9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7467601" y="5562600"/>
            <a:ext cx="1591058" cy="57185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4724401"/>
            <a:ext cx="9197083" cy="1922979"/>
          </a:xfrm>
        </p:spPr>
        <p:txBody>
          <a:bodyPr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p(</a:t>
            </a:r>
            <a:r>
              <a:rPr lang="en-US" sz="2000" i="1" dirty="0"/>
              <a:t>Cavity</a:t>
            </a:r>
            <a:r>
              <a:rPr lang="en-US" sz="2000" dirty="0"/>
              <a:t>|</a:t>
            </a:r>
            <a:r>
              <a:rPr lang="en-US" sz="2000" dirty="0">
                <a:cs typeface="Times New Roman"/>
              </a:rPr>
              <a:t>¬</a:t>
            </a:r>
            <a:r>
              <a:rPr lang="en-US" sz="2000" i="1" dirty="0"/>
              <a:t>Toothache</a:t>
            </a:r>
            <a:r>
              <a:rPr lang="en-US" sz="2000" dirty="0"/>
              <a:t>) = 0.05/0.85 = 1/17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p(</a:t>
            </a:r>
            <a:r>
              <a:rPr lang="en-US" sz="2000" dirty="0">
                <a:cs typeface="Times New Roman"/>
              </a:rPr>
              <a:t>¬</a:t>
            </a:r>
            <a:r>
              <a:rPr lang="en-US" sz="2000" i="1" dirty="0" err="1"/>
              <a:t>Cavity</a:t>
            </a:r>
            <a:r>
              <a:rPr lang="en-US" sz="2000" dirty="0" err="1"/>
              <a:t>|</a:t>
            </a:r>
            <a:r>
              <a:rPr lang="en-US" sz="2000" i="1" dirty="0" err="1"/>
              <a:t>Toothache</a:t>
            </a:r>
            <a:r>
              <a:rPr lang="en-US" sz="2000" dirty="0"/>
              <a:t>) = 0.1/0.15 = 2/3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 descr="joint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59079"/>
              </p:ext>
            </p:extLst>
          </p:nvPr>
        </p:nvGraphicFramePr>
        <p:xfrm>
          <a:off x="3048000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 descr="margi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89406"/>
              </p:ext>
            </p:extLst>
          </p:nvPr>
        </p:nvGraphicFramePr>
        <p:xfrm>
          <a:off x="2590800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 descr="margi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36625"/>
              </p:ext>
            </p:extLst>
          </p:nvPr>
        </p:nvGraphicFramePr>
        <p:xfrm>
          <a:off x="6172200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36638"/>
            <a:ext cx="8229600" cy="1401763"/>
          </a:xfrm>
        </p:spPr>
        <p:txBody>
          <a:bodyPr/>
          <a:lstStyle/>
          <a:p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 descr="join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19198"/>
              </p:ext>
            </p:extLst>
          </p:nvPr>
        </p:nvGraphicFramePr>
        <p:xfrm>
          <a:off x="3048000" y="1981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 descr="conditio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5560"/>
              </p:ext>
            </p:extLst>
          </p:nvPr>
        </p:nvGraphicFramePr>
        <p:xfrm>
          <a:off x="1828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P(Cavity | Toothache = true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 descr="conditio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61752"/>
              </p:ext>
            </p:extLst>
          </p:nvPr>
        </p:nvGraphicFramePr>
        <p:xfrm>
          <a:off x="6248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Cavity|Toothache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false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 descr="conditio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96731"/>
              </p:ext>
            </p:extLst>
          </p:nvPr>
        </p:nvGraphicFramePr>
        <p:xfrm>
          <a:off x="1828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 | Cavity = true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 descr="conditional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10488"/>
              </p:ext>
            </p:extLst>
          </p:nvPr>
        </p:nvGraphicFramePr>
        <p:xfrm>
          <a:off x="6248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P(Toothache | Cavity = false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36638"/>
            <a:ext cx="76962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dirty="0">
                <a:solidFill>
                  <a:srgbClr val="0066FF"/>
                </a:solidFill>
              </a:rPr>
              <a:t>p(X | Y = y)</a:t>
            </a:r>
            <a:r>
              <a:rPr lang="en-US" sz="2400" dirty="0"/>
              <a:t> at once, select all entries in the joint distribution table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 descr="joint distribu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11323"/>
              </p:ext>
            </p:extLst>
          </p:nvPr>
        </p:nvGraphicFramePr>
        <p:xfrm>
          <a:off x="3048000" y="2362200"/>
          <a:ext cx="6096000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 descr="normalization examp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04671"/>
              </p:ext>
            </p:extLst>
          </p:nvPr>
        </p:nvGraphicFramePr>
        <p:xfrm>
          <a:off x="4114800" y="4343400"/>
          <a:ext cx="41148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 descr="normalization examp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65809"/>
              </p:ext>
            </p:extLst>
          </p:nvPr>
        </p:nvGraphicFramePr>
        <p:xfrm>
          <a:off x="4114800" y="5715000"/>
          <a:ext cx="411480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66FF"/>
                          </a:solidFill>
                          <a:cs typeface="Times New Roman"/>
                        </a:rPr>
                        <a:t>¬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rgbClr val="0066FF"/>
                          </a:solidFill>
                        </a:rPr>
                        <a:t>Toochache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943600" y="39624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9436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1" y="3897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5269468"/>
            <a:ext cx="134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Renormalize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36638"/>
            <a:ext cx="76962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dirty="0">
                <a:solidFill>
                  <a:srgbClr val="0066FF"/>
                </a:solidFill>
              </a:rPr>
              <a:t>p(X | Y = y)</a:t>
            </a:r>
            <a:r>
              <a:rPr lang="en-US" sz="2400" dirty="0"/>
              <a:t> at once, select all entries in the joint distribution table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  <a:p>
            <a:r>
              <a:rPr lang="en-US" sz="2400" dirty="0"/>
              <a:t>Why does it work?</a:t>
            </a:r>
          </a:p>
        </p:txBody>
      </p:sp>
      <p:graphicFrame>
        <p:nvGraphicFramePr>
          <p:cNvPr id="35842" name="Object 2" descr="marginaliz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33008"/>
              </p:ext>
            </p:extLst>
          </p:nvPr>
        </p:nvGraphicFramePr>
        <p:xfrm>
          <a:off x="3165476" y="2847976"/>
          <a:ext cx="37385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333440" imgH="533160" progId="Equation.3">
                  <p:embed/>
                </p:oleObj>
              </mc:Choice>
              <mc:Fallback>
                <p:oleObj name="Equation" r:id="rId4" imgW="1333440" imgH="533160" progId="Equation.3">
                  <p:embed/>
                  <p:pic>
                    <p:nvPicPr>
                      <p:cNvPr id="35842" name="Object 2" descr="marginaliz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6" y="2847976"/>
                        <a:ext cx="3738563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162800" y="3200401"/>
            <a:ext cx="247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by marginalization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8668" y="3082567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P(</a:t>
            </a:r>
            <a:r>
              <a:rPr lang="en-US" sz="3600" dirty="0" err="1"/>
              <a:t>x|y</a:t>
            </a:r>
            <a:r>
              <a:rPr lang="en-US" sz="3600" dirty="0"/>
              <a:t>)=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944562"/>
          </a:xfrm>
        </p:spPr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sz="2400" dirty="0"/>
              <a:t>Definition of conditional probability: </a:t>
            </a:r>
          </a:p>
          <a:p>
            <a:endParaRPr lang="en-US" sz="2400" dirty="0"/>
          </a:p>
          <a:p>
            <a:r>
              <a:rPr lang="en-US" sz="2400" dirty="0"/>
              <a:t>Sometimes we have the conditional probability and want to obtain the joint: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Object 5" descr="conditional probabilit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0984"/>
              </p:ext>
            </p:extLst>
          </p:nvPr>
        </p:nvGraphicFramePr>
        <p:xfrm>
          <a:off x="7356475" y="1066800"/>
          <a:ext cx="2605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93760" imgH="419040" progId="Equation.3">
                  <p:embed/>
                </p:oleObj>
              </mc:Choice>
              <mc:Fallback>
                <p:oleObj name="Equation" r:id="rId4" imgW="1193760" imgH="419040" progId="Equation.3">
                  <p:embed/>
                  <p:pic>
                    <p:nvPicPr>
                      <p:cNvPr id="6" name="Object 5" descr="conditional probabilit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066800"/>
                        <a:ext cx="26050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 descr="product ru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376082"/>
              </p:ext>
            </p:extLst>
          </p:nvPr>
        </p:nvGraphicFramePr>
        <p:xfrm>
          <a:off x="3409951" y="3200400"/>
          <a:ext cx="551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450880" imgH="203040" progId="Equation.3">
                  <p:embed/>
                </p:oleObj>
              </mc:Choice>
              <mc:Fallback>
                <p:oleObj name="Equation" r:id="rId6" imgW="2450880" imgH="203040" progId="Equation.3">
                  <p:embed/>
                  <p:pic>
                    <p:nvPicPr>
                      <p:cNvPr id="13" name="Object 12" descr="product ru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3200400"/>
                        <a:ext cx="5514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pPr lvl="1"/>
            <a:r>
              <a:rPr lang="en-US" dirty="0"/>
              <a:t>Laziness, Ignorance, and Randomness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Rational Bettor Theorem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Review of Key Concepts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Outcomes, Events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Independence and Conditional Independence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31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944562"/>
          </a:xfrm>
        </p:spPr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sz="2400" dirty="0"/>
              <a:t>Definition of conditional probability: </a:t>
            </a:r>
          </a:p>
          <a:p>
            <a:endParaRPr lang="en-US" sz="2400" dirty="0"/>
          </a:p>
          <a:p>
            <a:r>
              <a:rPr lang="en-US" sz="2400" dirty="0"/>
              <a:t>Sometimes we have the conditional probability and want to obtain the joint: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chain rule: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56475" y="1066800"/>
          <a:ext cx="2605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193760" imgH="419040" progId="Equation.3">
                  <p:embed/>
                </p:oleObj>
              </mc:Choice>
              <mc:Fallback>
                <p:oleObj name="Equation" r:id="rId4" imgW="11937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066800"/>
                        <a:ext cx="26050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09951" y="3200400"/>
          <a:ext cx="5514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450880" imgH="203040" progId="Equation.3">
                  <p:embed/>
                </p:oleObj>
              </mc:Choice>
              <mc:Fallback>
                <p:oleObj name="Equation" r:id="rId6" imgW="2450880" imgH="2030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1" y="3200400"/>
                        <a:ext cx="5514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914400" imgH="215640" progId="Equation.3">
                  <p:embed/>
                </p:oleObj>
              </mc:Choice>
              <mc:Fallback>
                <p:oleObj name="Equation" r:id="rId8" imgW="914400" imgH="215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 descr="chain ru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43398"/>
              </p:ext>
            </p:extLst>
          </p:nvPr>
        </p:nvGraphicFramePr>
        <p:xfrm>
          <a:off x="2133601" y="4656138"/>
          <a:ext cx="8189913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3962160" imgH="660240" progId="Equation.3">
                  <p:embed/>
                </p:oleObj>
              </mc:Choice>
              <mc:Fallback>
                <p:oleObj name="Equation" r:id="rId10" imgW="3962160" imgH="660240" progId="Equation.3">
                  <p:embed/>
                  <p:pic>
                    <p:nvPicPr>
                      <p:cNvPr id="34821" name="Object 5" descr="chain ru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656138"/>
                        <a:ext cx="8189913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Motivation: Why use probability?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Laziness, Ignorance, and Randomness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Rational Bettor Theorem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Outcomes, Events, and Random Variables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/>
              <a:t>Independence and Conditional Independence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9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44562"/>
          </a:xfrm>
        </p:spPr>
        <p:txBody>
          <a:bodyPr/>
          <a:lstStyle/>
          <a:p>
            <a:r>
              <a:rPr lang="en-US" dirty="0"/>
              <a:t>Independence ≠ Mutually Exclusive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5238"/>
            <a:ext cx="8229600" cy="4525963"/>
          </a:xfrm>
        </p:spPr>
        <p:txBody>
          <a:bodyPr/>
          <a:lstStyle/>
          <a:p>
            <a:r>
              <a:rPr lang="en-US" sz="2400" dirty="0"/>
              <a:t>Two events A and B are </a:t>
            </a:r>
            <a:r>
              <a:rPr lang="en-US" sz="2400" b="1" i="1" dirty="0">
                <a:solidFill>
                  <a:srgbClr val="0070C0"/>
                </a:solidFill>
              </a:rPr>
              <a:t>independent</a:t>
            </a:r>
            <a:r>
              <a:rPr lang="en-US" sz="2400" dirty="0"/>
              <a:t> if and only if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  <a:sym typeface="Symbol"/>
              </a:rPr>
              <a:t> B) = p(A, B) = p(A) p(B)</a:t>
            </a:r>
          </a:p>
          <a:p>
            <a:pPr lvl="1"/>
            <a:r>
              <a:rPr lang="en-US" dirty="0">
                <a:sym typeface="Symbol"/>
              </a:rPr>
              <a:t>In other words,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pPr lvl="1"/>
            <a:r>
              <a:rPr lang="en-US" dirty="0">
                <a:sym typeface="Symbol"/>
              </a:rPr>
              <a:t>This is an important simplifying assumption for modeling, e.g.,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Toothache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Weather</a:t>
            </a:r>
            <a:r>
              <a:rPr lang="en-US" dirty="0">
                <a:sym typeface="Symbol"/>
              </a:rPr>
              <a:t> can be assumed to be independent?</a:t>
            </a:r>
            <a:br>
              <a:rPr lang="en-US" dirty="0">
                <a:sym typeface="Symbol"/>
              </a:rPr>
            </a:br>
            <a:endParaRPr lang="en-US" sz="1000" dirty="0">
              <a:sym typeface="Symbol"/>
            </a:endParaRPr>
          </a:p>
          <a:p>
            <a:r>
              <a:rPr lang="en-US" sz="2400" dirty="0">
                <a:sym typeface="Symbol"/>
              </a:rPr>
              <a:t>Are two </a:t>
            </a:r>
            <a:r>
              <a:rPr lang="en-US" sz="2400" b="1" i="1" dirty="0">
                <a:solidFill>
                  <a:srgbClr val="0070C0"/>
                </a:solidFill>
                <a:sym typeface="Symbol"/>
              </a:rPr>
              <a:t>mutually exclusive </a:t>
            </a:r>
            <a:r>
              <a:rPr lang="en-US" sz="2400" dirty="0">
                <a:sym typeface="Symbol"/>
              </a:rPr>
              <a:t>events independent?</a:t>
            </a:r>
          </a:p>
          <a:p>
            <a:pPr lvl="1"/>
            <a:r>
              <a:rPr lang="en-US" dirty="0">
                <a:sym typeface="Symbol"/>
              </a:rPr>
              <a:t>No!  Quite the opposite!  If you know A happened, then you know that B _didn’t_ happen!! 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rgbClr val="0066FF"/>
                </a:solidFill>
                <a:sym typeface="Symbol"/>
              </a:rPr>
              <a:t>p(A  B) = p(A) + p(B)</a:t>
            </a:r>
            <a:br>
              <a:rPr lang="en-US" dirty="0">
                <a:solidFill>
                  <a:srgbClr val="0066FF"/>
                </a:solidFill>
                <a:sym typeface="Symbol"/>
              </a:rPr>
            </a:br>
            <a:endParaRPr lang="en-US" sz="1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83970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76200"/>
            <a:ext cx="9330965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Independence ≠ 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265238"/>
            <a:ext cx="9032697" cy="5433513"/>
          </a:xfrm>
        </p:spPr>
        <p:txBody>
          <a:bodyPr/>
          <a:lstStyle/>
          <a:p>
            <a:r>
              <a:rPr lang="en-US" sz="2400" dirty="0"/>
              <a:t>Two events A and B are </a:t>
            </a:r>
            <a:r>
              <a:rPr lang="en-US" sz="2400" i="1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 if and only if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pPr lvl="1"/>
            <a:r>
              <a:rPr lang="en-US" dirty="0">
                <a:sym typeface="Symbol"/>
              </a:rPr>
              <a:t>In other words,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pPr lvl="1"/>
            <a:r>
              <a:rPr lang="en-US" dirty="0">
                <a:sym typeface="Symbol"/>
              </a:rPr>
              <a:t>This is an important simplifying assumption for modeling, e.g.,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Toothache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Weather</a:t>
            </a:r>
            <a:r>
              <a:rPr lang="en-US" dirty="0">
                <a:sym typeface="Symbol"/>
              </a:rPr>
              <a:t> can be assumed to be independent</a:t>
            </a:r>
            <a:br>
              <a:rPr lang="en-US" dirty="0">
                <a:sym typeface="Symbol"/>
              </a:rPr>
            </a:br>
            <a:endParaRPr lang="en-US" sz="1000" dirty="0">
              <a:sym typeface="Symbol"/>
            </a:endParaRPr>
          </a:p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 </a:t>
            </a:r>
          </a:p>
          <a:p>
            <a:pPr lvl="1"/>
            <a:r>
              <a:rPr lang="en-US" dirty="0">
                <a:sym typeface="Symbol"/>
              </a:rPr>
              <a:t>Equivalent: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rgbClr val="0066FF"/>
                </a:solidFill>
                <a:sym typeface="Symbol"/>
              </a:rPr>
              <a:t>p(A | B, C) = p(A | C) </a:t>
            </a:r>
          </a:p>
          <a:p>
            <a:pPr lvl="1"/>
            <a:r>
              <a:rPr lang="en-US" dirty="0">
                <a:sym typeface="Symbol"/>
              </a:rPr>
              <a:t>Equivalent: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rgbClr val="0066FF"/>
                </a:solidFill>
                <a:sym typeface="Symbol"/>
              </a:rPr>
              <a:t>p(B | A, C) = p(B | C) </a:t>
            </a:r>
            <a:br>
              <a:rPr lang="en-US" dirty="0">
                <a:solidFill>
                  <a:srgbClr val="0066FF"/>
                </a:solidFill>
                <a:sym typeface="Symbol"/>
              </a:rPr>
            </a:br>
            <a:br>
              <a:rPr lang="en-US" dirty="0">
                <a:solidFill>
                  <a:srgbClr val="0066FF"/>
                </a:solidFill>
                <a:sym typeface="Symbol"/>
              </a:rPr>
            </a:br>
            <a:r>
              <a:rPr lang="en-US" dirty="0">
                <a:solidFill>
                  <a:srgbClr val="0066FF"/>
                </a:solidFill>
                <a:sym typeface="Symbol"/>
              </a:rPr>
              <a:t> </a:t>
            </a:r>
          </a:p>
          <a:p>
            <a:pPr lvl="1"/>
            <a:endParaRPr lang="en-US" dirty="0">
              <a:solidFill>
                <a:srgbClr val="0066FF"/>
              </a:solidFill>
              <a:sym typeface="Symbol"/>
            </a:endParaRPr>
          </a:p>
          <a:p>
            <a:endParaRPr lang="en-US" sz="10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87361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76" y="1526859"/>
            <a:ext cx="3024124" cy="168624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Toothache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Boolean variable indicating whether the patient has a toothache</a:t>
            </a:r>
          </a:p>
        </p:txBody>
      </p:sp>
      <p:pic>
        <p:nvPicPr>
          <p:cNvPr id="3" name="Picture 2" descr="toothache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" y="2913888"/>
            <a:ext cx="2773720" cy="3611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6BC15-B419-2742-AE0F-481D67FE2798}"/>
              </a:ext>
            </a:extLst>
          </p:cNvPr>
          <p:cNvSpPr txBox="1"/>
          <p:nvPr/>
        </p:nvSpPr>
        <p:spPr>
          <a:xfrm>
            <a:off x="203200" y="6464300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William Brassey Hole(Died:1917)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534651-F4B5-524C-BB5B-EEC94826D73D}"/>
              </a:ext>
            </a:extLst>
          </p:cNvPr>
          <p:cNvSpPr txBox="1">
            <a:spLocks noChangeArrowheads="1"/>
          </p:cNvSpPr>
          <p:nvPr/>
        </p:nvSpPr>
        <p:spPr>
          <a:xfrm>
            <a:off x="4173220" y="1126047"/>
            <a:ext cx="3278124" cy="143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Cavity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Boolean variable indicating whether the patient has a cavity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D2D521-D621-8042-A05B-E23219307D96}"/>
              </a:ext>
            </a:extLst>
          </p:cNvPr>
          <p:cNvSpPr txBox="1">
            <a:spLocks noChangeArrowheads="1"/>
          </p:cNvSpPr>
          <p:nvPr/>
        </p:nvSpPr>
        <p:spPr>
          <a:xfrm>
            <a:off x="8316976" y="1882459"/>
            <a:ext cx="3278124" cy="1343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>
                <a:solidFill>
                  <a:srgbClr val="0066FF"/>
                </a:solidFill>
              </a:rPr>
              <a:t>Catch</a:t>
            </a:r>
            <a:r>
              <a:rPr lang="en-US" sz="3200" dirty="0">
                <a:solidFill>
                  <a:srgbClr val="0066FF"/>
                </a:solidFill>
              </a:rPr>
              <a:t>:</a:t>
            </a:r>
            <a:r>
              <a:rPr lang="en-US" sz="3200" dirty="0"/>
              <a:t> whether the dentist’s probe catches in the cavity</a:t>
            </a:r>
          </a:p>
        </p:txBody>
      </p:sp>
      <p:pic>
        <p:nvPicPr>
          <p:cNvPr id="6" name="Picture 5" descr="cavity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80" y="2634489"/>
            <a:ext cx="1778000" cy="3225800"/>
          </a:xfrm>
          <a:prstGeom prst="rect">
            <a:avLst/>
          </a:prstGeom>
        </p:spPr>
      </p:pic>
      <p:pic>
        <p:nvPicPr>
          <p:cNvPr id="10" name="Picture 9" descr="instruments to catch a cavity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27" y="2913888"/>
            <a:ext cx="2590489" cy="36244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7E7A8-3A06-2B43-9CC8-E7FA63C8174F}"/>
              </a:ext>
            </a:extLst>
          </p:cNvPr>
          <p:cNvCxnSpPr>
            <a:cxnSpLocks/>
            <a:stCxn id="7" idx="1"/>
            <a:endCxn id="22531" idx="3"/>
          </p:cNvCxnSpPr>
          <p:nvPr/>
        </p:nvCxnSpPr>
        <p:spPr>
          <a:xfrm flipH="1">
            <a:off x="3187700" y="1842168"/>
            <a:ext cx="985520" cy="527812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1D7314-4C2F-204A-A4DA-2A9B73EA28D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51344" y="1842168"/>
            <a:ext cx="646176" cy="792321"/>
          </a:xfrm>
          <a:prstGeom prst="straightConnector1">
            <a:avLst/>
          </a:prstGeom>
          <a:ln w="1905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981199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Independence ≠ Conditional Independence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7C277-4931-3243-8310-2B928F0B4009}"/>
              </a:ext>
            </a:extLst>
          </p:cNvPr>
          <p:cNvSpPr txBox="1"/>
          <p:nvPr/>
        </p:nvSpPr>
        <p:spPr>
          <a:xfrm>
            <a:off x="4927600" y="5720588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Aduran</a:t>
            </a:r>
            <a:r>
              <a:rPr lang="en-US" sz="1400" dirty="0"/>
              <a:t>, CC-SA 3.0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F08F9-2717-6A40-8DAC-94404A52911A}"/>
              </a:ext>
            </a:extLst>
          </p:cNvPr>
          <p:cNvSpPr txBox="1"/>
          <p:nvPr/>
        </p:nvSpPr>
        <p:spPr>
          <a:xfrm>
            <a:off x="8957056" y="6513068"/>
            <a:ext cx="201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Dozenist</a:t>
            </a:r>
            <a:r>
              <a:rPr lang="en-US" sz="1400" dirty="0"/>
              <a:t>, CC-SA 3.0</a:t>
            </a:r>
          </a:p>
        </p:txBody>
      </p:sp>
    </p:spTree>
    <p:extLst>
      <p:ext uri="{BB962C8B-B14F-4D97-AF65-F5344CB8AC3E}">
        <p14:creationId xmlns:p14="http://schemas.microsoft.com/office/powerpoint/2010/main" val="1998791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othache">
            <a:extLst>
              <a:ext uri="{FF2B5EF4-FFF2-40B4-BE49-F238E27FC236}">
                <a16:creationId xmlns:a16="http://schemas.microsoft.com/office/drawing/2014/main" id="{52A49B72-1985-704C-8FC2-D2EA97D47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8" y="865632"/>
            <a:ext cx="1277350" cy="1663191"/>
          </a:xfrm>
          <a:prstGeom prst="rect">
            <a:avLst/>
          </a:prstGeom>
        </p:spPr>
      </p:pic>
      <p:pic>
        <p:nvPicPr>
          <p:cNvPr id="6" name="Picture 5" descr="cavity">
            <a:extLst>
              <a:ext uri="{FF2B5EF4-FFF2-40B4-BE49-F238E27FC236}">
                <a16:creationId xmlns:a16="http://schemas.microsoft.com/office/drawing/2014/main" id="{F8FDC023-BAFE-3844-B37A-C216E0877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8" y="951993"/>
            <a:ext cx="916719" cy="1663191"/>
          </a:xfrm>
          <a:prstGeom prst="rect">
            <a:avLst/>
          </a:prstGeom>
        </p:spPr>
      </p:pic>
      <p:pic>
        <p:nvPicPr>
          <p:cNvPr id="10" name="Picture 9" descr="instrument to catch a cavity">
            <a:extLst>
              <a:ext uri="{FF2B5EF4-FFF2-40B4-BE49-F238E27FC236}">
                <a16:creationId xmlns:a16="http://schemas.microsoft.com/office/drawing/2014/main" id="{7B8FB157-6E70-DA47-9267-61F91FD7B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36" y="957074"/>
            <a:ext cx="1203804" cy="168429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These Events are not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656" y="2868041"/>
                <a:ext cx="10515600" cy="359625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dirty="0"/>
                  <a:t>If the patient has a toothache, then it’s likely he has a cavity.  Having a cavity makes it more likely that the probe will catch on something.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If the probe catches on something, then it’s likely that the patient has a cavity.  If he has a cavity, then he might also have a toothache.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So Catch and Toothache are not independent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656" y="2868041"/>
                <a:ext cx="10515600" cy="3596259"/>
              </a:xfrm>
              <a:blipFill>
                <a:blip r:embed="rId6"/>
                <a:stretch>
                  <a:fillRect l="-724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5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they are Conditionally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656" y="3069209"/>
                <a:ext cx="10515600" cy="359625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dirty="0"/>
                  <a:t>Here are some reasons the probe might not catch, despite having a cavity: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The dentist might be really careless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The cavity might be really small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dirty="0"/>
                  <a:t>Those reasons have nothing to do with the toothache!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𝐶𝑎𝑡𝑐h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40000"/>
                  </a:lnSpc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Catch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Toothache</a:t>
                </a:r>
                <a:r>
                  <a:rPr lang="en-US" sz="2400" dirty="0"/>
                  <a:t> are </a:t>
                </a:r>
                <a:r>
                  <a:rPr lang="en-US" sz="2400" b="1" u="sng" dirty="0"/>
                  <a:t>conditionally independent </a:t>
                </a:r>
                <a:r>
                  <a:rPr lang="en-US" sz="2400" dirty="0"/>
                  <a:t>given knowledge of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Cavity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656" y="3069209"/>
                <a:ext cx="10515600" cy="3596259"/>
              </a:xfrm>
              <a:blipFill>
                <a:blip r:embed="rId6"/>
                <a:stretch>
                  <a:fillRect l="-724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explanation of conditionally independent variables">
            <a:extLst>
              <a:ext uri="{FF2B5EF4-FFF2-40B4-BE49-F238E27FC236}">
                <a16:creationId xmlns:a16="http://schemas.microsoft.com/office/drawing/2014/main" id="{18ABCBC8-5EAB-4DE4-BC26-27942B9296A5}"/>
              </a:ext>
            </a:extLst>
          </p:cNvPr>
          <p:cNvGrpSpPr/>
          <p:nvPr/>
        </p:nvGrpSpPr>
        <p:grpSpPr>
          <a:xfrm>
            <a:off x="1701448" y="951993"/>
            <a:ext cx="9048692" cy="1689373"/>
            <a:chOff x="1701448" y="951993"/>
            <a:chExt cx="9048692" cy="16893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FDC023-BAFE-3844-B37A-C216E087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048" y="951993"/>
              <a:ext cx="916719" cy="166319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63E86B-47F3-4AD8-A3D0-CB238DB92310}"/>
                </a:ext>
              </a:extLst>
            </p:cNvPr>
            <p:cNvGrpSpPr/>
            <p:nvPr/>
          </p:nvGrpSpPr>
          <p:grpSpPr>
            <a:xfrm>
              <a:off x="1701448" y="957072"/>
              <a:ext cx="9048692" cy="1684294"/>
              <a:chOff x="1701448" y="957072"/>
              <a:chExt cx="9048692" cy="1684294"/>
            </a:xfrm>
          </p:grpSpPr>
          <p:pic>
            <p:nvPicPr>
              <p:cNvPr id="3" name="Picture 2" descr="A picture containing text, book&#10;&#10;Description automatically generated">
                <a:extLst>
                  <a:ext uri="{FF2B5EF4-FFF2-40B4-BE49-F238E27FC236}">
                    <a16:creationId xmlns:a16="http://schemas.microsoft.com/office/drawing/2014/main" id="{52A49B72-1985-704C-8FC2-D2EA97D47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1448" y="957072"/>
                <a:ext cx="1277350" cy="1663191"/>
              </a:xfrm>
              <a:prstGeom prst="rect">
                <a:avLst/>
              </a:prstGeom>
            </p:spPr>
          </p:pic>
          <p:pic>
            <p:nvPicPr>
              <p:cNvPr id="10" name="Picture 9" descr="instrument to catch a cavity">
                <a:extLst>
                  <a:ext uri="{FF2B5EF4-FFF2-40B4-BE49-F238E27FC236}">
                    <a16:creationId xmlns:a16="http://schemas.microsoft.com/office/drawing/2014/main" id="{7B8FB157-6E70-DA47-9267-61F91FD7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6336" y="957074"/>
                <a:ext cx="1203804" cy="1684292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E07CEF1-DA47-7748-B73A-008B3D531654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2978798" y="1783589"/>
                <a:ext cx="2612250" cy="0"/>
              </a:xfrm>
              <a:prstGeom prst="straightConnector1">
                <a:avLst/>
              </a:prstGeom>
              <a:ln w="1905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B33AA39-0D00-2844-B45E-580EC26E461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6507767" y="1783589"/>
                <a:ext cx="3038569" cy="0"/>
              </a:xfrm>
              <a:prstGeom prst="straightConnector1">
                <a:avLst/>
              </a:prstGeom>
              <a:ln w="19050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D0871A-3BB4-9740-A117-6A9D7D99EB51}"/>
                  </a:ext>
                </a:extLst>
              </p:cNvPr>
              <p:cNvSpPr txBox="1"/>
              <p:nvPr/>
            </p:nvSpPr>
            <p:spPr>
              <a:xfrm>
                <a:off x="3767328" y="1810512"/>
                <a:ext cx="1235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Dependent</a:t>
                </a:r>
              </a:p>
            </p:txBody>
          </p:sp>
          <p:sp>
            <p:nvSpPr>
              <p:cNvPr id="14" name="TextBox 13" descr="explanation of conditionally independent variables. ">
                <a:extLst>
                  <a:ext uri="{FF2B5EF4-FFF2-40B4-BE49-F238E27FC236}">
                    <a16:creationId xmlns:a16="http://schemas.microsoft.com/office/drawing/2014/main" id="{A296BD1F-224C-FE46-81C7-421203B5FDF4}"/>
                  </a:ext>
                </a:extLst>
              </p:cNvPr>
              <p:cNvSpPr txBox="1"/>
              <p:nvPr/>
            </p:nvSpPr>
            <p:spPr>
              <a:xfrm>
                <a:off x="7211568" y="1816608"/>
                <a:ext cx="1235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Dependent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2C4D1B-C5C4-C349-B098-61E552EA5BA8}"/>
                  </a:ext>
                </a:extLst>
              </p:cNvPr>
              <p:cNvSpPr/>
              <p:nvPr/>
            </p:nvSpPr>
            <p:spPr>
              <a:xfrm>
                <a:off x="2980944" y="2084833"/>
                <a:ext cx="6565392" cy="530352"/>
              </a:xfrm>
              <a:custGeom>
                <a:avLst/>
                <a:gdLst>
                  <a:gd name="connsiteX0" fmla="*/ 0 w 6565392"/>
                  <a:gd name="connsiteY0" fmla="*/ 109728 h 714001"/>
                  <a:gd name="connsiteX1" fmla="*/ 2980944 w 6565392"/>
                  <a:gd name="connsiteY1" fmla="*/ 713232 h 714001"/>
                  <a:gd name="connsiteX2" fmla="*/ 6565392 w 6565392"/>
                  <a:gd name="connsiteY2" fmla="*/ 0 h 7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65392" h="714001">
                    <a:moveTo>
                      <a:pt x="0" y="109728"/>
                    </a:moveTo>
                    <a:cubicBezTo>
                      <a:pt x="943356" y="420624"/>
                      <a:pt x="1886712" y="731520"/>
                      <a:pt x="2980944" y="713232"/>
                    </a:cubicBezTo>
                    <a:cubicBezTo>
                      <a:pt x="4075176" y="694944"/>
                      <a:pt x="5320284" y="347472"/>
                      <a:pt x="6565392" y="0"/>
                    </a:cubicBezTo>
                  </a:path>
                </a:pathLst>
              </a:custGeom>
              <a:noFill/>
              <a:ln w="63500">
                <a:solidFill>
                  <a:schemeClr val="tx1"/>
                </a:solidFill>
                <a:prstDash val="sysDot"/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E2015B6-1D06-BF48-8C50-F6A25A5847B2}"/>
              </a:ext>
            </a:extLst>
          </p:cNvPr>
          <p:cNvSpPr txBox="1"/>
          <p:nvPr/>
        </p:nvSpPr>
        <p:spPr>
          <a:xfrm>
            <a:off x="3614928" y="2554224"/>
            <a:ext cx="50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Conditionally Dependent given knowledge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Cavity</a:t>
            </a:r>
          </a:p>
        </p:txBody>
      </p:sp>
    </p:spTree>
    <p:extLst>
      <p:ext uri="{BB962C8B-B14F-4D97-AF65-F5344CB8AC3E}">
        <p14:creationId xmlns:p14="http://schemas.microsoft.com/office/powerpoint/2010/main" val="253341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8FE8CB2-40D4-C944-9D98-486587680E46}"/>
              </a:ext>
            </a:extLst>
          </p:cNvPr>
          <p:cNvSpPr txBox="1">
            <a:spLocks/>
          </p:cNvSpPr>
          <p:nvPr/>
        </p:nvSpPr>
        <p:spPr>
          <a:xfrm>
            <a:off x="1414271" y="76200"/>
            <a:ext cx="9330965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…but they are Conditionally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" y="3142361"/>
                <a:ext cx="12063984" cy="359625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These statements are all equivalent: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𝑇𝑜𝑜𝑡h𝑎𝑐h𝑒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𝐶𝑎𝑣𝑖𝑡𝑦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𝐶𝑎𝑡𝑐h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𝑇𝑜𝑜𝑡h𝑎𝑐h𝑒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𝐶𝑎𝑣𝑖𝑡𝑦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𝑇𝑜𝑜𝑡h𝑎𝑐h𝑒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𝐶𝑎𝑡𝑐h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𝐶𝑎𝑡𝑐h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𝐶𝑎𝑣𝑖𝑡𝑦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dirty="0"/>
                  <a:t>…and they all mean that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Catch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Toothache</a:t>
                </a:r>
                <a:r>
                  <a:rPr lang="en-US" dirty="0"/>
                  <a:t> are </a:t>
                </a:r>
                <a:r>
                  <a:rPr lang="en-US" b="1" u="sng" dirty="0"/>
                  <a:t>conditionally independent </a:t>
                </a:r>
                <a:r>
                  <a:rPr lang="en-US" dirty="0"/>
                  <a:t>given knowledge of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Cavity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D83C2-6EB7-5F41-87CB-31BD242E5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" y="3142361"/>
                <a:ext cx="12063984" cy="3596259"/>
              </a:xfrm>
              <a:blipFill>
                <a:blip r:embed="rId6"/>
                <a:stretch>
                  <a:fillRect l="-946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 descr="explanation of conditionally independent variables">
            <a:extLst>
              <a:ext uri="{FF2B5EF4-FFF2-40B4-BE49-F238E27FC236}">
                <a16:creationId xmlns:a16="http://schemas.microsoft.com/office/drawing/2014/main" id="{74FDE71A-FB21-46D2-B1CB-C0BCE543729C}"/>
              </a:ext>
            </a:extLst>
          </p:cNvPr>
          <p:cNvGrpSpPr/>
          <p:nvPr/>
        </p:nvGrpSpPr>
        <p:grpSpPr>
          <a:xfrm>
            <a:off x="1701448" y="951993"/>
            <a:ext cx="9048692" cy="1971563"/>
            <a:chOff x="1701448" y="951993"/>
            <a:chExt cx="9048692" cy="1971563"/>
          </a:xfrm>
        </p:grpSpPr>
        <p:pic>
          <p:nvPicPr>
            <p:cNvPr id="3" name="Picture 2" descr="A picture containing text, book&#10;&#10;Description automatically generated">
              <a:extLst>
                <a:ext uri="{FF2B5EF4-FFF2-40B4-BE49-F238E27FC236}">
                  <a16:creationId xmlns:a16="http://schemas.microsoft.com/office/drawing/2014/main" id="{52A49B72-1985-704C-8FC2-D2EA97D4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448" y="957072"/>
              <a:ext cx="1277350" cy="16631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FDC023-BAFE-3844-B37A-C216E087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048" y="951993"/>
              <a:ext cx="916719" cy="1663191"/>
            </a:xfrm>
            <a:prstGeom prst="rect">
              <a:avLst/>
            </a:prstGeom>
          </p:spPr>
        </p:pic>
        <p:pic>
          <p:nvPicPr>
            <p:cNvPr id="10" name="Picture 9" descr="A picture containing wall, indoor, table&#10;&#10;Description automatically generated">
              <a:extLst>
                <a:ext uri="{FF2B5EF4-FFF2-40B4-BE49-F238E27FC236}">
                  <a16:creationId xmlns:a16="http://schemas.microsoft.com/office/drawing/2014/main" id="{7B8FB157-6E70-DA47-9267-61F91FD7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336" y="957074"/>
              <a:ext cx="1203804" cy="168429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07CEF1-DA47-7748-B73A-008B3D53165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978798" y="1783589"/>
              <a:ext cx="261225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33AA39-0D00-2844-B45E-580EC26E461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507767" y="1783589"/>
              <a:ext cx="3038569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D0871A-3BB4-9740-A117-6A9D7D99EB51}"/>
                </a:ext>
              </a:extLst>
            </p:cNvPr>
            <p:cNvSpPr txBox="1"/>
            <p:nvPr/>
          </p:nvSpPr>
          <p:spPr>
            <a:xfrm>
              <a:off x="3767328" y="1810512"/>
              <a:ext cx="123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96BD1F-224C-FE46-81C7-421203B5FDF4}"/>
                </a:ext>
              </a:extLst>
            </p:cNvPr>
            <p:cNvSpPr txBox="1"/>
            <p:nvPr/>
          </p:nvSpPr>
          <p:spPr>
            <a:xfrm>
              <a:off x="7211568" y="1816608"/>
              <a:ext cx="123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Dependent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42C4D1B-C5C4-C349-B098-61E552EA5BA8}"/>
                </a:ext>
              </a:extLst>
            </p:cNvPr>
            <p:cNvSpPr/>
            <p:nvPr/>
          </p:nvSpPr>
          <p:spPr>
            <a:xfrm>
              <a:off x="2980944" y="2084833"/>
              <a:ext cx="6565392" cy="530352"/>
            </a:xfrm>
            <a:custGeom>
              <a:avLst/>
              <a:gdLst>
                <a:gd name="connsiteX0" fmla="*/ 0 w 6565392"/>
                <a:gd name="connsiteY0" fmla="*/ 109728 h 714001"/>
                <a:gd name="connsiteX1" fmla="*/ 2980944 w 6565392"/>
                <a:gd name="connsiteY1" fmla="*/ 713232 h 714001"/>
                <a:gd name="connsiteX2" fmla="*/ 6565392 w 6565392"/>
                <a:gd name="connsiteY2" fmla="*/ 0 h 7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5392" h="714001">
                  <a:moveTo>
                    <a:pt x="0" y="109728"/>
                  </a:moveTo>
                  <a:cubicBezTo>
                    <a:pt x="943356" y="420624"/>
                    <a:pt x="1886712" y="731520"/>
                    <a:pt x="2980944" y="713232"/>
                  </a:cubicBezTo>
                  <a:cubicBezTo>
                    <a:pt x="4075176" y="694944"/>
                    <a:pt x="5320284" y="347472"/>
                    <a:pt x="6565392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prstDash val="sysDot"/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2015B6-1D06-BF48-8C50-F6A25A5847B2}"/>
                </a:ext>
              </a:extLst>
            </p:cNvPr>
            <p:cNvSpPr txBox="1"/>
            <p:nvPr/>
          </p:nvSpPr>
          <p:spPr>
            <a:xfrm>
              <a:off x="3614928" y="2554224"/>
              <a:ext cx="5022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Conditionally Dependent given knowledge of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Cavity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206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pPr lvl="1"/>
            <a:r>
              <a:rPr lang="en-US" dirty="0"/>
              <a:t>Laziness, Ignorance, and Randomness</a:t>
            </a:r>
          </a:p>
          <a:p>
            <a:pPr lvl="1"/>
            <a:r>
              <a:rPr lang="en-US" dirty="0"/>
              <a:t>Rational Bettor Theorem</a:t>
            </a:r>
          </a:p>
          <a:p>
            <a:r>
              <a:rPr lang="en-US" dirty="0"/>
              <a:t>Review of Key Concepts</a:t>
            </a:r>
          </a:p>
          <a:p>
            <a:pPr lvl="1"/>
            <a:r>
              <a:rPr lang="en-US" dirty="0"/>
              <a:t>Outcomes, Events</a:t>
            </a:r>
          </a:p>
          <a:p>
            <a:pPr lvl="1"/>
            <a:r>
              <a:rPr lang="en-US" dirty="0"/>
              <a:t>Random Variables;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Jointly random variables: Joint, Marginal, and Conditional </a:t>
            </a:r>
            <a:r>
              <a:rPr lang="en-US" dirty="0" err="1"/>
              <a:t>pmf</a:t>
            </a:r>
            <a:endParaRPr lang="en-US" dirty="0"/>
          </a:p>
          <a:p>
            <a:pPr lvl="1"/>
            <a:r>
              <a:rPr lang="en-US" dirty="0"/>
              <a:t>Independent vs. Conditionally Independent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9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18D540C-2C31-4D47-AABC-E03CFD05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-157163"/>
            <a:ext cx="7769225" cy="113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9144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>
                <a:solidFill>
                  <a:srgbClr val="0066CC"/>
                </a:solidFill>
                <a:latin typeface="Franklin Gothic Book" panose="020B0503020102020204" pitchFamily="34" charset="0"/>
                <a:cs typeface="DejaVu Sans" charset="0"/>
              </a:rPr>
              <a:t>Acknowledgements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55BF9B2-1A95-45E6-8877-657D41C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465264"/>
            <a:ext cx="832008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318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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Slides based on: 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Pieter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Abbeel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and Dan Klein (UC Berkeley)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Mark Hasegawa-Johnson and	Julia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Hockenmaier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(UIUC)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Tauhidul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Alam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(LSUS)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  <a:hlinkClick r:id="rId3"/>
              </a:rPr>
              <a:t>http://aima.eecs.berkeley.edu/slides-ppt/</a:t>
            </a:r>
            <a:endParaRPr lang="en-US" altLang="en-US" sz="2600" dirty="0">
              <a:latin typeface="Perpetua" panose="02020502060401020303" pitchFamily="18" charset="0"/>
              <a:cs typeface="DejaVu Sans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600" dirty="0">
              <a:latin typeface="Perpetua" panose="02020502060401020303" pitchFamily="18" charset="0"/>
              <a:cs typeface="DejaVu Sans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CC4069-FE76-4C9C-8503-1192EC75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1" y="6210301"/>
            <a:ext cx="45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Planning under uncertainty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/>
            <a:r>
              <a:rPr lang="en-US" sz="2400" dirty="0"/>
              <a:t>Let action </a:t>
            </a:r>
            <a:r>
              <a:rPr lang="en-US" sz="2400" i="1" dirty="0">
                <a:solidFill>
                  <a:srgbClr val="0066FF"/>
                </a:solidFill>
              </a:rPr>
              <a:t>Go(t)</a:t>
            </a:r>
            <a:r>
              <a:rPr lang="en-US" sz="2400" dirty="0">
                <a:solidFill>
                  <a:srgbClr val="0066FF"/>
                </a:solidFill>
              </a:rPr>
              <a:t> = leave for airport at time </a:t>
            </a:r>
            <a:r>
              <a:rPr lang="en-US" sz="2400" i="1" dirty="0">
                <a:solidFill>
                  <a:srgbClr val="0066FF"/>
                </a:solidFill>
              </a:rPr>
              <a:t>t</a:t>
            </a:r>
            <a:endParaRPr lang="en-US" sz="2400" dirty="0">
              <a:solidFill>
                <a:srgbClr val="0066FF"/>
              </a:solidFill>
            </a:endParaRPr>
          </a:p>
          <a:p>
            <a:pPr marL="746125" lvl="1" indent="-346075"/>
            <a:r>
              <a:rPr lang="en-US" sz="2000" dirty="0"/>
              <a:t>Will </a:t>
            </a:r>
            <a:r>
              <a:rPr lang="en-US" sz="2000" i="1" dirty="0"/>
              <a:t>Go(t)</a:t>
            </a:r>
            <a:r>
              <a:rPr lang="en-US" sz="2000" dirty="0"/>
              <a:t> succeed, i.e., get me to the airport in time for the flight?</a:t>
            </a:r>
            <a:endParaRPr lang="en-US" dirty="0"/>
          </a:p>
          <a:p>
            <a:pPr marL="346075" indent="-346075"/>
            <a:r>
              <a:rPr lang="en-US" sz="2400" dirty="0"/>
              <a:t>Problems:</a:t>
            </a:r>
          </a:p>
          <a:p>
            <a:pPr marL="746125" lvl="2" indent="-346075"/>
            <a:r>
              <a:rPr lang="en-US" dirty="0"/>
              <a:t>Partial </a:t>
            </a:r>
            <a:r>
              <a:rPr lang="en-US" dirty="0" err="1"/>
              <a:t>observability</a:t>
            </a:r>
            <a:r>
              <a:rPr lang="en-US" dirty="0"/>
              <a:t> (road state, other drivers' plans, etc.)</a:t>
            </a:r>
          </a:p>
          <a:p>
            <a:pPr marL="746125" lvl="2" indent="-346075"/>
            <a:r>
              <a:rPr lang="en-US" dirty="0"/>
              <a:t>Noisy sensors (traffic reports)</a:t>
            </a:r>
          </a:p>
          <a:p>
            <a:pPr marL="746125" lvl="2" indent="-346075"/>
            <a:r>
              <a:rPr lang="en-US" dirty="0"/>
              <a:t>Uncertainty in action outcomes (flat tire, etc.)</a:t>
            </a:r>
          </a:p>
          <a:p>
            <a:pPr marL="746125" lvl="2" indent="-346075"/>
            <a:r>
              <a:rPr lang="en-US" dirty="0"/>
              <a:t>Complexity of modeling and predicting traffic</a:t>
            </a:r>
            <a:endParaRPr lang="en-US" sz="2400" dirty="0"/>
          </a:p>
          <a:p>
            <a:pPr marL="346075" indent="-346075"/>
            <a:r>
              <a:rPr lang="en-US" sz="2400" dirty="0"/>
              <a:t>Hence a purely logical approach either</a:t>
            </a:r>
          </a:p>
          <a:p>
            <a:pPr marL="746125" lvl="2" indent="-346075"/>
            <a:r>
              <a:rPr lang="en-US" dirty="0"/>
              <a:t>Risks falsehood: “</a:t>
            </a:r>
            <a:r>
              <a:rPr lang="en-US" i="1" dirty="0"/>
              <a:t>Go(14:30)</a:t>
            </a:r>
            <a:r>
              <a:rPr lang="en-US" dirty="0"/>
              <a:t> will get me there on time,” or </a:t>
            </a:r>
          </a:p>
          <a:p>
            <a:pPr marL="746125" lvl="2" indent="-346075"/>
            <a:r>
              <a:rPr lang="en-US" dirty="0"/>
              <a:t>Leads to conclusions that are too weak for decision making:</a:t>
            </a:r>
            <a:endParaRPr lang="en-US" sz="2400" dirty="0"/>
          </a:p>
          <a:p>
            <a:pPr marL="1146175" lvl="2" indent="-346075"/>
            <a:r>
              <a:rPr lang="en-US" sz="1600" i="1" dirty="0"/>
              <a:t>Go(14:30)</a:t>
            </a:r>
            <a:r>
              <a:rPr lang="en-US" sz="1600" dirty="0"/>
              <a:t> will get me there on time if there's no accident, it doesn't rain, my tires remain intact, etc., etc.</a:t>
            </a:r>
          </a:p>
          <a:p>
            <a:pPr marL="1146175" lvl="2" indent="-346075"/>
            <a:r>
              <a:rPr lang="en-US" sz="1600" i="1" dirty="0"/>
              <a:t>Go(04:30)</a:t>
            </a:r>
            <a:r>
              <a:rPr lang="en-US" sz="1600" dirty="0"/>
              <a:t> will get me there on time</a:t>
            </a:r>
          </a:p>
        </p:txBody>
      </p:sp>
    </p:spTree>
    <p:extLst>
      <p:ext uri="{BB962C8B-B14F-4D97-AF65-F5344CB8AC3E}">
        <p14:creationId xmlns:p14="http://schemas.microsoft.com/office/powerpoint/2010/main" val="22381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Probabilistic assertions summarize effects of</a:t>
            </a:r>
          </a:p>
          <a:p>
            <a:pPr lvl="1"/>
            <a:r>
              <a:rPr lang="en-US" dirty="0"/>
              <a:t>Laziness: reluctance to enumerate exceptions, qualifications, etc.  --- possibly a deterministic and known environment, but with </a:t>
            </a:r>
            <a:r>
              <a:rPr lang="en-US" b="1" dirty="0"/>
              <a:t>computational complexity limitations</a:t>
            </a:r>
          </a:p>
          <a:p>
            <a:pPr lvl="1"/>
            <a:r>
              <a:rPr lang="en-US" dirty="0"/>
              <a:t>Ignorance: lack of explicit theories, relevant facts, initial conditions, etc. --- environment that is </a:t>
            </a:r>
            <a:r>
              <a:rPr lang="en-US" b="1" dirty="0"/>
              <a:t>unknown</a:t>
            </a:r>
            <a:r>
              <a:rPr lang="en-US" dirty="0"/>
              <a:t> (we don’t know the transition function) or </a:t>
            </a:r>
            <a:r>
              <a:rPr lang="en-US" b="1" dirty="0"/>
              <a:t>partially observable</a:t>
            </a:r>
            <a:r>
              <a:rPr lang="en-US" dirty="0"/>
              <a:t> (we can’t measure the current state)</a:t>
            </a:r>
            <a:endParaRPr lang="en-US" b="1" dirty="0"/>
          </a:p>
          <a:p>
            <a:pPr lvl="1"/>
            <a:r>
              <a:rPr lang="en-US" dirty="0"/>
              <a:t>Intrinsically random phenomena – environment is </a:t>
            </a:r>
            <a:r>
              <a:rPr lang="en-US" b="1" dirty="0"/>
              <a:t>stochastic</a:t>
            </a:r>
            <a:r>
              <a:rPr lang="en-US" dirty="0"/>
              <a:t>, i.e., given a particular (</a:t>
            </a:r>
            <a:r>
              <a:rPr lang="en-US" dirty="0" err="1"/>
              <a:t>action,current</a:t>
            </a:r>
            <a:r>
              <a:rPr lang="en-US" dirty="0"/>
              <a:t> state), the (next state) is drawn at random with a particular probability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Why use probability?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Laziness, Ignorance, and Randomness</a:t>
            </a:r>
          </a:p>
          <a:p>
            <a:pPr lvl="1"/>
            <a:r>
              <a:rPr lang="en-US" dirty="0"/>
              <a:t>Rational Bettor Theorem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Review of Key Concepts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Outcomes, Events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Joint, Marginal, and Conditional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Independence and Conditional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1143000"/>
          </a:xfrm>
        </p:spPr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690" y="1066801"/>
                <a:ext cx="11253020" cy="54372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agent believes the following:</a:t>
                </a:r>
              </a:p>
              <a:p>
                <a:pPr lvl="1">
                  <a:buNone/>
                </a:pPr>
                <a:r>
                  <a:rPr lang="en-US" sz="2800" dirty="0"/>
                  <a:t>	</a:t>
                </a:r>
                <a:r>
                  <a:rPr lang="en-US" sz="2800" dirty="0">
                    <a:solidFill>
                      <a:srgbClr val="0066FF"/>
                    </a:solidFill>
                  </a:rPr>
                  <a:t>P(Go(deadline-25) gets me there on time) = 0.04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P(Go(deadline-90) gets me there on time) = 0.70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P(Go(deadline-120)</a:t>
                </a:r>
                <a:r>
                  <a:rPr lang="en-US" sz="2800" baseline="-250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>
                    <a:solidFill>
                      <a:srgbClr val="0066FF"/>
                    </a:solidFill>
                  </a:rPr>
                  <a:t>gets me there on time) = 0.95 </a:t>
                </a:r>
              </a:p>
              <a:p>
                <a:pPr lvl="1">
                  <a:buNone/>
                </a:pPr>
                <a:r>
                  <a:rPr lang="en-US" sz="2800" dirty="0">
                    <a:solidFill>
                      <a:srgbClr val="0066FF"/>
                    </a:solidFill>
                  </a:rPr>
                  <a:t>	P(Go(deadline-180) gets me there on time) = 0.9999 </a:t>
                </a:r>
              </a:p>
              <a:p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sz="2800" dirty="0"/>
                  <a:t>Depends on preferences for missing flight vs. time spent waiting</a:t>
                </a:r>
              </a:p>
              <a:p>
                <a:pPr lvl="1"/>
                <a:r>
                  <a:rPr lang="en-US" sz="2800" dirty="0"/>
                  <a:t>Encapsulated by a </a:t>
                </a:r>
                <a:r>
                  <a:rPr lang="en-US" sz="2800" i="1" dirty="0"/>
                  <a:t>utility function</a:t>
                </a:r>
              </a:p>
              <a:p>
                <a:r>
                  <a:rPr lang="en-US" dirty="0"/>
                  <a:t>The agent should choose the action that maximizes the </a:t>
                </a:r>
                <a:r>
                  <a:rPr lang="en-US" i="1" dirty="0"/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2800" dirty="0" err="1">
                    <a:solidFill>
                      <a:srgbClr val="0066FF"/>
                    </a:solidFill>
                  </a:rPr>
                  <a:t>Prob</a:t>
                </a:r>
                <a:r>
                  <a:rPr lang="en-US" sz="2800" dirty="0">
                    <a:solidFill>
                      <a:srgbClr val="0066FF"/>
                    </a:solidFill>
                  </a:rPr>
                  <a:t>(A succeeds)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Utility(A succeeds) +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Prob</a:t>
                </a:r>
                <a:r>
                  <a:rPr lang="en-US" sz="2800" dirty="0">
                    <a:solidFill>
                      <a:srgbClr val="0066FF"/>
                    </a:solidFill>
                  </a:rPr>
                  <a:t>(A fails)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Utility(A fails)</a:t>
                </a:r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690" y="1066801"/>
                <a:ext cx="11253020" cy="5437238"/>
              </a:xfrm>
              <a:blipFill>
                <a:blip r:embed="rId3"/>
                <a:stretch>
                  <a:fillRect l="-902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2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1143000"/>
          </a:xfrm>
        </p:spPr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 descr="Equation to calculate expected utility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691" y="1066801"/>
                <a:ext cx="1114978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More generally: the </a:t>
                </a:r>
                <a:r>
                  <a:rPr lang="en-US" sz="2400" i="1" dirty="0"/>
                  <a:t>expected utility </a:t>
                </a:r>
                <a:r>
                  <a:rPr lang="en-US" sz="2400" dirty="0"/>
                  <a:t>of an action is defined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Utility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Action</m:t>
                    </m:r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𝑢𝑡𝑐𝑜𝑚𝑒𝑠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𝑜𝑢𝑡𝑐𝑜𝑚𝑒</m:t>
                            </m:r>
                          </m:e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𝑜𝑢𝑡𝑐𝑜𝑚𝑒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Utility theory </a:t>
                </a:r>
                <a:r>
                  <a:rPr lang="en-US" sz="2400" dirty="0"/>
                  <a:t>is used to represent and infer preferences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Decision theory </a:t>
                </a:r>
                <a:r>
                  <a:rPr lang="en-US" sz="2400" dirty="0"/>
                  <a:t>= probability theory + utility theory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8195" name="Rectangle 3" descr="Equation to calculate expected utilit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691" y="1066801"/>
                <a:ext cx="11149780" cy="4525963"/>
              </a:xfrm>
              <a:blipFill>
                <a:blip r:embed="rId3"/>
                <a:stretch>
                  <a:fillRect l="-76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probabilities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29" y="1600201"/>
            <a:ext cx="9807677" cy="4892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66FF"/>
                </a:solidFill>
              </a:rPr>
              <a:t>Frequentism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sz="2800" dirty="0"/>
              <a:t>Probabilities are relative frequencies</a:t>
            </a:r>
          </a:p>
          <a:p>
            <a:pPr lvl="1"/>
            <a:r>
              <a:rPr lang="en-US" sz="2800" dirty="0"/>
              <a:t>For example, if we toss a coin many times, </a:t>
            </a:r>
            <a:r>
              <a:rPr lang="en-US" sz="2800" dirty="0">
                <a:solidFill>
                  <a:srgbClr val="0066FF"/>
                </a:solidFill>
              </a:rPr>
              <a:t>P(heads)</a:t>
            </a:r>
            <a:r>
              <a:rPr lang="en-US" sz="2800" dirty="0"/>
              <a:t> is the proportion of the time the coin will come up heads</a:t>
            </a:r>
          </a:p>
          <a:p>
            <a:pPr lvl="1"/>
            <a:r>
              <a:rPr lang="en-US" sz="2800" dirty="0"/>
              <a:t>But what if we’re dealing with an event that has never happened before?</a:t>
            </a:r>
          </a:p>
          <a:p>
            <a:pPr lvl="2"/>
            <a:r>
              <a:rPr lang="en-US" sz="2800" dirty="0"/>
              <a:t>What is the probability that the Earth will warm by 0.15 degrees this year?</a:t>
            </a:r>
          </a:p>
          <a:p>
            <a:r>
              <a:rPr lang="en-US" b="1" dirty="0">
                <a:solidFill>
                  <a:srgbClr val="0066FF"/>
                </a:solidFill>
              </a:rPr>
              <a:t>Subjectivism</a:t>
            </a:r>
          </a:p>
          <a:p>
            <a:pPr lvl="1"/>
            <a:r>
              <a:rPr lang="en-US" sz="2800" dirty="0"/>
              <a:t>Probabilities are degrees of belief </a:t>
            </a:r>
          </a:p>
          <a:p>
            <a:pPr lvl="1"/>
            <a:r>
              <a:rPr lang="en-US" sz="2800" dirty="0"/>
              <a:t>But then, how do we assign belief values to statements?</a:t>
            </a:r>
          </a:p>
          <a:p>
            <a:pPr lvl="1"/>
            <a:r>
              <a:rPr lang="en-US" sz="2800" dirty="0"/>
              <a:t>In practice: models.  Represent an </a:t>
            </a:r>
            <a:r>
              <a:rPr lang="en-US" sz="2800" i="1" dirty="0"/>
              <a:t>unknown event</a:t>
            </a:r>
            <a:r>
              <a:rPr lang="en-US" sz="2800" dirty="0"/>
              <a:t> as a series of </a:t>
            </a:r>
            <a:r>
              <a:rPr lang="en-US" sz="2800" i="1" dirty="0"/>
              <a:t>better-known events</a:t>
            </a:r>
          </a:p>
          <a:p>
            <a:r>
              <a:rPr lang="en-US" dirty="0"/>
              <a:t>A theoretical problem with Subjectivism: </a:t>
            </a:r>
          </a:p>
          <a:p>
            <a:pPr marL="0" indent="0" algn="ctr">
              <a:buNone/>
            </a:pPr>
            <a:r>
              <a:rPr lang="en-US" dirty="0"/>
              <a:t>Why do “beliefs” need to follow the laws of probability?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3178</Words>
  <Application>Microsoft Office PowerPoint</Application>
  <PresentationFormat>Widescreen</PresentationFormat>
  <Paragraphs>399</Paragraphs>
  <Slides>39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Franklin Gothic Book</vt:lpstr>
      <vt:lpstr>Perpetua</vt:lpstr>
      <vt:lpstr>Symbol</vt:lpstr>
      <vt:lpstr>Times New Roman</vt:lpstr>
      <vt:lpstr>Wingdings</vt:lpstr>
      <vt:lpstr>Office Theme</vt:lpstr>
      <vt:lpstr>Equation</vt:lpstr>
      <vt:lpstr>Ch 12: Quantifying Uncertainty</vt:lpstr>
      <vt:lpstr>Outline</vt:lpstr>
      <vt:lpstr>Outline</vt:lpstr>
      <vt:lpstr>Motivation: Planning under uncertainty</vt:lpstr>
      <vt:lpstr>Probability</vt:lpstr>
      <vt:lpstr>Outline</vt:lpstr>
      <vt:lpstr>Making decisions under uncertainty</vt:lpstr>
      <vt:lpstr>Making decisions under uncertainty</vt:lpstr>
      <vt:lpstr>Where do probabilities come from?</vt:lpstr>
      <vt:lpstr>The Rational Bettor Theorem</vt:lpstr>
      <vt:lpstr>Are humans “rational bettors”?</vt:lpstr>
      <vt:lpstr>Outline</vt:lpstr>
      <vt:lpstr>Events</vt:lpstr>
      <vt:lpstr>Kolmogorov’s axioms of probability</vt:lpstr>
      <vt:lpstr>Outcomes = Atomic events</vt:lpstr>
      <vt:lpstr>Outline</vt:lpstr>
      <vt:lpstr>Joint probability distributions</vt:lpstr>
      <vt:lpstr>Joint probability distributions</vt:lpstr>
      <vt:lpstr>Joint probability distributions</vt:lpstr>
      <vt:lpstr>Marginal distributions</vt:lpstr>
      <vt:lpstr>Marginal probability distributions</vt:lpstr>
      <vt:lpstr>Joint -&gt; Marginal by adding the outcomes</vt:lpstr>
      <vt:lpstr>Conditional distributions</vt:lpstr>
      <vt:lpstr>Conditional Probability: renormalize (divide)</vt:lpstr>
      <vt:lpstr>Conditional probability</vt:lpstr>
      <vt:lpstr>Conditional distributions</vt:lpstr>
      <vt:lpstr>Normalization trick</vt:lpstr>
      <vt:lpstr>Normalization trick</vt:lpstr>
      <vt:lpstr>Product rule</vt:lpstr>
      <vt:lpstr>Product rule</vt:lpstr>
      <vt:lpstr>Outline</vt:lpstr>
      <vt:lpstr>Independence ≠ Mutually Exclusive</vt:lpstr>
      <vt:lpstr>Independence ≠ Conditional Independence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 Lecture 12: Probability</dc:title>
  <dc:creator>Mark Hasegawa-Johnson</dc:creator>
  <cp:lastModifiedBy>Gianfranco Farina Lovera</cp:lastModifiedBy>
  <cp:revision>52</cp:revision>
  <dcterms:created xsi:type="dcterms:W3CDTF">2017-10-10T01:55:43Z</dcterms:created>
  <dcterms:modified xsi:type="dcterms:W3CDTF">2022-07-07T19:13:41Z</dcterms:modified>
</cp:coreProperties>
</file>