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59" r:id="rId4"/>
    <p:sldId id="260" r:id="rId5"/>
    <p:sldId id="309" r:id="rId6"/>
    <p:sldId id="296" r:id="rId7"/>
    <p:sldId id="267" r:id="rId8"/>
    <p:sldId id="310" r:id="rId9"/>
    <p:sldId id="269" r:id="rId10"/>
    <p:sldId id="271" r:id="rId11"/>
    <p:sldId id="311" r:id="rId12"/>
    <p:sldId id="298" r:id="rId13"/>
    <p:sldId id="297" r:id="rId14"/>
    <p:sldId id="293" r:id="rId15"/>
    <p:sldId id="299" r:id="rId16"/>
    <p:sldId id="300" r:id="rId17"/>
    <p:sldId id="274" r:id="rId18"/>
    <p:sldId id="275" r:id="rId19"/>
    <p:sldId id="301" r:id="rId20"/>
    <p:sldId id="278" r:id="rId21"/>
    <p:sldId id="279" r:id="rId22"/>
    <p:sldId id="280" r:id="rId23"/>
    <p:sldId id="281" r:id="rId24"/>
    <p:sldId id="286" r:id="rId25"/>
    <p:sldId id="282" r:id="rId26"/>
    <p:sldId id="283" r:id="rId27"/>
    <p:sldId id="284" r:id="rId28"/>
    <p:sldId id="302" r:id="rId29"/>
    <p:sldId id="287" r:id="rId30"/>
    <p:sldId id="303" r:id="rId31"/>
    <p:sldId id="304" r:id="rId32"/>
    <p:sldId id="306" r:id="rId33"/>
    <p:sldId id="307" r:id="rId34"/>
    <p:sldId id="308" r:id="rId35"/>
    <p:sldId id="288" r:id="rId36"/>
    <p:sldId id="289" r:id="rId37"/>
    <p:sldId id="290" r:id="rId38"/>
    <p:sldId id="291" r:id="rId3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2BF350-AB71-4D61-BDB4-B621456C4F2D}" v="14" dt="2021-10-19T18:21:13.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0" d="100"/>
          <a:sy n="70" d="100"/>
        </p:scale>
        <p:origin x="5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3A38A699-56E5-40FA-B32B-50BA6BD334D0}" type="datetimeFigureOut">
              <a:rPr lang="en-US" smtClean="0"/>
              <a:t>6/15/2022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445462B-E077-45AE-8546-149D13F1D566}" type="slidenum">
              <a:rPr lang="en-US" smtClean="0"/>
              <a:t>‹#›</a:t>
            </a:fld>
            <a:endParaRPr lang="en-US"/>
          </a:p>
        </p:txBody>
      </p:sp>
    </p:spTree>
    <p:extLst>
      <p:ext uri="{BB962C8B-B14F-4D97-AF65-F5344CB8AC3E}">
        <p14:creationId xmlns:p14="http://schemas.microsoft.com/office/powerpoint/2010/main" val="3774336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baseline="0" dirty="0"/>
              <a:t>some unobservable aspect of the world that we are trying to predict (query variable)</a:t>
            </a:r>
          </a:p>
          <a:p>
            <a:r>
              <a:rPr lang="en-US" baseline="0" dirty="0"/>
              <a:t>B: observable evidence</a:t>
            </a:r>
            <a:endParaRPr lang="en-US" dirty="0"/>
          </a:p>
        </p:txBody>
      </p:sp>
      <p:sp>
        <p:nvSpPr>
          <p:cNvPr id="4" name="Slide Number Placeholder 3"/>
          <p:cNvSpPr>
            <a:spLocks noGrp="1"/>
          </p:cNvSpPr>
          <p:nvPr>
            <p:ph type="sldNum" sz="quarter" idx="10"/>
          </p:nvPr>
        </p:nvSpPr>
        <p:spPr/>
        <p:txBody>
          <a:bodyPr/>
          <a:lstStyle/>
          <a:p>
            <a:fld id="{8C6DDC4A-28AC-4BB0-A17C-4732441B2B82}" type="slidenum">
              <a:rPr lang="en-US" smtClean="0"/>
              <a:pPr/>
              <a:t>3</a:t>
            </a:fld>
            <a:endParaRPr lang="en-US"/>
          </a:p>
        </p:txBody>
      </p:sp>
    </p:spTree>
    <p:extLst>
      <p:ext uri="{BB962C8B-B14F-4D97-AF65-F5344CB8AC3E}">
        <p14:creationId xmlns:p14="http://schemas.microsoft.com/office/powerpoint/2010/main" val="3645434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Expected loss</a:t>
            </a:r>
            <a:r>
              <a:rPr lang="en-US" baseline="0" dirty="0"/>
              <a:t> of a decision: P(decision is correct) * 0 + P(decision is wrong) * 1</a:t>
            </a:r>
            <a:endParaRPr lang="en-US" dirty="0"/>
          </a:p>
        </p:txBody>
      </p:sp>
      <p:sp>
        <p:nvSpPr>
          <p:cNvPr id="4" name="Slide Number Placeholder 3"/>
          <p:cNvSpPr>
            <a:spLocks noGrp="1"/>
          </p:cNvSpPr>
          <p:nvPr>
            <p:ph type="sldNum" sz="quarter" idx="10"/>
          </p:nvPr>
        </p:nvSpPr>
        <p:spPr/>
        <p:txBody>
          <a:bodyPr/>
          <a:lstStyle/>
          <a:p>
            <a:fld id="{8C6DDC4A-28AC-4BB0-A17C-4732441B2B82}" type="slidenum">
              <a:rPr lang="en-US" smtClean="0"/>
              <a:pPr/>
              <a:t>13</a:t>
            </a:fld>
            <a:endParaRPr lang="en-US"/>
          </a:p>
        </p:txBody>
      </p:sp>
    </p:spTree>
    <p:extLst>
      <p:ext uri="{BB962C8B-B14F-4D97-AF65-F5344CB8AC3E}">
        <p14:creationId xmlns:p14="http://schemas.microsoft.com/office/powerpoint/2010/main" val="3174000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Expected loss</a:t>
            </a:r>
            <a:r>
              <a:rPr lang="en-US" baseline="0" dirty="0"/>
              <a:t> of a decision: P(decision is correct) * 0 + P(decision is wrong) * 1</a:t>
            </a:r>
            <a:endParaRPr lang="en-US" dirty="0"/>
          </a:p>
        </p:txBody>
      </p:sp>
      <p:sp>
        <p:nvSpPr>
          <p:cNvPr id="4" name="Slide Number Placeholder 3"/>
          <p:cNvSpPr>
            <a:spLocks noGrp="1"/>
          </p:cNvSpPr>
          <p:nvPr>
            <p:ph type="sldNum" sz="quarter" idx="10"/>
          </p:nvPr>
        </p:nvSpPr>
        <p:spPr/>
        <p:txBody>
          <a:bodyPr/>
          <a:lstStyle/>
          <a:p>
            <a:fld id="{8C6DDC4A-28AC-4BB0-A17C-4732441B2B82}" type="slidenum">
              <a:rPr lang="en-US" smtClean="0"/>
              <a:pPr/>
              <a:t>14</a:t>
            </a:fld>
            <a:endParaRPr lang="en-US"/>
          </a:p>
        </p:txBody>
      </p:sp>
    </p:spTree>
    <p:extLst>
      <p:ext uri="{BB962C8B-B14F-4D97-AF65-F5344CB8AC3E}">
        <p14:creationId xmlns:p14="http://schemas.microsoft.com/office/powerpoint/2010/main" val="2800536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17</a:t>
            </a:fld>
            <a:endParaRPr lang="en-US"/>
          </a:p>
        </p:txBody>
      </p:sp>
    </p:spTree>
    <p:extLst>
      <p:ext uri="{BB962C8B-B14F-4D97-AF65-F5344CB8AC3E}">
        <p14:creationId xmlns:p14="http://schemas.microsoft.com/office/powerpoint/2010/main" val="53091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18</a:t>
            </a:fld>
            <a:endParaRPr lang="en-US"/>
          </a:p>
        </p:txBody>
      </p:sp>
    </p:spTree>
    <p:extLst>
      <p:ext uri="{BB962C8B-B14F-4D97-AF65-F5344CB8AC3E}">
        <p14:creationId xmlns:p14="http://schemas.microsoft.com/office/powerpoint/2010/main" val="2673626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19</a:t>
            </a:fld>
            <a:endParaRPr lang="en-US"/>
          </a:p>
        </p:txBody>
      </p:sp>
    </p:spTree>
    <p:extLst>
      <p:ext uri="{BB962C8B-B14F-4D97-AF65-F5344CB8AC3E}">
        <p14:creationId xmlns:p14="http://schemas.microsoft.com/office/powerpoint/2010/main" val="2209689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20</a:t>
            </a:fld>
            <a:endParaRPr lang="en-US"/>
          </a:p>
        </p:txBody>
      </p:sp>
    </p:spTree>
    <p:extLst>
      <p:ext uri="{BB962C8B-B14F-4D97-AF65-F5344CB8AC3E}">
        <p14:creationId xmlns:p14="http://schemas.microsoft.com/office/powerpoint/2010/main" val="2712610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21</a:t>
            </a:fld>
            <a:endParaRPr lang="en-US"/>
          </a:p>
        </p:txBody>
      </p:sp>
    </p:spTree>
    <p:extLst>
      <p:ext uri="{BB962C8B-B14F-4D97-AF65-F5344CB8AC3E}">
        <p14:creationId xmlns:p14="http://schemas.microsoft.com/office/powerpoint/2010/main" val="328553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22</a:t>
            </a:fld>
            <a:endParaRPr lang="en-US"/>
          </a:p>
        </p:txBody>
      </p:sp>
    </p:spTree>
    <p:extLst>
      <p:ext uri="{BB962C8B-B14F-4D97-AF65-F5344CB8AC3E}">
        <p14:creationId xmlns:p14="http://schemas.microsoft.com/office/powerpoint/2010/main" val="99414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23</a:t>
            </a:fld>
            <a:endParaRPr lang="en-US"/>
          </a:p>
        </p:txBody>
      </p:sp>
    </p:spTree>
    <p:extLst>
      <p:ext uri="{BB962C8B-B14F-4D97-AF65-F5344CB8AC3E}">
        <p14:creationId xmlns:p14="http://schemas.microsoft.com/office/powerpoint/2010/main" val="1516723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24</a:t>
            </a:fld>
            <a:endParaRPr lang="en-US"/>
          </a:p>
        </p:txBody>
      </p:sp>
    </p:spTree>
    <p:extLst>
      <p:ext uri="{BB962C8B-B14F-4D97-AF65-F5344CB8AC3E}">
        <p14:creationId xmlns:p14="http://schemas.microsoft.com/office/powerpoint/2010/main" val="253960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4</a:t>
            </a:fld>
            <a:endParaRPr lang="en-US"/>
          </a:p>
        </p:txBody>
      </p:sp>
    </p:spTree>
    <p:extLst>
      <p:ext uri="{BB962C8B-B14F-4D97-AF65-F5344CB8AC3E}">
        <p14:creationId xmlns:p14="http://schemas.microsoft.com/office/powerpoint/2010/main" val="3630646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9DFF47B0-8546-4514-985A-D1728D1D0454}" type="slidenum">
              <a:rPr lang="en-US" smtClean="0"/>
              <a:pPr/>
              <a:t>25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44229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11B2602-3E2A-4E87-A687-755031C0A521}" type="slidenum">
              <a:rPr lang="en-US" smtClean="0"/>
              <a:pPr/>
              <a:t>26</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13997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89172B4-8286-4FF8-B3A2-78FF36CE54BF}" type="slidenum">
              <a:rPr lang="en-US" smtClean="0"/>
              <a:pPr/>
              <a:t>27</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29135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29</a:t>
            </a:fld>
            <a:endParaRPr lang="en-US"/>
          </a:p>
        </p:txBody>
      </p:sp>
    </p:spTree>
    <p:extLst>
      <p:ext uri="{BB962C8B-B14F-4D97-AF65-F5344CB8AC3E}">
        <p14:creationId xmlns:p14="http://schemas.microsoft.com/office/powerpoint/2010/main" val="2193812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35</a:t>
            </a:fld>
            <a:endParaRPr lang="en-US"/>
          </a:p>
        </p:txBody>
      </p:sp>
    </p:spTree>
    <p:extLst>
      <p:ext uri="{BB962C8B-B14F-4D97-AF65-F5344CB8AC3E}">
        <p14:creationId xmlns:p14="http://schemas.microsoft.com/office/powerpoint/2010/main" val="1306719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36</a:t>
            </a:fld>
            <a:endParaRPr lang="en-US"/>
          </a:p>
        </p:txBody>
      </p:sp>
    </p:spTree>
    <p:extLst>
      <p:ext uri="{BB962C8B-B14F-4D97-AF65-F5344CB8AC3E}">
        <p14:creationId xmlns:p14="http://schemas.microsoft.com/office/powerpoint/2010/main" val="2645339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1E70510-2B3D-4C2E-B966-D8384A2F4829}" type="slidenum">
              <a:rPr lang="en-US" smtClean="0">
                <a:solidFill>
                  <a:prstClr val="black"/>
                </a:solidFill>
              </a:rPr>
              <a:pPr>
                <a:defRPr/>
              </a:pPr>
              <a:t>37</a:t>
            </a:fld>
            <a:endParaRPr lang="en-US">
              <a:solidFill>
                <a:prstClr val="black"/>
              </a:solidFill>
            </a:endParaRPr>
          </a:p>
        </p:txBody>
      </p:sp>
    </p:spTree>
    <p:extLst>
      <p:ext uri="{BB962C8B-B14F-4D97-AF65-F5344CB8AC3E}">
        <p14:creationId xmlns:p14="http://schemas.microsoft.com/office/powerpoint/2010/main" val="3511980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38</a:t>
            </a:fld>
            <a:endParaRPr lang="en-US"/>
          </a:p>
        </p:txBody>
      </p:sp>
    </p:spTree>
    <p:extLst>
      <p:ext uri="{BB962C8B-B14F-4D97-AF65-F5344CB8AC3E}">
        <p14:creationId xmlns:p14="http://schemas.microsoft.com/office/powerpoint/2010/main" val="374159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baseline="0" dirty="0"/>
              <a:t>some unobservable aspect of the world that we are trying to predict (query variable)</a:t>
            </a:r>
          </a:p>
          <a:p>
            <a:r>
              <a:rPr lang="en-US" baseline="0" dirty="0"/>
              <a:t>B: observable evidence</a:t>
            </a:r>
            <a:endParaRPr lang="en-US" dirty="0"/>
          </a:p>
        </p:txBody>
      </p:sp>
      <p:sp>
        <p:nvSpPr>
          <p:cNvPr id="4" name="Slide Number Placeholder 3"/>
          <p:cNvSpPr>
            <a:spLocks noGrp="1"/>
          </p:cNvSpPr>
          <p:nvPr>
            <p:ph type="sldNum" sz="quarter" idx="10"/>
          </p:nvPr>
        </p:nvSpPr>
        <p:spPr/>
        <p:txBody>
          <a:bodyPr/>
          <a:lstStyle/>
          <a:p>
            <a:fld id="{8C6DDC4A-28AC-4BB0-A17C-4732441B2B82}" type="slidenum">
              <a:rPr lang="en-US" smtClean="0"/>
              <a:pPr/>
              <a:t>5</a:t>
            </a:fld>
            <a:endParaRPr lang="en-US"/>
          </a:p>
        </p:txBody>
      </p:sp>
    </p:spTree>
    <p:extLst>
      <p:ext uri="{BB962C8B-B14F-4D97-AF65-F5344CB8AC3E}">
        <p14:creationId xmlns:p14="http://schemas.microsoft.com/office/powerpoint/2010/main" val="1639590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7</a:t>
            </a:fld>
            <a:endParaRPr lang="en-US"/>
          </a:p>
        </p:txBody>
      </p:sp>
    </p:spTree>
    <p:extLst>
      <p:ext uri="{BB962C8B-B14F-4D97-AF65-F5344CB8AC3E}">
        <p14:creationId xmlns:p14="http://schemas.microsoft.com/office/powerpoint/2010/main" val="598639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8</a:t>
            </a:fld>
            <a:endParaRPr lang="en-US"/>
          </a:p>
        </p:txBody>
      </p:sp>
    </p:spTree>
    <p:extLst>
      <p:ext uri="{BB962C8B-B14F-4D97-AF65-F5344CB8AC3E}">
        <p14:creationId xmlns:p14="http://schemas.microsoft.com/office/powerpoint/2010/main" val="433242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Expected loss</a:t>
            </a:r>
            <a:r>
              <a:rPr lang="en-US" baseline="0" dirty="0"/>
              <a:t> of a decision: P(decision is correct) * 0 + P(decision is wrong) * 1</a:t>
            </a:r>
            <a:endParaRPr lang="en-US" dirty="0"/>
          </a:p>
        </p:txBody>
      </p:sp>
      <p:sp>
        <p:nvSpPr>
          <p:cNvPr id="4" name="Slide Number Placeholder 3"/>
          <p:cNvSpPr>
            <a:spLocks noGrp="1"/>
          </p:cNvSpPr>
          <p:nvPr>
            <p:ph type="sldNum" sz="quarter" idx="10"/>
          </p:nvPr>
        </p:nvSpPr>
        <p:spPr/>
        <p:txBody>
          <a:bodyPr/>
          <a:lstStyle/>
          <a:p>
            <a:fld id="{8C6DDC4A-28AC-4BB0-A17C-4732441B2B82}" type="slidenum">
              <a:rPr lang="en-US" smtClean="0"/>
              <a:pPr/>
              <a:t>9</a:t>
            </a:fld>
            <a:endParaRPr lang="en-US"/>
          </a:p>
        </p:txBody>
      </p:sp>
    </p:spTree>
    <p:extLst>
      <p:ext uri="{BB962C8B-B14F-4D97-AF65-F5344CB8AC3E}">
        <p14:creationId xmlns:p14="http://schemas.microsoft.com/office/powerpoint/2010/main" val="3216461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Expected loss</a:t>
            </a:r>
            <a:r>
              <a:rPr lang="en-US" baseline="0" dirty="0"/>
              <a:t> of a decision: P(decision is correct) * 0 + P(decision is wrong) * 1</a:t>
            </a:r>
            <a:endParaRPr lang="en-US" dirty="0"/>
          </a:p>
        </p:txBody>
      </p:sp>
      <p:sp>
        <p:nvSpPr>
          <p:cNvPr id="4" name="Slide Number Placeholder 3"/>
          <p:cNvSpPr>
            <a:spLocks noGrp="1"/>
          </p:cNvSpPr>
          <p:nvPr>
            <p:ph type="sldNum" sz="quarter" idx="10"/>
          </p:nvPr>
        </p:nvSpPr>
        <p:spPr/>
        <p:txBody>
          <a:bodyPr/>
          <a:lstStyle/>
          <a:p>
            <a:fld id="{8C6DDC4A-28AC-4BB0-A17C-4732441B2B82}" type="slidenum">
              <a:rPr lang="en-US" smtClean="0"/>
              <a:pPr/>
              <a:t>10</a:t>
            </a:fld>
            <a:endParaRPr lang="en-US"/>
          </a:p>
        </p:txBody>
      </p:sp>
    </p:spTree>
    <p:extLst>
      <p:ext uri="{BB962C8B-B14F-4D97-AF65-F5344CB8AC3E}">
        <p14:creationId xmlns:p14="http://schemas.microsoft.com/office/powerpoint/2010/main" val="1374555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Expected loss</a:t>
            </a:r>
            <a:r>
              <a:rPr lang="en-US" baseline="0" dirty="0"/>
              <a:t> of a decision: P(decision is correct) * 0 + P(decision is wrong) * 1</a:t>
            </a:r>
            <a:endParaRPr lang="en-US" dirty="0"/>
          </a:p>
        </p:txBody>
      </p:sp>
      <p:sp>
        <p:nvSpPr>
          <p:cNvPr id="4" name="Slide Number Placeholder 3"/>
          <p:cNvSpPr>
            <a:spLocks noGrp="1"/>
          </p:cNvSpPr>
          <p:nvPr>
            <p:ph type="sldNum" sz="quarter" idx="10"/>
          </p:nvPr>
        </p:nvSpPr>
        <p:spPr/>
        <p:txBody>
          <a:bodyPr/>
          <a:lstStyle/>
          <a:p>
            <a:fld id="{8C6DDC4A-28AC-4BB0-A17C-4732441B2B82}" type="slidenum">
              <a:rPr lang="en-US" smtClean="0"/>
              <a:pPr/>
              <a:t>11</a:t>
            </a:fld>
            <a:endParaRPr lang="en-US"/>
          </a:p>
        </p:txBody>
      </p:sp>
    </p:spTree>
    <p:extLst>
      <p:ext uri="{BB962C8B-B14F-4D97-AF65-F5344CB8AC3E}">
        <p14:creationId xmlns:p14="http://schemas.microsoft.com/office/powerpoint/2010/main" val="788425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Expected loss</a:t>
            </a:r>
            <a:r>
              <a:rPr lang="en-US" baseline="0" dirty="0"/>
              <a:t> of a decision: P(decision is correct) * 0 + P(decision is wrong) * 1</a:t>
            </a:r>
            <a:endParaRPr lang="en-US" dirty="0"/>
          </a:p>
        </p:txBody>
      </p:sp>
      <p:sp>
        <p:nvSpPr>
          <p:cNvPr id="4" name="Slide Number Placeholder 3"/>
          <p:cNvSpPr>
            <a:spLocks noGrp="1"/>
          </p:cNvSpPr>
          <p:nvPr>
            <p:ph type="sldNum" sz="quarter" idx="10"/>
          </p:nvPr>
        </p:nvSpPr>
        <p:spPr/>
        <p:txBody>
          <a:bodyPr/>
          <a:lstStyle/>
          <a:p>
            <a:fld id="{8C6DDC4A-28AC-4BB0-A17C-4732441B2B82}" type="slidenum">
              <a:rPr lang="en-US" smtClean="0"/>
              <a:pPr/>
              <a:t>12</a:t>
            </a:fld>
            <a:endParaRPr lang="en-US"/>
          </a:p>
        </p:txBody>
      </p:sp>
    </p:spTree>
    <p:extLst>
      <p:ext uri="{BB962C8B-B14F-4D97-AF65-F5344CB8AC3E}">
        <p14:creationId xmlns:p14="http://schemas.microsoft.com/office/powerpoint/2010/main" val="1337128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0F1F-090C-4750-A6D8-8D3576AB02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B5DED9-45CD-4084-888B-5F6C6DEC01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45415E-2DBF-472E-BF75-D1B6F9C1872F}"/>
              </a:ext>
            </a:extLst>
          </p:cNvPr>
          <p:cNvSpPr>
            <a:spLocks noGrp="1"/>
          </p:cNvSpPr>
          <p:nvPr>
            <p:ph type="dt" sz="half" idx="10"/>
          </p:nvPr>
        </p:nvSpPr>
        <p:spPr/>
        <p:txBody>
          <a:bodyPr/>
          <a:lstStyle/>
          <a:p>
            <a:fld id="{4511BD67-10A8-4945-940A-075EB539D32F}" type="datetimeFigureOut">
              <a:rPr lang="en-US" smtClean="0"/>
              <a:t>6/15/2022</a:t>
            </a:fld>
            <a:endParaRPr lang="en-US"/>
          </a:p>
        </p:txBody>
      </p:sp>
      <p:sp>
        <p:nvSpPr>
          <p:cNvPr id="5" name="Footer Placeholder 4">
            <a:extLst>
              <a:ext uri="{FF2B5EF4-FFF2-40B4-BE49-F238E27FC236}">
                <a16:creationId xmlns:a16="http://schemas.microsoft.com/office/drawing/2014/main" id="{4D585109-C6BE-420A-8D67-A101DA5F5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8D746-9115-4669-A3CB-2BB75A7EFFB7}"/>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4052181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27AB-248B-4EA1-9C1A-76FA391E8E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8D97D4-A4DC-40E2-BDC3-27A31C7222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F4441-7C51-46C8-82C8-A0D2C3AFB219}"/>
              </a:ext>
            </a:extLst>
          </p:cNvPr>
          <p:cNvSpPr>
            <a:spLocks noGrp="1"/>
          </p:cNvSpPr>
          <p:nvPr>
            <p:ph type="dt" sz="half" idx="10"/>
          </p:nvPr>
        </p:nvSpPr>
        <p:spPr/>
        <p:txBody>
          <a:bodyPr/>
          <a:lstStyle/>
          <a:p>
            <a:fld id="{4511BD67-10A8-4945-940A-075EB539D32F}" type="datetimeFigureOut">
              <a:rPr lang="en-US" smtClean="0"/>
              <a:t>6/15/2022</a:t>
            </a:fld>
            <a:endParaRPr lang="en-US"/>
          </a:p>
        </p:txBody>
      </p:sp>
      <p:sp>
        <p:nvSpPr>
          <p:cNvPr id="5" name="Footer Placeholder 4">
            <a:extLst>
              <a:ext uri="{FF2B5EF4-FFF2-40B4-BE49-F238E27FC236}">
                <a16:creationId xmlns:a16="http://schemas.microsoft.com/office/drawing/2014/main" id="{0C55D440-C6BA-4E44-BCDE-D6E87C1C9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EEB54-E605-4E8A-94C2-6D6A48F40C3B}"/>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1441185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79DBAB-C0D1-4C8F-85FF-3D662FE1D8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E0A133-162C-43D3-91C4-7EA0371A43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31944-4E90-44C4-B12F-D003E32EDE4C}"/>
              </a:ext>
            </a:extLst>
          </p:cNvPr>
          <p:cNvSpPr>
            <a:spLocks noGrp="1"/>
          </p:cNvSpPr>
          <p:nvPr>
            <p:ph type="dt" sz="half" idx="10"/>
          </p:nvPr>
        </p:nvSpPr>
        <p:spPr/>
        <p:txBody>
          <a:bodyPr/>
          <a:lstStyle/>
          <a:p>
            <a:fld id="{4511BD67-10A8-4945-940A-075EB539D32F}" type="datetimeFigureOut">
              <a:rPr lang="en-US" smtClean="0"/>
              <a:t>6/15/2022</a:t>
            </a:fld>
            <a:endParaRPr lang="en-US"/>
          </a:p>
        </p:txBody>
      </p:sp>
      <p:sp>
        <p:nvSpPr>
          <p:cNvPr id="5" name="Footer Placeholder 4">
            <a:extLst>
              <a:ext uri="{FF2B5EF4-FFF2-40B4-BE49-F238E27FC236}">
                <a16:creationId xmlns:a16="http://schemas.microsoft.com/office/drawing/2014/main" id="{D07AA0B3-2BA4-4BF1-8F8D-06B342132F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E33F7-A7CE-4431-8BCF-A561737F563A}"/>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2988525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54FB-C90A-46E6-826F-B79D895A1D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31E5B0-6DAC-4057-9A4F-17FADD2E865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A956AF-E10D-425A-8716-A1CEFFAC1560}"/>
              </a:ext>
            </a:extLst>
          </p:cNvPr>
          <p:cNvSpPr>
            <a:spLocks noGrp="1"/>
          </p:cNvSpPr>
          <p:nvPr>
            <p:ph type="dt" sz="half" idx="10"/>
          </p:nvPr>
        </p:nvSpPr>
        <p:spPr/>
        <p:txBody>
          <a:bodyPr/>
          <a:lstStyle/>
          <a:p>
            <a:fld id="{4511BD67-10A8-4945-940A-075EB539D32F}" type="datetimeFigureOut">
              <a:rPr lang="en-US" smtClean="0"/>
              <a:t>6/15/2022</a:t>
            </a:fld>
            <a:endParaRPr lang="en-US"/>
          </a:p>
        </p:txBody>
      </p:sp>
      <p:sp>
        <p:nvSpPr>
          <p:cNvPr id="5" name="Footer Placeholder 4">
            <a:extLst>
              <a:ext uri="{FF2B5EF4-FFF2-40B4-BE49-F238E27FC236}">
                <a16:creationId xmlns:a16="http://schemas.microsoft.com/office/drawing/2014/main" id="{33FDF4AF-FED8-4CCC-A8D8-94CEEF979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EAF49-029D-4DB8-9FFE-EE5CCFB488E3}"/>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362397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4792-B21A-4530-B8C8-5DFEA6B292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DC5736-5A74-46E6-B934-CE02BED57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10B7D8-9712-4B96-B3EC-B5D83CD094E4}"/>
              </a:ext>
            </a:extLst>
          </p:cNvPr>
          <p:cNvSpPr>
            <a:spLocks noGrp="1"/>
          </p:cNvSpPr>
          <p:nvPr>
            <p:ph type="dt" sz="half" idx="10"/>
          </p:nvPr>
        </p:nvSpPr>
        <p:spPr/>
        <p:txBody>
          <a:bodyPr/>
          <a:lstStyle/>
          <a:p>
            <a:fld id="{4511BD67-10A8-4945-940A-075EB539D32F}" type="datetimeFigureOut">
              <a:rPr lang="en-US" smtClean="0"/>
              <a:t>6/15/2022</a:t>
            </a:fld>
            <a:endParaRPr lang="en-US"/>
          </a:p>
        </p:txBody>
      </p:sp>
      <p:sp>
        <p:nvSpPr>
          <p:cNvPr id="5" name="Footer Placeholder 4">
            <a:extLst>
              <a:ext uri="{FF2B5EF4-FFF2-40B4-BE49-F238E27FC236}">
                <a16:creationId xmlns:a16="http://schemas.microsoft.com/office/drawing/2014/main" id="{B866AED3-7C8D-47FD-9C1B-9CD9F6B16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371C8-111D-4872-A891-186B6AA35F44}"/>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1519928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93C3-7056-44EE-908D-54CCF6068A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BB1474-F3E7-4285-84BD-0549C97E28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C1996C-1F64-4E2B-A383-CDDC374B28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38E118-4326-4741-8AF9-8F8DB6E8E904}"/>
              </a:ext>
            </a:extLst>
          </p:cNvPr>
          <p:cNvSpPr>
            <a:spLocks noGrp="1"/>
          </p:cNvSpPr>
          <p:nvPr>
            <p:ph type="dt" sz="half" idx="10"/>
          </p:nvPr>
        </p:nvSpPr>
        <p:spPr/>
        <p:txBody>
          <a:bodyPr/>
          <a:lstStyle/>
          <a:p>
            <a:fld id="{4511BD67-10A8-4945-940A-075EB539D32F}" type="datetimeFigureOut">
              <a:rPr lang="en-US" smtClean="0"/>
              <a:t>6/15/2022</a:t>
            </a:fld>
            <a:endParaRPr lang="en-US"/>
          </a:p>
        </p:txBody>
      </p:sp>
      <p:sp>
        <p:nvSpPr>
          <p:cNvPr id="6" name="Footer Placeholder 5">
            <a:extLst>
              <a:ext uri="{FF2B5EF4-FFF2-40B4-BE49-F238E27FC236}">
                <a16:creationId xmlns:a16="http://schemas.microsoft.com/office/drawing/2014/main" id="{8E8A5E6C-4021-47A0-A5F5-FEC133925C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DF565-7678-4BEC-B41B-952993FF737F}"/>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414377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2646-8E2A-4CE2-8C86-CCA829BE68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ACD6F7-2288-4C8E-951F-9D63DA5687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26A4DF-43C0-42A2-87B0-9E8DAE06A8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7DF4BD-5ECF-4DAB-9BAE-AB8EAB2F10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859C860-E1A6-4F4D-807C-54DF414B03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3603E0-F82B-4446-9159-A1E9BBF5C075}"/>
              </a:ext>
            </a:extLst>
          </p:cNvPr>
          <p:cNvSpPr>
            <a:spLocks noGrp="1"/>
          </p:cNvSpPr>
          <p:nvPr>
            <p:ph type="dt" sz="half" idx="10"/>
          </p:nvPr>
        </p:nvSpPr>
        <p:spPr/>
        <p:txBody>
          <a:bodyPr/>
          <a:lstStyle/>
          <a:p>
            <a:fld id="{4511BD67-10A8-4945-940A-075EB539D32F}" type="datetimeFigureOut">
              <a:rPr lang="en-US" smtClean="0"/>
              <a:t>6/15/2022</a:t>
            </a:fld>
            <a:endParaRPr lang="en-US"/>
          </a:p>
        </p:txBody>
      </p:sp>
      <p:sp>
        <p:nvSpPr>
          <p:cNvPr id="8" name="Footer Placeholder 7">
            <a:extLst>
              <a:ext uri="{FF2B5EF4-FFF2-40B4-BE49-F238E27FC236}">
                <a16:creationId xmlns:a16="http://schemas.microsoft.com/office/drawing/2014/main" id="{EC03ABC8-2E78-46F8-934F-04E610C2D3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FB447E-5ED5-491F-A4DE-CFCB9EE15C91}"/>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2792657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FF99-55CF-4B81-B954-BFF3F96F00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6576DF-37F7-4D1A-9351-6C348ED1BCCA}"/>
              </a:ext>
            </a:extLst>
          </p:cNvPr>
          <p:cNvSpPr>
            <a:spLocks noGrp="1"/>
          </p:cNvSpPr>
          <p:nvPr>
            <p:ph type="dt" sz="half" idx="10"/>
          </p:nvPr>
        </p:nvSpPr>
        <p:spPr/>
        <p:txBody>
          <a:bodyPr/>
          <a:lstStyle/>
          <a:p>
            <a:fld id="{4511BD67-10A8-4945-940A-075EB539D32F}" type="datetimeFigureOut">
              <a:rPr lang="en-US" smtClean="0"/>
              <a:t>6/15/2022</a:t>
            </a:fld>
            <a:endParaRPr lang="en-US"/>
          </a:p>
        </p:txBody>
      </p:sp>
      <p:sp>
        <p:nvSpPr>
          <p:cNvPr id="4" name="Footer Placeholder 3">
            <a:extLst>
              <a:ext uri="{FF2B5EF4-FFF2-40B4-BE49-F238E27FC236}">
                <a16:creationId xmlns:a16="http://schemas.microsoft.com/office/drawing/2014/main" id="{A510E6F3-3C24-40AC-8064-6F4CB6919A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5F56D3-62B4-4782-9A99-C98C9AC89ED8}"/>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86529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66EA9B-A0A7-448F-898D-4C061B221ED4}"/>
              </a:ext>
            </a:extLst>
          </p:cNvPr>
          <p:cNvSpPr>
            <a:spLocks noGrp="1"/>
          </p:cNvSpPr>
          <p:nvPr>
            <p:ph type="dt" sz="half" idx="10"/>
          </p:nvPr>
        </p:nvSpPr>
        <p:spPr/>
        <p:txBody>
          <a:bodyPr/>
          <a:lstStyle/>
          <a:p>
            <a:fld id="{4511BD67-10A8-4945-940A-075EB539D32F}" type="datetimeFigureOut">
              <a:rPr lang="en-US" smtClean="0"/>
              <a:t>6/15/2022</a:t>
            </a:fld>
            <a:endParaRPr lang="en-US"/>
          </a:p>
        </p:txBody>
      </p:sp>
      <p:sp>
        <p:nvSpPr>
          <p:cNvPr id="3" name="Footer Placeholder 2">
            <a:extLst>
              <a:ext uri="{FF2B5EF4-FFF2-40B4-BE49-F238E27FC236}">
                <a16:creationId xmlns:a16="http://schemas.microsoft.com/office/drawing/2014/main" id="{E997E035-3510-4754-B2E7-A70F74BA49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444FBD-7DF8-42DD-9DF7-403CFE5C9C28}"/>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74248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83D8-40F8-4A53-8CC9-6B6FD3D28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E4FF6F-5977-4009-BFBC-E0C8E7B909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A0B965-EC7B-48F7-93C8-D1F2F1F14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D810FA-446B-448F-A841-7646A634A19A}"/>
              </a:ext>
            </a:extLst>
          </p:cNvPr>
          <p:cNvSpPr>
            <a:spLocks noGrp="1"/>
          </p:cNvSpPr>
          <p:nvPr>
            <p:ph type="dt" sz="half" idx="10"/>
          </p:nvPr>
        </p:nvSpPr>
        <p:spPr/>
        <p:txBody>
          <a:bodyPr/>
          <a:lstStyle/>
          <a:p>
            <a:fld id="{4511BD67-10A8-4945-940A-075EB539D32F}" type="datetimeFigureOut">
              <a:rPr lang="en-US" smtClean="0"/>
              <a:t>6/15/2022</a:t>
            </a:fld>
            <a:endParaRPr lang="en-US"/>
          </a:p>
        </p:txBody>
      </p:sp>
      <p:sp>
        <p:nvSpPr>
          <p:cNvPr id="6" name="Footer Placeholder 5">
            <a:extLst>
              <a:ext uri="{FF2B5EF4-FFF2-40B4-BE49-F238E27FC236}">
                <a16:creationId xmlns:a16="http://schemas.microsoft.com/office/drawing/2014/main" id="{C875CB38-EBE9-41B0-A2B5-2342518050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38511-7B49-4AFE-8A8A-BC0778206E39}"/>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254370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7D7E-3C92-4C0E-8E24-333146319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3C84C0-A0E2-4E29-96DA-8E942B4412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008549-5EBC-491B-B54B-84472C5B6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D6CBE9-FE08-435F-BDAC-38D50EE0F207}"/>
              </a:ext>
            </a:extLst>
          </p:cNvPr>
          <p:cNvSpPr>
            <a:spLocks noGrp="1"/>
          </p:cNvSpPr>
          <p:nvPr>
            <p:ph type="dt" sz="half" idx="10"/>
          </p:nvPr>
        </p:nvSpPr>
        <p:spPr/>
        <p:txBody>
          <a:bodyPr/>
          <a:lstStyle/>
          <a:p>
            <a:fld id="{4511BD67-10A8-4945-940A-075EB539D32F}" type="datetimeFigureOut">
              <a:rPr lang="en-US" smtClean="0"/>
              <a:t>6/15/2022</a:t>
            </a:fld>
            <a:endParaRPr lang="en-US"/>
          </a:p>
        </p:txBody>
      </p:sp>
      <p:sp>
        <p:nvSpPr>
          <p:cNvPr id="6" name="Footer Placeholder 5">
            <a:extLst>
              <a:ext uri="{FF2B5EF4-FFF2-40B4-BE49-F238E27FC236}">
                <a16:creationId xmlns:a16="http://schemas.microsoft.com/office/drawing/2014/main" id="{7A5A5D12-4669-4C6E-8196-4C931380AB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A0137E-2468-4BB2-A7F5-219B9EC13D1C}"/>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89059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5280A5-BE05-4935-8477-19AC0F7A53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685A7E-81BD-48B7-8BBD-6E15A4390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3FB71-3BFF-4258-A80A-9D13E64166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1BD67-10A8-4945-940A-075EB539D32F}" type="datetimeFigureOut">
              <a:rPr lang="en-US" smtClean="0"/>
              <a:t>6/15/2022</a:t>
            </a:fld>
            <a:endParaRPr lang="en-US"/>
          </a:p>
        </p:txBody>
      </p:sp>
      <p:sp>
        <p:nvSpPr>
          <p:cNvPr id="5" name="Footer Placeholder 4">
            <a:extLst>
              <a:ext uri="{FF2B5EF4-FFF2-40B4-BE49-F238E27FC236}">
                <a16:creationId xmlns:a16="http://schemas.microsoft.com/office/drawing/2014/main" id="{D88B937D-DAF9-4007-A282-0154EFEC2E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CA0855-6D3D-41CD-BCB9-BD510EAB2B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0D538-CD8E-4AE3-AC34-D5693A2B0B55}" type="slidenum">
              <a:rPr lang="en-US" smtClean="0"/>
              <a:t>‹#›</a:t>
            </a:fld>
            <a:endParaRPr lang="en-US"/>
          </a:p>
        </p:txBody>
      </p:sp>
    </p:spTree>
    <p:extLst>
      <p:ext uri="{BB962C8B-B14F-4D97-AF65-F5344CB8AC3E}">
        <p14:creationId xmlns:p14="http://schemas.microsoft.com/office/powerpoint/2010/main" val="2591377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oleObject" Target="../embeddings/oleObject4.bin"/><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chir.ag/projects/preztag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chir.ag/projects/preztags/" TargetMode="External"/><Relationship Id="rId4" Type="http://schemas.openxmlformats.org/officeDocument/2006/relationships/image" Target="../media/image17.jpeg"/></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hyperlink" Target="http://chir.ag/projects/preztag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www.youtube.com/watch?v=BcvLAw-JRss"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www.youtube.com/watch?v=BcvLAw-JRs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0.png"/><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72EE-1D49-49D1-93C4-78DFA0E4250A}"/>
              </a:ext>
            </a:extLst>
          </p:cNvPr>
          <p:cNvSpPr>
            <a:spLocks noGrp="1"/>
          </p:cNvSpPr>
          <p:nvPr>
            <p:ph type="ctrTitle"/>
          </p:nvPr>
        </p:nvSpPr>
        <p:spPr>
          <a:xfrm>
            <a:off x="138263" y="358795"/>
            <a:ext cx="6469928" cy="2638931"/>
          </a:xfrm>
        </p:spPr>
        <p:txBody>
          <a:bodyPr>
            <a:normAutofit/>
          </a:bodyPr>
          <a:lstStyle/>
          <a:p>
            <a:pPr algn="l"/>
            <a:r>
              <a:rPr lang="en-US" dirty="0"/>
              <a:t>Bayesian Inference and Bayesian Learning</a:t>
            </a:r>
          </a:p>
        </p:txBody>
      </p:sp>
      <p:sp>
        <p:nvSpPr>
          <p:cNvPr id="3" name="Subtitle 2">
            <a:extLst>
              <a:ext uri="{FF2B5EF4-FFF2-40B4-BE49-F238E27FC236}">
                <a16:creationId xmlns:a16="http://schemas.microsoft.com/office/drawing/2014/main" id="{5EB8BFA0-E61B-4A45-B080-D437D61BD2C5}"/>
              </a:ext>
            </a:extLst>
          </p:cNvPr>
          <p:cNvSpPr>
            <a:spLocks noGrp="1"/>
          </p:cNvSpPr>
          <p:nvPr>
            <p:ph type="subTitle" idx="1"/>
          </p:nvPr>
        </p:nvSpPr>
        <p:spPr>
          <a:xfrm>
            <a:off x="138262" y="3196686"/>
            <a:ext cx="4923934" cy="743719"/>
          </a:xfrm>
        </p:spPr>
        <p:txBody>
          <a:bodyPr>
            <a:normAutofit fontScale="55000" lnSpcReduction="20000"/>
          </a:bodyPr>
          <a:lstStyle/>
          <a:p>
            <a:pPr algn="l"/>
            <a:r>
              <a:rPr lang="en-US" sz="2000" dirty="0"/>
              <a:t>Slides by Svetlana </a:t>
            </a:r>
            <a:r>
              <a:rPr lang="en-US" sz="2000" dirty="0" err="1"/>
              <a:t>Lazebnik</a:t>
            </a:r>
            <a:r>
              <a:rPr lang="en-US" sz="2000" dirty="0"/>
              <a:t>, 10/2016</a:t>
            </a:r>
          </a:p>
          <a:p>
            <a:pPr algn="l"/>
            <a:r>
              <a:rPr lang="en-US" sz="2000" dirty="0"/>
              <a:t>Modified by Mark Hasegawa-Johnson, 3/2019</a:t>
            </a:r>
          </a:p>
          <a:p>
            <a:pPr algn="l"/>
            <a:r>
              <a:rPr lang="en-US" sz="2000" dirty="0"/>
              <a:t>Modified by Leonardo Bobadilla</a:t>
            </a:r>
          </a:p>
        </p:txBody>
      </p:sp>
      <p:pic>
        <p:nvPicPr>
          <p:cNvPr id="4" name="Picture 3" descr="Bayesi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9889" y="573"/>
            <a:ext cx="4661148" cy="6858000"/>
          </a:xfrm>
          <a:prstGeom prst="rect">
            <a:avLst/>
          </a:prstGeom>
        </p:spPr>
      </p:pic>
    </p:spTree>
    <p:extLst>
      <p:ext uri="{BB962C8B-B14F-4D97-AF65-F5344CB8AC3E}">
        <p14:creationId xmlns:p14="http://schemas.microsoft.com/office/powerpoint/2010/main" val="803207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482" y="152400"/>
            <a:ext cx="11248620" cy="792162"/>
          </a:xfrm>
        </p:spPr>
        <p:txBody>
          <a:bodyPr>
            <a:normAutofit/>
          </a:bodyPr>
          <a:lstStyle/>
          <a:p>
            <a:r>
              <a:rPr lang="en-US" dirty="0"/>
              <a:t>The Bayesian Decision: Loss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3481" y="1029383"/>
                <a:ext cx="11404263" cy="5451248"/>
              </a:xfrm>
            </p:spPr>
            <p:txBody>
              <a:bodyPr>
                <a:normAutofit/>
              </a:bodyPr>
              <a:lstStyle/>
              <a:p>
                <a:r>
                  <a:rPr lang="en-US" sz="3200" dirty="0"/>
                  <a:t>The query variable, Y, is a random variable.  Assume its </a:t>
                </a:r>
                <a:r>
                  <a:rPr lang="en-US" sz="3200" dirty="0" err="1"/>
                  <a:t>pmf</a:t>
                </a:r>
                <a:r>
                  <a:rPr lang="en-US" sz="3200" dirty="0"/>
                  <a:t>, P(Y=y) is known.</a:t>
                </a:r>
              </a:p>
              <a:p>
                <a:r>
                  <a:rPr lang="en-US" sz="3200" dirty="0"/>
                  <a:t>Furthermore, the true value of Y has already been determined --- we just don’t know what it is!</a:t>
                </a:r>
              </a:p>
              <a:p>
                <a:r>
                  <a:rPr lang="en-US" sz="3200" dirty="0"/>
                  <a:t>The agent must ACT by saying “I believe that Y=a”.</a:t>
                </a:r>
              </a:p>
              <a:p>
                <a:r>
                  <a:rPr lang="en-US" sz="3200" dirty="0"/>
                  <a:t>The agent has a </a:t>
                </a:r>
                <a:r>
                  <a:rPr lang="en-US" sz="3200" b="1" u="sng" dirty="0"/>
                  <a:t>post-hoc loss function</a:t>
                </a:r>
                <a:r>
                  <a:rPr lang="en-US" sz="3200" dirty="0"/>
                  <a:t> </a:t>
                </a:r>
                <a14:m>
                  <m:oMath xmlns:m="http://schemas.openxmlformats.org/officeDocument/2006/math">
                    <m:r>
                      <a:rPr lang="en-US" sz="3200" i="1" dirty="0" smtClean="0">
                        <a:latin typeface="Cambria Math" panose="02040503050406030204" pitchFamily="18" charset="0"/>
                      </a:rPr>
                      <m:t>𝐿</m:t>
                    </m:r>
                    <m:r>
                      <a:rPr lang="en-US" sz="3200" i="1" dirty="0" smtClean="0">
                        <a:latin typeface="Cambria Math" panose="02040503050406030204" pitchFamily="18" charset="0"/>
                      </a:rPr>
                      <m:t>(</m:t>
                    </m:r>
                    <m:r>
                      <a:rPr lang="en-US" sz="3200" i="1" dirty="0" err="1" smtClean="0">
                        <a:latin typeface="Cambria Math" panose="02040503050406030204" pitchFamily="18" charset="0"/>
                      </a:rPr>
                      <m:t>𝑦</m:t>
                    </m:r>
                    <m:r>
                      <a:rPr lang="en-US" sz="3200" i="1" dirty="0" err="1" smtClean="0">
                        <a:latin typeface="Cambria Math" panose="02040503050406030204" pitchFamily="18" charset="0"/>
                      </a:rPr>
                      <m:t>,</m:t>
                    </m:r>
                    <m:r>
                      <a:rPr lang="en-US" sz="3200" i="1" dirty="0" err="1" smtClean="0">
                        <a:latin typeface="Cambria Math" panose="02040503050406030204" pitchFamily="18" charset="0"/>
                      </a:rPr>
                      <m:t>𝑎</m:t>
                    </m:r>
                    <m:r>
                      <a:rPr lang="en-US" sz="3200" i="1" dirty="0" smtClean="0">
                        <a:latin typeface="Cambria Math" panose="02040503050406030204" pitchFamily="18" charset="0"/>
                      </a:rPr>
                      <m:t>)</m:t>
                    </m:r>
                  </m:oMath>
                </a14:m>
                <a:endParaRPr lang="en-US" sz="3200" dirty="0"/>
              </a:p>
              <a:p>
                <a:pPr lvl="1"/>
                <a14:m>
                  <m:oMath xmlns:m="http://schemas.openxmlformats.org/officeDocument/2006/math">
                    <m:r>
                      <a:rPr lang="en-US" sz="3200" i="1" dirty="0" smtClean="0">
                        <a:latin typeface="Cambria Math" panose="02040503050406030204" pitchFamily="18" charset="0"/>
                      </a:rPr>
                      <m:t>𝐿</m:t>
                    </m:r>
                    <m:r>
                      <a:rPr lang="en-US" sz="3200" i="1" dirty="0" smtClean="0">
                        <a:latin typeface="Cambria Math" panose="02040503050406030204" pitchFamily="18" charset="0"/>
                      </a:rPr>
                      <m:t>(</m:t>
                    </m:r>
                    <m:r>
                      <a:rPr lang="en-US" sz="3200" i="1" dirty="0" err="1" smtClean="0">
                        <a:latin typeface="Cambria Math" panose="02040503050406030204" pitchFamily="18" charset="0"/>
                      </a:rPr>
                      <m:t>𝑦</m:t>
                    </m:r>
                    <m:r>
                      <a:rPr lang="en-US" sz="3200" i="1" dirty="0" err="1" smtClean="0">
                        <a:latin typeface="Cambria Math" panose="02040503050406030204" pitchFamily="18" charset="0"/>
                      </a:rPr>
                      <m:t>,</m:t>
                    </m:r>
                    <m:r>
                      <a:rPr lang="en-US" sz="3200" i="1" dirty="0" err="1" smtClean="0">
                        <a:latin typeface="Cambria Math" panose="02040503050406030204" pitchFamily="18" charset="0"/>
                      </a:rPr>
                      <m:t>𝑎</m:t>
                    </m:r>
                    <m:r>
                      <a:rPr lang="en-US" sz="3200" i="1" dirty="0" smtClean="0">
                        <a:latin typeface="Cambria Math" panose="02040503050406030204" pitchFamily="18" charset="0"/>
                      </a:rPr>
                      <m:t>)</m:t>
                    </m:r>
                  </m:oMath>
                </a14:m>
                <a:r>
                  <a:rPr lang="en-US" sz="3200" dirty="0"/>
                  <a:t> is the loss if the true value is Y=y, but the agent says “a”</a:t>
                </a:r>
              </a:p>
              <a:p>
                <a:r>
                  <a:rPr lang="en-US" sz="3200" dirty="0"/>
                  <a:t>The </a:t>
                </a:r>
                <a:r>
                  <a:rPr lang="en-US" sz="3200" b="1" u="sng" dirty="0"/>
                  <a:t>a priori loss function</a:t>
                </a:r>
                <a:r>
                  <a:rPr lang="en-US" sz="3200" dirty="0"/>
                  <a:t> </a:t>
                </a:r>
                <a14:m>
                  <m:oMath xmlns:m="http://schemas.openxmlformats.org/officeDocument/2006/math">
                    <m:r>
                      <a:rPr lang="en-US" sz="3200" i="1" dirty="0" smtClean="0">
                        <a:latin typeface="Cambria Math" panose="02040503050406030204" pitchFamily="18" charset="0"/>
                      </a:rPr>
                      <m:t>𝐿</m:t>
                    </m:r>
                    <m:r>
                      <a:rPr lang="en-US" sz="3200" i="1" dirty="0" smtClean="0">
                        <a:latin typeface="Cambria Math" panose="02040503050406030204" pitchFamily="18" charset="0"/>
                      </a:rPr>
                      <m:t>(</m:t>
                    </m:r>
                    <m:r>
                      <a:rPr lang="en-US" sz="3200" i="1" dirty="0" err="1" smtClean="0">
                        <a:latin typeface="Cambria Math" panose="02040503050406030204" pitchFamily="18" charset="0"/>
                      </a:rPr>
                      <m:t>𝑌</m:t>
                    </m:r>
                    <m:r>
                      <a:rPr lang="en-US" sz="3200" i="1" dirty="0" err="1" smtClean="0">
                        <a:latin typeface="Cambria Math" panose="02040503050406030204" pitchFamily="18" charset="0"/>
                      </a:rPr>
                      <m:t>,</m:t>
                    </m:r>
                    <m:r>
                      <a:rPr lang="en-US" sz="3200" i="1" dirty="0" err="1" smtClean="0">
                        <a:latin typeface="Cambria Math" panose="02040503050406030204" pitchFamily="18" charset="0"/>
                      </a:rPr>
                      <m:t>𝑎</m:t>
                    </m:r>
                    <m:r>
                      <a:rPr lang="en-US" sz="3200" i="1" dirty="0" smtClean="0">
                        <a:latin typeface="Cambria Math" panose="02040503050406030204" pitchFamily="18" charset="0"/>
                      </a:rPr>
                      <m:t>)</m:t>
                    </m:r>
                  </m:oMath>
                </a14:m>
                <a:r>
                  <a:rPr lang="en-US" sz="3200" dirty="0"/>
                  <a:t> is a binary random variable</a:t>
                </a:r>
              </a:p>
              <a:p>
                <a:pPr lvl="1"/>
                <a14:m>
                  <m:oMath xmlns:m="http://schemas.openxmlformats.org/officeDocument/2006/math">
                    <m:r>
                      <a:rPr lang="en-US" sz="3200" i="1" dirty="0" smtClean="0">
                        <a:latin typeface="Cambria Math" panose="02040503050406030204" pitchFamily="18" charset="0"/>
                      </a:rPr>
                      <m:t>𝑃</m:t>
                    </m:r>
                    <m:r>
                      <a:rPr lang="en-US" sz="3200" i="1" dirty="0" smtClean="0">
                        <a:latin typeface="Cambria Math" panose="02040503050406030204" pitchFamily="18" charset="0"/>
                      </a:rPr>
                      <m:t>(</m:t>
                    </m:r>
                    <m:r>
                      <a:rPr lang="en-US" sz="3200" i="1" dirty="0" smtClean="0">
                        <a:latin typeface="Cambria Math" panose="02040503050406030204" pitchFamily="18" charset="0"/>
                      </a:rPr>
                      <m:t>𝐿</m:t>
                    </m:r>
                    <m:r>
                      <a:rPr lang="en-US" sz="3200" i="1" dirty="0" smtClean="0">
                        <a:latin typeface="Cambria Math" panose="02040503050406030204" pitchFamily="18" charset="0"/>
                      </a:rPr>
                      <m:t>(</m:t>
                    </m:r>
                    <m:r>
                      <a:rPr lang="en-US" sz="3200" i="1" dirty="0" err="1" smtClean="0">
                        <a:latin typeface="Cambria Math" panose="02040503050406030204" pitchFamily="18" charset="0"/>
                      </a:rPr>
                      <m:t>𝑌</m:t>
                    </m:r>
                    <m:r>
                      <a:rPr lang="en-US" sz="3200" i="1" dirty="0" err="1" smtClean="0">
                        <a:latin typeface="Cambria Math" panose="02040503050406030204" pitchFamily="18" charset="0"/>
                      </a:rPr>
                      <m:t>,</m:t>
                    </m:r>
                    <m:r>
                      <a:rPr lang="en-US" sz="3200" i="1" dirty="0" err="1" smtClean="0">
                        <a:latin typeface="Cambria Math" panose="02040503050406030204" pitchFamily="18" charset="0"/>
                      </a:rPr>
                      <m:t>𝑎</m:t>
                    </m:r>
                    <m:r>
                      <a:rPr lang="en-US" sz="3200" i="1" dirty="0" smtClean="0">
                        <a:latin typeface="Cambria Math" panose="02040503050406030204" pitchFamily="18" charset="0"/>
                      </a:rPr>
                      <m:t>)=0) = </m:t>
                    </m:r>
                    <m:r>
                      <a:rPr lang="en-US" sz="3200" i="1" dirty="0" smtClean="0">
                        <a:latin typeface="Cambria Math" panose="02040503050406030204" pitchFamily="18" charset="0"/>
                      </a:rPr>
                      <m:t>𝑃</m:t>
                    </m:r>
                    <m:r>
                      <a:rPr lang="en-US" sz="3200" i="1" dirty="0" smtClean="0">
                        <a:latin typeface="Cambria Math" panose="02040503050406030204" pitchFamily="18" charset="0"/>
                      </a:rPr>
                      <m:t>(</m:t>
                    </m:r>
                    <m:r>
                      <a:rPr lang="en-US" sz="3200" i="1" dirty="0" smtClean="0">
                        <a:latin typeface="Cambria Math" panose="02040503050406030204" pitchFamily="18" charset="0"/>
                      </a:rPr>
                      <m:t>𝑌</m:t>
                    </m:r>
                    <m:r>
                      <a:rPr lang="en-US" sz="3200" i="1" dirty="0" smtClean="0">
                        <a:latin typeface="Cambria Math" panose="02040503050406030204" pitchFamily="18" charset="0"/>
                      </a:rPr>
                      <m:t>=</m:t>
                    </m:r>
                    <m:r>
                      <a:rPr lang="en-US" sz="3200" i="1" dirty="0" smtClean="0">
                        <a:latin typeface="Cambria Math" panose="02040503050406030204" pitchFamily="18" charset="0"/>
                      </a:rPr>
                      <m:t>𝑎</m:t>
                    </m:r>
                    <m:r>
                      <a:rPr lang="en-US" sz="3200" i="1" dirty="0" smtClean="0">
                        <a:latin typeface="Cambria Math" panose="02040503050406030204" pitchFamily="18" charset="0"/>
                      </a:rPr>
                      <m:t>)</m:t>
                    </m:r>
                  </m:oMath>
                </a14:m>
                <a:endParaRPr lang="en-US" sz="3200" dirty="0"/>
              </a:p>
              <a:p>
                <a:pPr lvl="1"/>
                <a14:m>
                  <m:oMath xmlns:m="http://schemas.openxmlformats.org/officeDocument/2006/math">
                    <m:r>
                      <a:rPr lang="en-US" sz="3200" i="1" dirty="0" smtClean="0">
                        <a:latin typeface="Cambria Math" panose="02040503050406030204" pitchFamily="18" charset="0"/>
                      </a:rPr>
                      <m:t>𝑃</m:t>
                    </m:r>
                    <m:r>
                      <a:rPr lang="en-US" sz="3200" i="1" dirty="0" smtClean="0">
                        <a:latin typeface="Cambria Math" panose="02040503050406030204" pitchFamily="18" charset="0"/>
                      </a:rPr>
                      <m:t>(</m:t>
                    </m:r>
                    <m:r>
                      <a:rPr lang="en-US" sz="3200" i="1" dirty="0" smtClean="0">
                        <a:latin typeface="Cambria Math" panose="02040503050406030204" pitchFamily="18" charset="0"/>
                      </a:rPr>
                      <m:t>𝐿</m:t>
                    </m:r>
                    <m:r>
                      <a:rPr lang="en-US" sz="3200" i="1" dirty="0" smtClean="0">
                        <a:latin typeface="Cambria Math" panose="02040503050406030204" pitchFamily="18" charset="0"/>
                      </a:rPr>
                      <m:t>(</m:t>
                    </m:r>
                    <m:r>
                      <a:rPr lang="en-US" sz="3200" i="1" dirty="0" err="1" smtClean="0">
                        <a:latin typeface="Cambria Math" panose="02040503050406030204" pitchFamily="18" charset="0"/>
                      </a:rPr>
                      <m:t>𝑌</m:t>
                    </m:r>
                    <m:r>
                      <a:rPr lang="en-US" sz="3200" i="1" dirty="0" err="1" smtClean="0">
                        <a:latin typeface="Cambria Math" panose="02040503050406030204" pitchFamily="18" charset="0"/>
                      </a:rPr>
                      <m:t>,</m:t>
                    </m:r>
                    <m:r>
                      <a:rPr lang="en-US" sz="3200" i="1" dirty="0" err="1" smtClean="0">
                        <a:latin typeface="Cambria Math" panose="02040503050406030204" pitchFamily="18" charset="0"/>
                      </a:rPr>
                      <m:t>𝑎</m:t>
                    </m:r>
                    <m:r>
                      <a:rPr lang="en-US" sz="3200" i="1" dirty="0" smtClean="0">
                        <a:latin typeface="Cambria Math" panose="02040503050406030204" pitchFamily="18" charset="0"/>
                      </a:rPr>
                      <m:t>)=1) </m:t>
                    </m:r>
                    <m:r>
                      <a:rPr lang="en-US" sz="3200" i="1" dirty="0">
                        <a:latin typeface="Cambria Math" panose="02040503050406030204" pitchFamily="18" charset="0"/>
                      </a:rPr>
                      <m:t>= </m:t>
                    </m:r>
                    <m:r>
                      <a:rPr lang="en-US" sz="3200" i="1" dirty="0" smtClean="0">
                        <a:latin typeface="Cambria Math" panose="02040503050406030204" pitchFamily="18" charset="0"/>
                      </a:rPr>
                      <m:t>𝑃</m:t>
                    </m:r>
                    <m:r>
                      <a:rPr lang="en-US" sz="3200" i="1" dirty="0" smtClean="0">
                        <a:latin typeface="Cambria Math" panose="02040503050406030204" pitchFamily="18" charset="0"/>
                      </a:rPr>
                      <m:t>(</m:t>
                    </m:r>
                    <m:r>
                      <a:rPr lang="en-US" sz="3200" i="1" dirty="0" err="1" smtClean="0">
                        <a:latin typeface="Cambria Math" panose="02040503050406030204" pitchFamily="18" charset="0"/>
                      </a:rPr>
                      <m:t>𝑌</m:t>
                    </m:r>
                    <m:r>
                      <a:rPr lang="en-US" sz="3200" i="1" dirty="0" err="1" smtClean="0">
                        <a:latin typeface="Cambria Math" panose="02040503050406030204" pitchFamily="18" charset="0"/>
                      </a:rPr>
                      <m:t>≠</m:t>
                    </m:r>
                    <m:r>
                      <a:rPr lang="en-US" sz="3200" i="1" dirty="0" err="1" smtClean="0">
                        <a:latin typeface="Cambria Math" panose="02040503050406030204" pitchFamily="18" charset="0"/>
                      </a:rPr>
                      <m:t>𝑎</m:t>
                    </m:r>
                    <m:r>
                      <a:rPr lang="en-US" sz="3200" i="1" dirty="0" smtClean="0">
                        <a:latin typeface="Cambria Math" panose="02040503050406030204" pitchFamily="18" charset="0"/>
                      </a:rPr>
                      <m:t>)</m:t>
                    </m:r>
                  </m:oMath>
                </a14:m>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3481" y="1029383"/>
                <a:ext cx="11404263" cy="5451248"/>
              </a:xfrm>
              <a:blipFill>
                <a:blip r:embed="rId3"/>
                <a:stretch>
                  <a:fillRect l="-1225" t="-2093" r="-1893"/>
                </a:stretch>
              </a:blipFill>
            </p:spPr>
            <p:txBody>
              <a:bodyPr/>
              <a:lstStyle/>
              <a:p>
                <a:r>
                  <a:rPr lang="en-US">
                    <a:noFill/>
                  </a:rPr>
                  <a:t> </a:t>
                </a:r>
              </a:p>
            </p:txBody>
          </p:sp>
        </mc:Fallback>
      </mc:AlternateContent>
    </p:spTree>
    <p:extLst>
      <p:ext uri="{BB962C8B-B14F-4D97-AF65-F5344CB8AC3E}">
        <p14:creationId xmlns:p14="http://schemas.microsoft.com/office/powerpoint/2010/main" val="4060738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482" y="152400"/>
            <a:ext cx="11248620" cy="792162"/>
          </a:xfrm>
        </p:spPr>
        <p:txBody>
          <a:bodyPr>
            <a:normAutofit/>
          </a:bodyPr>
          <a:lstStyle/>
          <a:p>
            <a:r>
              <a:rPr lang="en-US" dirty="0"/>
              <a:t>Loss Function Example</a:t>
            </a:r>
          </a:p>
        </p:txBody>
      </p:sp>
      <p:sp>
        <p:nvSpPr>
          <p:cNvPr id="3" name="Content Placeholder 2"/>
          <p:cNvSpPr>
            <a:spLocks noGrp="1"/>
          </p:cNvSpPr>
          <p:nvPr>
            <p:ph idx="1"/>
          </p:nvPr>
        </p:nvSpPr>
        <p:spPr>
          <a:xfrm>
            <a:off x="1676400" y="951563"/>
            <a:ext cx="8763000" cy="5451248"/>
          </a:xfrm>
        </p:spPr>
        <p:txBody>
          <a:bodyPr>
            <a:normAutofit/>
          </a:bodyPr>
          <a:lstStyle/>
          <a:p>
            <a:r>
              <a:rPr lang="en-US" dirty="0"/>
              <a:t>Suppose Y=outcome of a coin toss.</a:t>
            </a:r>
          </a:p>
          <a:p>
            <a:r>
              <a:rPr lang="en-US" dirty="0"/>
              <a:t>The agent will choose the action “a” (which is either a=heads, or a=tails)</a:t>
            </a:r>
          </a:p>
          <a:p>
            <a:r>
              <a:rPr lang="en-US" dirty="0"/>
              <a:t>The loss function L(</a:t>
            </a:r>
            <a:r>
              <a:rPr lang="en-US" dirty="0" err="1"/>
              <a:t>y,a</a:t>
            </a:r>
            <a:r>
              <a:rPr lang="en-US" dirty="0"/>
              <a:t>) is</a:t>
            </a:r>
          </a:p>
          <a:p>
            <a:endParaRPr lang="en-US" dirty="0"/>
          </a:p>
          <a:p>
            <a:endParaRPr lang="en-US" dirty="0"/>
          </a:p>
          <a:p>
            <a:endParaRPr lang="en-US" dirty="0"/>
          </a:p>
          <a:p>
            <a:r>
              <a:rPr lang="en-US" dirty="0"/>
              <a:t>Suppose we know that the coin is biased, so that P(Y=heads)=0.6.  Therefore the agent chooses a=heads.  The loss function L(</a:t>
            </a:r>
            <a:r>
              <a:rPr lang="en-US" dirty="0" err="1"/>
              <a:t>Y,a</a:t>
            </a:r>
            <a:r>
              <a:rPr lang="en-US" dirty="0"/>
              <a:t>) is now a random variable:</a:t>
            </a:r>
          </a:p>
          <a:p>
            <a:pPr marL="0" indent="0" algn="ctr">
              <a:buNone/>
            </a:pPr>
            <a:endParaRPr lang="en-US" dirty="0"/>
          </a:p>
        </p:txBody>
      </p:sp>
      <p:graphicFrame>
        <p:nvGraphicFramePr>
          <p:cNvPr id="4" name="Table 3" descr="loss function table">
            <a:extLst>
              <a:ext uri="{FF2B5EF4-FFF2-40B4-BE49-F238E27FC236}">
                <a16:creationId xmlns:a16="http://schemas.microsoft.com/office/drawing/2014/main" id="{06D7936B-B8FC-E647-983F-4466B6259445}"/>
              </a:ext>
            </a:extLst>
          </p:cNvPr>
          <p:cNvGraphicFramePr>
            <a:graphicFrameLocks noGrp="1"/>
          </p:cNvGraphicFramePr>
          <p:nvPr>
            <p:extLst>
              <p:ext uri="{D42A27DB-BD31-4B8C-83A1-F6EECF244321}">
                <p14:modId xmlns:p14="http://schemas.microsoft.com/office/powerpoint/2010/main" val="551074788"/>
              </p:ext>
            </p:extLst>
          </p:nvPr>
        </p:nvGraphicFramePr>
        <p:xfrm>
          <a:off x="2032000" y="2820841"/>
          <a:ext cx="8127999" cy="1371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485840823"/>
                    </a:ext>
                  </a:extLst>
                </a:gridCol>
                <a:gridCol w="2709333">
                  <a:extLst>
                    <a:ext uri="{9D8B030D-6E8A-4147-A177-3AD203B41FA5}">
                      <a16:colId xmlns:a16="http://schemas.microsoft.com/office/drawing/2014/main" val="2667418460"/>
                    </a:ext>
                  </a:extLst>
                </a:gridCol>
                <a:gridCol w="2709333">
                  <a:extLst>
                    <a:ext uri="{9D8B030D-6E8A-4147-A177-3AD203B41FA5}">
                      <a16:colId xmlns:a16="http://schemas.microsoft.com/office/drawing/2014/main" val="3772238817"/>
                    </a:ext>
                  </a:extLst>
                </a:gridCol>
              </a:tblGrid>
              <a:tr h="370840">
                <a:tc>
                  <a:txBody>
                    <a:bodyPr/>
                    <a:lstStyle/>
                    <a:p>
                      <a:r>
                        <a:rPr lang="en-US" sz="2400" dirty="0"/>
                        <a:t>L(</a:t>
                      </a:r>
                      <a:r>
                        <a:rPr lang="en-US" sz="2400" dirty="0" err="1"/>
                        <a:t>y,a</a:t>
                      </a:r>
                      <a:r>
                        <a:rPr lang="en-US" sz="2400" dirty="0"/>
                        <a:t>)</a:t>
                      </a:r>
                    </a:p>
                  </a:txBody>
                  <a:tcPr/>
                </a:tc>
                <a:tc>
                  <a:txBody>
                    <a:bodyPr/>
                    <a:lstStyle/>
                    <a:p>
                      <a:r>
                        <a:rPr lang="en-US" sz="2400" dirty="0"/>
                        <a:t>y=heads</a:t>
                      </a:r>
                    </a:p>
                  </a:txBody>
                  <a:tcPr/>
                </a:tc>
                <a:tc>
                  <a:txBody>
                    <a:bodyPr/>
                    <a:lstStyle/>
                    <a:p>
                      <a:r>
                        <a:rPr lang="en-US" sz="2400" dirty="0"/>
                        <a:t>y=tails</a:t>
                      </a:r>
                    </a:p>
                  </a:txBody>
                  <a:tcPr/>
                </a:tc>
                <a:extLst>
                  <a:ext uri="{0D108BD9-81ED-4DB2-BD59-A6C34878D82A}">
                    <a16:rowId xmlns:a16="http://schemas.microsoft.com/office/drawing/2014/main" val="1302865497"/>
                  </a:ext>
                </a:extLst>
              </a:tr>
              <a:tr h="370840">
                <a:tc>
                  <a:txBody>
                    <a:bodyPr/>
                    <a:lstStyle/>
                    <a:p>
                      <a:r>
                        <a:rPr lang="en-US" sz="2400" dirty="0"/>
                        <a:t>a=heads</a:t>
                      </a:r>
                    </a:p>
                  </a:txBody>
                  <a:tcPr/>
                </a:tc>
                <a:tc>
                  <a:txBody>
                    <a:bodyPr/>
                    <a:lstStyle/>
                    <a:p>
                      <a:r>
                        <a:rPr lang="en-US" sz="2400" dirty="0"/>
                        <a:t>0</a:t>
                      </a:r>
                    </a:p>
                  </a:txBody>
                  <a:tcPr/>
                </a:tc>
                <a:tc>
                  <a:txBody>
                    <a:bodyPr/>
                    <a:lstStyle/>
                    <a:p>
                      <a:r>
                        <a:rPr lang="en-US" sz="2400" dirty="0"/>
                        <a:t>1</a:t>
                      </a:r>
                    </a:p>
                  </a:txBody>
                  <a:tcPr/>
                </a:tc>
                <a:extLst>
                  <a:ext uri="{0D108BD9-81ED-4DB2-BD59-A6C34878D82A}">
                    <a16:rowId xmlns:a16="http://schemas.microsoft.com/office/drawing/2014/main" val="3483220705"/>
                  </a:ext>
                </a:extLst>
              </a:tr>
              <a:tr h="370840">
                <a:tc>
                  <a:txBody>
                    <a:bodyPr/>
                    <a:lstStyle/>
                    <a:p>
                      <a:r>
                        <a:rPr lang="en-US" sz="2400" dirty="0"/>
                        <a:t>a=tails</a:t>
                      </a:r>
                    </a:p>
                  </a:txBody>
                  <a:tcPr/>
                </a:tc>
                <a:tc>
                  <a:txBody>
                    <a:bodyPr/>
                    <a:lstStyle/>
                    <a:p>
                      <a:r>
                        <a:rPr lang="en-US" sz="2400" dirty="0"/>
                        <a:t>1</a:t>
                      </a:r>
                    </a:p>
                  </a:txBody>
                  <a:tcPr/>
                </a:tc>
                <a:tc>
                  <a:txBody>
                    <a:bodyPr/>
                    <a:lstStyle/>
                    <a:p>
                      <a:r>
                        <a:rPr lang="en-US" sz="2400" dirty="0"/>
                        <a:t>0</a:t>
                      </a:r>
                    </a:p>
                  </a:txBody>
                  <a:tcPr/>
                </a:tc>
                <a:extLst>
                  <a:ext uri="{0D108BD9-81ED-4DB2-BD59-A6C34878D82A}">
                    <a16:rowId xmlns:a16="http://schemas.microsoft.com/office/drawing/2014/main" val="3129204811"/>
                  </a:ext>
                </a:extLst>
              </a:tr>
            </a:tbl>
          </a:graphicData>
        </a:graphic>
      </p:graphicFrame>
      <p:graphicFrame>
        <p:nvGraphicFramePr>
          <p:cNvPr id="5" name="Table 4" descr="loss function table">
            <a:extLst>
              <a:ext uri="{FF2B5EF4-FFF2-40B4-BE49-F238E27FC236}">
                <a16:creationId xmlns:a16="http://schemas.microsoft.com/office/drawing/2014/main" id="{4DCD0C11-6FEA-7742-8E08-C20B72FF92AA}"/>
              </a:ext>
            </a:extLst>
          </p:cNvPr>
          <p:cNvGraphicFramePr>
            <a:graphicFrameLocks noGrp="1"/>
          </p:cNvGraphicFramePr>
          <p:nvPr>
            <p:extLst>
              <p:ext uri="{D42A27DB-BD31-4B8C-83A1-F6EECF244321}">
                <p14:modId xmlns:p14="http://schemas.microsoft.com/office/powerpoint/2010/main" val="615977923"/>
              </p:ext>
            </p:extLst>
          </p:nvPr>
        </p:nvGraphicFramePr>
        <p:xfrm>
          <a:off x="2031998" y="5758595"/>
          <a:ext cx="8127999" cy="914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534239462"/>
                    </a:ext>
                  </a:extLst>
                </a:gridCol>
                <a:gridCol w="2709333">
                  <a:extLst>
                    <a:ext uri="{9D8B030D-6E8A-4147-A177-3AD203B41FA5}">
                      <a16:colId xmlns:a16="http://schemas.microsoft.com/office/drawing/2014/main" val="2838587269"/>
                    </a:ext>
                  </a:extLst>
                </a:gridCol>
                <a:gridCol w="2709333">
                  <a:extLst>
                    <a:ext uri="{9D8B030D-6E8A-4147-A177-3AD203B41FA5}">
                      <a16:colId xmlns:a16="http://schemas.microsoft.com/office/drawing/2014/main" val="1240045723"/>
                    </a:ext>
                  </a:extLst>
                </a:gridCol>
              </a:tblGrid>
              <a:tr h="370840">
                <a:tc>
                  <a:txBody>
                    <a:bodyPr/>
                    <a:lstStyle/>
                    <a:p>
                      <a:endParaRPr lang="en-US" sz="2400" dirty="0"/>
                    </a:p>
                  </a:txBody>
                  <a:tcPr/>
                </a:tc>
                <a:tc>
                  <a:txBody>
                    <a:bodyPr/>
                    <a:lstStyle/>
                    <a:p>
                      <a:r>
                        <a:rPr lang="en-US" sz="2400" dirty="0"/>
                        <a:t>c=0</a:t>
                      </a:r>
                    </a:p>
                  </a:txBody>
                  <a:tcPr/>
                </a:tc>
                <a:tc>
                  <a:txBody>
                    <a:bodyPr/>
                    <a:lstStyle/>
                    <a:p>
                      <a:r>
                        <a:rPr lang="en-US" sz="2400" dirty="0"/>
                        <a:t>c=1</a:t>
                      </a:r>
                    </a:p>
                  </a:txBody>
                  <a:tcPr/>
                </a:tc>
                <a:extLst>
                  <a:ext uri="{0D108BD9-81ED-4DB2-BD59-A6C34878D82A}">
                    <a16:rowId xmlns:a16="http://schemas.microsoft.com/office/drawing/2014/main" val="812485419"/>
                  </a:ext>
                </a:extLst>
              </a:tr>
              <a:tr h="370840">
                <a:tc>
                  <a:txBody>
                    <a:bodyPr/>
                    <a:lstStyle/>
                    <a:p>
                      <a:r>
                        <a:rPr lang="en-US" sz="2400" dirty="0"/>
                        <a:t>P(L(</a:t>
                      </a:r>
                      <a:r>
                        <a:rPr lang="en-US" sz="2400" dirty="0" err="1"/>
                        <a:t>Y,a</a:t>
                      </a:r>
                      <a:r>
                        <a:rPr lang="en-US" sz="2400" dirty="0"/>
                        <a:t>)=c)</a:t>
                      </a:r>
                    </a:p>
                  </a:txBody>
                  <a:tcPr/>
                </a:tc>
                <a:tc>
                  <a:txBody>
                    <a:bodyPr/>
                    <a:lstStyle/>
                    <a:p>
                      <a:r>
                        <a:rPr lang="en-US" sz="2400" dirty="0"/>
                        <a:t>0.6</a:t>
                      </a:r>
                    </a:p>
                  </a:txBody>
                  <a:tcPr/>
                </a:tc>
                <a:tc>
                  <a:txBody>
                    <a:bodyPr/>
                    <a:lstStyle/>
                    <a:p>
                      <a:r>
                        <a:rPr lang="en-US" sz="2400" dirty="0"/>
                        <a:t>0.4</a:t>
                      </a:r>
                    </a:p>
                  </a:txBody>
                  <a:tcPr/>
                </a:tc>
                <a:extLst>
                  <a:ext uri="{0D108BD9-81ED-4DB2-BD59-A6C34878D82A}">
                    <a16:rowId xmlns:a16="http://schemas.microsoft.com/office/drawing/2014/main" val="2937777301"/>
                  </a:ext>
                </a:extLst>
              </a:tr>
            </a:tbl>
          </a:graphicData>
        </a:graphic>
      </p:graphicFrame>
    </p:spTree>
    <p:extLst>
      <p:ext uri="{BB962C8B-B14F-4D97-AF65-F5344CB8AC3E}">
        <p14:creationId xmlns:p14="http://schemas.microsoft.com/office/powerpoint/2010/main" val="1548913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482" y="152400"/>
            <a:ext cx="8229600" cy="792162"/>
          </a:xfrm>
        </p:spPr>
        <p:txBody>
          <a:bodyPr/>
          <a:lstStyle/>
          <a:p>
            <a:r>
              <a:rPr lang="en-US" dirty="0"/>
              <a:t>The Bayesian Decision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51639" y="1029383"/>
                <a:ext cx="9975918" cy="5451248"/>
              </a:xfrm>
            </p:spPr>
            <p:txBody>
              <a:bodyPr>
                <a:normAutofit/>
              </a:bodyPr>
              <a:lstStyle/>
              <a:p>
                <a:r>
                  <a:rPr lang="en-US" dirty="0"/>
                  <a:t>The observation, E, is another random variable.  Suppose the joint probability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m:t>
                    </m:r>
                    <m:r>
                      <a:rPr lang="en-US" i="1" dirty="0" err="1" smtClean="0">
                        <a:latin typeface="Cambria Math" panose="02040503050406030204" pitchFamily="18" charset="0"/>
                      </a:rPr>
                      <m:t>𝑦</m:t>
                    </m:r>
                    <m:r>
                      <a:rPr lang="en-US" i="1" dirty="0" err="1" smtClean="0">
                        <a:latin typeface="Cambria Math" panose="02040503050406030204" pitchFamily="18" charset="0"/>
                      </a:rPr>
                      <m:t>,</m:t>
                    </m:r>
                    <m:r>
                      <a:rPr lang="en-US" i="1" dirty="0" err="1" smtClean="0">
                        <a:latin typeface="Cambria Math" panose="02040503050406030204" pitchFamily="18" charset="0"/>
                      </a:rPr>
                      <m:t>𝐸</m:t>
                    </m:r>
                    <m:r>
                      <a:rPr lang="en-US" i="1" dirty="0" smtClean="0">
                        <a:latin typeface="Cambria Math" panose="02040503050406030204" pitchFamily="18" charset="0"/>
                      </a:rPr>
                      <m:t>=</m:t>
                    </m:r>
                    <m:r>
                      <a:rPr lang="en-US" i="1" dirty="0" smtClean="0">
                        <a:latin typeface="Cambria Math" panose="02040503050406030204" pitchFamily="18" charset="0"/>
                      </a:rPr>
                      <m:t>𝑒</m:t>
                    </m:r>
                    <m:r>
                      <a:rPr lang="en-US" i="1" dirty="0" smtClean="0">
                        <a:latin typeface="Cambria Math" panose="02040503050406030204" pitchFamily="18" charset="0"/>
                      </a:rPr>
                      <m:t>)</m:t>
                    </m:r>
                  </m:oMath>
                </a14:m>
                <a:r>
                  <a:rPr lang="en-US" dirty="0"/>
                  <a:t> is known.</a:t>
                </a:r>
              </a:p>
              <a:p>
                <a:r>
                  <a:rPr lang="en-US" dirty="0"/>
                  <a:t>The agent is allowed to observe the true value of E=e before it guesses the value of Y.</a:t>
                </a:r>
              </a:p>
              <a:p>
                <a:r>
                  <a:rPr lang="en-US" dirty="0"/>
                  <a:t>Suppose that the observed value of E is E=e.  Suppose the agent guesses that Y=a.  Then its loss, L(</a:t>
                </a:r>
                <a:r>
                  <a:rPr lang="en-US" dirty="0" err="1"/>
                  <a:t>Y,a</a:t>
                </a:r>
                <a:r>
                  <a:rPr lang="en-US" dirty="0"/>
                  <a:t>), is a conditional random variable:</a:t>
                </a:r>
              </a:p>
              <a:p>
                <a:pPr marL="0"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𝐿</m:t>
                      </m:r>
                      <m:r>
                        <a:rPr lang="en-US" i="1" dirty="0" smtClean="0">
                          <a:latin typeface="Cambria Math" panose="02040503050406030204" pitchFamily="18" charset="0"/>
                        </a:rPr>
                        <m:t>(</m:t>
                      </m:r>
                      <m:r>
                        <a:rPr lang="en-US" b="0" i="1" dirty="0" smtClean="0">
                          <a:latin typeface="Cambria Math" panose="02040503050406030204" pitchFamily="18" charset="0"/>
                        </a:rPr>
                        <m:t>𝑌</m:t>
                      </m:r>
                      <m:r>
                        <a:rPr lang="en-US" i="1" dirty="0" err="1" smtClean="0">
                          <a:latin typeface="Cambria Math" panose="02040503050406030204" pitchFamily="18" charset="0"/>
                        </a:rPr>
                        <m:t>,</m:t>
                      </m:r>
                      <m:r>
                        <a:rPr lang="en-US" i="1" dirty="0" err="1" smtClean="0">
                          <a:latin typeface="Cambria Math" panose="02040503050406030204" pitchFamily="18" charset="0"/>
                        </a:rPr>
                        <m:t>𝑎</m:t>
                      </m:r>
                      <m:r>
                        <a:rPr lang="en-US" i="1" dirty="0" smtClean="0">
                          <a:latin typeface="Cambria Math" panose="02040503050406030204" pitchFamily="18" charset="0"/>
                        </a:rPr>
                        <m:t>)=0|</m:t>
                      </m:r>
                      <m:r>
                        <a:rPr lang="en-US" b="0" i="1" dirty="0" smtClean="0">
                          <a:latin typeface="Cambria Math" panose="02040503050406030204" pitchFamily="18" charset="0"/>
                        </a:rPr>
                        <m:t>𝐸</m:t>
                      </m:r>
                      <m:r>
                        <a:rPr lang="en-US" i="1" dirty="0" smtClean="0">
                          <a:latin typeface="Cambria Math" panose="02040503050406030204" pitchFamily="18" charset="0"/>
                        </a:rPr>
                        <m:t>=</m:t>
                      </m:r>
                      <m:r>
                        <a:rPr lang="en-US" b="0" i="1" dirty="0" smtClean="0">
                          <a:latin typeface="Cambria Math" panose="02040503050406030204" pitchFamily="18" charset="0"/>
                        </a:rPr>
                        <m:t>𝑒</m:t>
                      </m:r>
                      <m:r>
                        <a:rPr lang="en-US" i="1" dirty="0" smtClean="0">
                          <a:latin typeface="Cambria Math" panose="02040503050406030204" pitchFamily="18" charset="0"/>
                        </a:rPr>
                        <m:t>) = </m:t>
                      </m:r>
                      <m:r>
                        <a:rPr lang="en-US" i="1" dirty="0" smtClean="0">
                          <a:latin typeface="Cambria Math" panose="02040503050406030204" pitchFamily="18" charset="0"/>
                        </a:rPr>
                        <m:t>𝑃</m:t>
                      </m:r>
                      <m:r>
                        <a:rPr lang="en-US" i="1" dirty="0" smtClean="0">
                          <a:latin typeface="Cambria Math" panose="02040503050406030204" pitchFamily="18" charset="0"/>
                        </a:rPr>
                        <m:t>(</m:t>
                      </m:r>
                      <m:r>
                        <a:rPr lang="en-US" b="0" i="1" dirty="0" smtClean="0">
                          <a:latin typeface="Cambria Math" panose="02040503050406030204" pitchFamily="18" charset="0"/>
                        </a:rPr>
                        <m:t>𝑌</m:t>
                      </m:r>
                      <m:r>
                        <a:rPr lang="en-US" i="1" dirty="0" smtClean="0">
                          <a:latin typeface="Cambria Math" panose="02040503050406030204" pitchFamily="18" charset="0"/>
                        </a:rPr>
                        <m:t>=</m:t>
                      </m:r>
                      <m:r>
                        <a:rPr lang="en-US" i="1" dirty="0" err="1" smtClean="0">
                          <a:latin typeface="Cambria Math" panose="02040503050406030204" pitchFamily="18" charset="0"/>
                        </a:rPr>
                        <m:t>𝑎</m:t>
                      </m:r>
                      <m:r>
                        <a:rPr lang="en-US" i="1" dirty="0" err="1" smtClean="0">
                          <a:latin typeface="Cambria Math" panose="02040503050406030204" pitchFamily="18" charset="0"/>
                        </a:rPr>
                        <m:t>|</m:t>
                      </m:r>
                      <m:r>
                        <a:rPr lang="en-US" b="0" i="1" dirty="0" smtClean="0">
                          <a:latin typeface="Cambria Math" panose="02040503050406030204" pitchFamily="18" charset="0"/>
                        </a:rPr>
                        <m:t>𝐸</m:t>
                      </m:r>
                      <m:r>
                        <a:rPr lang="en-US" i="1" dirty="0" smtClean="0">
                          <a:latin typeface="Cambria Math" panose="02040503050406030204" pitchFamily="18" charset="0"/>
                        </a:rPr>
                        <m:t>=</m:t>
                      </m:r>
                      <m:r>
                        <a:rPr lang="en-US" b="0" i="1" dirty="0" smtClean="0">
                          <a:latin typeface="Cambria Math" panose="02040503050406030204" pitchFamily="18" charset="0"/>
                        </a:rPr>
                        <m:t>𝑒</m:t>
                      </m:r>
                      <m:r>
                        <a:rPr lang="en-US" i="1" dirty="0" smtClean="0">
                          <a:latin typeface="Cambria Math" panose="02040503050406030204" pitchFamily="18" charset="0"/>
                        </a:rPr>
                        <m:t>)</m:t>
                      </m:r>
                    </m:oMath>
                  </m:oMathPara>
                </a14:m>
                <a:endParaRPr lang="en-US" dirty="0"/>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𝐿</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𝑌</m:t>
                              </m:r>
                              <m:r>
                                <a:rPr lang="en-US" i="1" dirty="0" err="1" smtClean="0">
                                  <a:latin typeface="Cambria Math" panose="02040503050406030204" pitchFamily="18" charset="0"/>
                                </a:rPr>
                                <m:t>,</m:t>
                              </m:r>
                              <m:r>
                                <a:rPr lang="en-US" i="1" dirty="0" err="1" smtClean="0">
                                  <a:latin typeface="Cambria Math" panose="02040503050406030204" pitchFamily="18" charset="0"/>
                                </a:rPr>
                                <m:t>𝑎</m:t>
                              </m:r>
                            </m:e>
                          </m:d>
                          <m:r>
                            <a:rPr lang="en-US" i="1" dirty="0" smtClean="0">
                              <a:latin typeface="Cambria Math" panose="02040503050406030204" pitchFamily="18" charset="0"/>
                            </a:rPr>
                            <m:t>=1</m:t>
                          </m:r>
                        </m:e>
                        <m:e>
                          <m:r>
                            <a:rPr lang="en-US" b="0" i="1" dirty="0" smtClean="0">
                              <a:latin typeface="Cambria Math" panose="02040503050406030204" pitchFamily="18" charset="0"/>
                            </a:rPr>
                            <m:t>𝐸</m:t>
                          </m:r>
                          <m:r>
                            <a:rPr lang="en-US" i="1" dirty="0" smtClean="0">
                              <a:latin typeface="Cambria Math" panose="02040503050406030204" pitchFamily="18" charset="0"/>
                            </a:rPr>
                            <m:t>=</m:t>
                          </m:r>
                          <m:r>
                            <a:rPr lang="en-US" b="0" i="1" dirty="0" smtClean="0">
                              <a:latin typeface="Cambria Math" panose="02040503050406030204" pitchFamily="18" charset="0"/>
                            </a:rPr>
                            <m:t>𝑒</m:t>
                          </m:r>
                        </m:e>
                      </m:d>
                      <m:r>
                        <a:rPr lang="en-US" i="1" dirty="0">
                          <a:latin typeface="Cambria Math" panose="02040503050406030204" pitchFamily="18" charset="0"/>
                        </a:rPr>
                        <m:t>= </m:t>
                      </m:r>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𝑌</m:t>
                          </m:r>
                          <m:r>
                            <a:rPr lang="en-US" i="1" dirty="0" err="1" smtClean="0">
                              <a:latin typeface="Cambria Math" panose="02040503050406030204" pitchFamily="18" charset="0"/>
                            </a:rPr>
                            <m:t>≠</m:t>
                          </m:r>
                          <m:r>
                            <a:rPr lang="en-US" i="1" dirty="0" err="1" smtClean="0">
                              <a:latin typeface="Cambria Math" panose="02040503050406030204" pitchFamily="18" charset="0"/>
                            </a:rPr>
                            <m:t>𝑎</m:t>
                          </m:r>
                        </m:e>
                        <m:e>
                          <m:r>
                            <a:rPr lang="en-US" b="0" i="1" dirty="0" smtClean="0">
                              <a:latin typeface="Cambria Math" panose="02040503050406030204" pitchFamily="18" charset="0"/>
                            </a:rPr>
                            <m:t>𝐸</m:t>
                          </m:r>
                          <m:r>
                            <a:rPr lang="en-US" i="1" dirty="0" smtClean="0">
                              <a:latin typeface="Cambria Math" panose="02040503050406030204" pitchFamily="18" charset="0"/>
                            </a:rPr>
                            <m:t>=</m:t>
                          </m:r>
                          <m:r>
                            <a:rPr lang="en-US" b="0" i="1" dirty="0" smtClean="0">
                              <a:latin typeface="Cambria Math" panose="02040503050406030204" pitchFamily="18" charset="0"/>
                            </a:rPr>
                            <m:t>𝑒</m:t>
                          </m:r>
                        </m:e>
                      </m:d>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𝑎</m:t>
                          </m:r>
                        </m:sub>
                        <m:sup/>
                        <m:e>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0" i="1" dirty="0" smtClean="0">
                              <a:latin typeface="Cambria Math" panose="02040503050406030204" pitchFamily="18" charset="0"/>
                            </a:rPr>
                            <m:t>𝑌</m:t>
                          </m:r>
                          <m:r>
                            <a:rPr lang="en-US" b="0" i="1" dirty="0" smtClean="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r>
                            <a:rPr lang="en-US" b="0" i="1" dirty="0" smtClean="0">
                              <a:latin typeface="Cambria Math" panose="02040503050406030204" pitchFamily="18" charset="0"/>
                            </a:rPr>
                            <m:t>𝑒</m:t>
                          </m:r>
                          <m:r>
                            <a:rPr lang="en-US" b="0" i="1" dirty="0" smtClean="0">
                              <a:latin typeface="Cambria Math" panose="02040503050406030204" pitchFamily="18" charset="0"/>
                            </a:rPr>
                            <m:t>)</m:t>
                          </m:r>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51639" y="1029383"/>
                <a:ext cx="9975918" cy="5451248"/>
              </a:xfrm>
              <a:blipFill>
                <a:blip r:embed="rId3"/>
                <a:stretch>
                  <a:fillRect l="-1018" t="-1860" r="-1527" b="-26512"/>
                </a:stretch>
              </a:blipFill>
            </p:spPr>
            <p:txBody>
              <a:bodyPr/>
              <a:lstStyle/>
              <a:p>
                <a:r>
                  <a:rPr lang="en-US">
                    <a:noFill/>
                  </a:rPr>
                  <a:t> </a:t>
                </a:r>
              </a:p>
            </p:txBody>
          </p:sp>
        </mc:Fallback>
      </mc:AlternateContent>
    </p:spTree>
    <p:extLst>
      <p:ext uri="{BB962C8B-B14F-4D97-AF65-F5344CB8AC3E}">
        <p14:creationId xmlns:p14="http://schemas.microsoft.com/office/powerpoint/2010/main" val="479859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01278" y="1029383"/>
                <a:ext cx="10001840" cy="5451248"/>
              </a:xfrm>
            </p:spPr>
            <p:txBody>
              <a:bodyPr>
                <a:normAutofit lnSpcReduction="10000"/>
              </a:bodyPr>
              <a:lstStyle/>
              <a:p>
                <a:r>
                  <a:rPr lang="en-US" dirty="0"/>
                  <a:t>Suppose the agent chooses any particular action “a”, then its expected loss is:</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m:t>
                      </m:r>
                      <m:nary>
                        <m:naryPr>
                          <m:chr m:val="∑"/>
                          <m:supHide m:val="on"/>
                          <m:ctrlPr>
                            <a:rPr lang="en-US" i="1" smtClean="0">
                              <a:latin typeface="Cambria Math" panose="02040503050406030204" pitchFamily="18" charset="0"/>
                            </a:rPr>
                          </m:ctrlPr>
                        </m:naryPr>
                        <m:sub>
                          <m:r>
                            <a:rPr lang="en-US" b="0" i="1" smtClean="0">
                              <a:latin typeface="Cambria Math" panose="02040503050406030204" pitchFamily="18" charset="0"/>
                            </a:rPr>
                            <m:t>𝑦</m:t>
                          </m:r>
                        </m:sub>
                        <m:sup/>
                        <m:e>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i="1" smtClean="0">
                                  <a:latin typeface="Cambria Math" panose="02040503050406030204" pitchFamily="18" charset="0"/>
                                </a:rPr>
                                <m:t>𝑎</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e>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m:t>
                          </m:r>
                        </m:e>
                      </m:nary>
                      <m:nary>
                        <m:naryPr>
                          <m:chr m:val="∑"/>
                          <m:supHide m:val="on"/>
                          <m:ctrlPr>
                            <a:rPr lang="en-US" i="1" smtClean="0">
                              <a:latin typeface="Cambria Math" panose="02040503050406030204" pitchFamily="18" charset="0"/>
                            </a:rPr>
                          </m:ctrlPr>
                        </m:naryPr>
                        <m:sub>
                          <m:r>
                            <a:rPr lang="en-US" b="0" i="1" smtClean="0">
                              <a:latin typeface="Cambria Math" panose="02040503050406030204" pitchFamily="18" charset="0"/>
                            </a:rPr>
                            <m:t>𝑦</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e>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𝑒</m:t>
                              </m:r>
                            </m:e>
                          </m:d>
                        </m:e>
                      </m:nary>
                    </m:oMath>
                  </m:oMathPara>
                </a14:m>
                <a:endParaRPr lang="en-US" dirty="0"/>
              </a:p>
              <a:p>
                <a:r>
                  <a:rPr lang="en-US" dirty="0"/>
                  <a:t>Which action, “a”, should the agent choose in order to minimize its expected loss?</a:t>
                </a:r>
              </a:p>
              <a:p>
                <a:r>
                  <a:rPr lang="en-US" dirty="0"/>
                  <a:t>The one that has the greatest posterior probability.  The best value of “a” to choose is the one  given by:</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arg</m:t>
                      </m:r>
                      <m:func>
                        <m:funcPr>
                          <m:ctrlPr>
                            <a:rPr lang="en-US" b="0" i="1" smtClean="0">
                              <a:solidFill>
                                <a:schemeClr val="tx1"/>
                              </a:solidFill>
                              <a:latin typeface="Cambria Math" panose="02040503050406030204" pitchFamily="18" charset="0"/>
                            </a:rPr>
                          </m:ctrlPr>
                        </m:funcPr>
                        <m:fName>
                          <m:limLow>
                            <m:limLowPr>
                              <m:ctrlPr>
                                <a:rPr lang="en-US" b="0" i="1" smtClean="0">
                                  <a:solidFill>
                                    <a:schemeClr val="tx1"/>
                                  </a:solidFill>
                                  <a:latin typeface="Cambria Math" panose="02040503050406030204" pitchFamily="18" charset="0"/>
                                </a:rPr>
                              </m:ctrlPr>
                            </m:limLowPr>
                            <m:e>
                              <m:r>
                                <m:rPr>
                                  <m:sty m:val="p"/>
                                </m:rPr>
                                <a:rPr lang="en-US" b="0" i="0" smtClean="0">
                                  <a:solidFill>
                                    <a:schemeClr val="tx1"/>
                                  </a:solidFill>
                                  <a:latin typeface="Cambria Math" panose="02040503050406030204" pitchFamily="18" charset="0"/>
                                </a:rPr>
                                <m:t>max</m:t>
                              </m:r>
                            </m:e>
                            <m:lim>
                              <m:r>
                                <a:rPr lang="en-US" b="0" i="1" smtClean="0">
                                  <a:solidFill>
                                    <a:schemeClr val="tx1"/>
                                  </a:solidFill>
                                  <a:latin typeface="Cambria Math" panose="02040503050406030204" pitchFamily="18" charset="0"/>
                                </a:rPr>
                                <m:t>𝑎</m:t>
                              </m:r>
                            </m:lim>
                          </m:limLow>
                        </m:fName>
                        <m:e>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𝑌</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𝑒</m:t>
                          </m:r>
                          <m:r>
                            <a:rPr lang="en-US" b="0" i="1" smtClean="0">
                              <a:solidFill>
                                <a:schemeClr val="tx1"/>
                              </a:solidFill>
                              <a:latin typeface="Cambria Math" panose="02040503050406030204" pitchFamily="18" charset="0"/>
                            </a:rPr>
                            <m:t>)</m:t>
                          </m:r>
                        </m:e>
                      </m:func>
                    </m:oMath>
                  </m:oMathPara>
                </a14:m>
                <a:endParaRPr lang="en-US" dirty="0">
                  <a:solidFill>
                    <a:srgbClr val="0066FF"/>
                  </a:solidFill>
                </a:endParaRPr>
              </a:p>
              <a:p>
                <a:r>
                  <a:rPr lang="en-US" dirty="0"/>
                  <a:t>This is called the </a:t>
                </a:r>
                <a:r>
                  <a:rPr lang="en-US" dirty="0">
                    <a:solidFill>
                      <a:srgbClr val="0066FF"/>
                    </a:solidFill>
                  </a:rPr>
                  <a:t>Maximum a Posteriori (MAP) </a:t>
                </a:r>
                <a:r>
                  <a:rPr lang="en-US" dirty="0"/>
                  <a:t>decision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01278" y="1029383"/>
                <a:ext cx="10001840" cy="5451248"/>
              </a:xfrm>
              <a:blipFill>
                <a:blip r:embed="rId3"/>
                <a:stretch>
                  <a:fillRect l="-1014" t="-3953"/>
                </a:stretch>
              </a:blipFill>
            </p:spPr>
            <p:txBody>
              <a:bodyPr/>
              <a:lstStyle/>
              <a:p>
                <a:r>
                  <a:rPr lang="en-US">
                    <a:noFill/>
                  </a:rPr>
                  <a:t> </a:t>
                </a:r>
              </a:p>
            </p:txBody>
          </p:sp>
        </mc:Fallback>
      </mc:AlternateContent>
      <p:sp>
        <p:nvSpPr>
          <p:cNvPr id="4" name="Title 1"/>
          <p:cNvSpPr txBox="1">
            <a:spLocks/>
          </p:cNvSpPr>
          <p:nvPr/>
        </p:nvSpPr>
        <p:spPr>
          <a:xfrm>
            <a:off x="463482" y="152400"/>
            <a:ext cx="8229600" cy="792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The Bayesian Decision</a:t>
            </a:r>
            <a:endParaRPr lang="en-US" dirty="0"/>
          </a:p>
        </p:txBody>
      </p:sp>
    </p:spTree>
    <p:extLst>
      <p:ext uri="{BB962C8B-B14F-4D97-AF65-F5344CB8AC3E}">
        <p14:creationId xmlns:p14="http://schemas.microsoft.com/office/powerpoint/2010/main" val="3853094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655" y="152400"/>
            <a:ext cx="8229600" cy="792162"/>
          </a:xfrm>
        </p:spPr>
        <p:txBody>
          <a:bodyPr/>
          <a:lstStyle/>
          <a:p>
            <a:r>
              <a:rPr lang="en-US" dirty="0"/>
              <a:t>MAP decision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04973" y="1029383"/>
                <a:ext cx="10812545" cy="5451248"/>
              </a:xfrm>
            </p:spPr>
            <p:txBody>
              <a:bodyPr>
                <a:normAutofit lnSpcReduction="10000"/>
              </a:bodyPr>
              <a:lstStyle/>
              <a:p>
                <a:pPr marL="0" indent="0">
                  <a:buNone/>
                </a:pPr>
                <a:r>
                  <a:rPr lang="en-US" dirty="0"/>
                  <a:t>The action, “a”, should be the value of Y that has the highest posterior probability given the </a:t>
                </a:r>
                <a:r>
                  <a:rPr lang="en-US"/>
                  <a:t>observation E=</a:t>
                </a:r>
                <a:r>
                  <a:rPr lang="en-US" dirty="0"/>
                  <a:t>e:</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𝑎</m:t>
                      </m:r>
                      <m:r>
                        <a:rPr lang="en-US" b="0" i="1" smtClean="0">
                          <a:latin typeface="Cambria Math" panose="02040503050406030204" pitchFamily="18" charset="0"/>
                        </a:rPr>
                        <m:t>=</m:t>
                      </m:r>
                      <m:r>
                        <m:rPr>
                          <m:sty m:val="p"/>
                        </m:rPr>
                        <a:rPr lang="en-US" b="0" i="0" smtClean="0">
                          <a:latin typeface="Cambria Math" panose="02040503050406030204" pitchFamily="18" charset="0"/>
                        </a:rPr>
                        <m:t>argmax</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m:t>
                          </m:r>
                        </m:e>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m:t>
                      </m:r>
                      <m:r>
                        <m:rPr>
                          <m:sty m:val="p"/>
                        </m:rPr>
                        <a:rPr lang="en-US" b="0" i="0" smtClean="0">
                          <a:latin typeface="Cambria Math" panose="02040503050406030204" pitchFamily="18" charset="0"/>
                        </a:rPr>
                        <m:t>argmax</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𝑒</m:t>
                              </m:r>
                            </m:e>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den>
                      </m:f>
                    </m:oMath>
                  </m:oMathPara>
                </a14:m>
                <a:endParaRPr lang="en-US" b="0"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m:rPr>
                          <m:sty m:val="p"/>
                        </m:rPr>
                        <a:rPr lang="en-US" b="0" i="0" smtClean="0">
                          <a:latin typeface="Cambria Math" panose="02040503050406030204" pitchFamily="18" charset="0"/>
                        </a:rPr>
                        <m:t>argmax</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𝑒</m:t>
                          </m:r>
                        </m:e>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lvl="1"/>
                <a:r>
                  <a:rPr lang="en-US" dirty="0"/>
                  <a:t>Maximum Likelihood (ML) decision:</a:t>
                </a:r>
              </a:p>
              <a:p>
                <a:pPr marL="457200" lvl="1" indent="0">
                  <a:buNone/>
                </a:pPr>
                <a:endParaRPr lang="en-US" dirty="0"/>
              </a:p>
              <a:p>
                <a:pPr marL="457200" lvl="1" indent="0">
                  <a:buNone/>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rPr>
                        <m:t>𝑎</m:t>
                      </m:r>
                      <m:r>
                        <a:rPr lang="en-US" i="1" smtClean="0">
                          <a:latin typeface="Cambria Math" panose="02040503050406030204" pitchFamily="18" charset="0"/>
                        </a:rPr>
                        <m:t>=</m:t>
                      </m:r>
                      <m:r>
                        <m:rPr>
                          <m:sty m:val="p"/>
                        </m:rPr>
                        <a:rPr lang="en-US" b="0" i="0" smtClean="0">
                          <a:latin typeface="Cambria Math" panose="02040503050406030204" pitchFamily="18" charset="0"/>
                        </a:rPr>
                        <m:t>argmax</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04973" y="1029383"/>
                <a:ext cx="10812545" cy="5451248"/>
              </a:xfrm>
              <a:blipFill>
                <a:blip r:embed="rId3"/>
                <a:stretch>
                  <a:fillRect l="-1127" t="-257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9F73D73-9FC7-4E6D-AD1E-5575CB6EFF8D}"/>
              </a:ext>
            </a:extLst>
          </p:cNvPr>
          <p:cNvSpPr txBox="1"/>
          <p:nvPr/>
        </p:nvSpPr>
        <p:spPr>
          <a:xfrm>
            <a:off x="6183835" y="4373330"/>
            <a:ext cx="1397819" cy="461665"/>
          </a:xfrm>
          <a:prstGeom prst="rect">
            <a:avLst/>
          </a:prstGeom>
          <a:noFill/>
        </p:spPr>
        <p:txBody>
          <a:bodyPr wrap="none" rtlCol="0">
            <a:spAutoFit/>
          </a:bodyPr>
          <a:lstStyle/>
          <a:p>
            <a:r>
              <a:rPr lang="en-US" sz="2400" dirty="0">
                <a:solidFill>
                  <a:srgbClr val="FF0000"/>
                </a:solidFill>
              </a:rPr>
              <a:t>likelihood</a:t>
            </a:r>
          </a:p>
        </p:txBody>
      </p:sp>
      <p:sp>
        <p:nvSpPr>
          <p:cNvPr id="6" name="TextBox 5">
            <a:extLst>
              <a:ext uri="{FF2B5EF4-FFF2-40B4-BE49-F238E27FC236}">
                <a16:creationId xmlns:a16="http://schemas.microsoft.com/office/drawing/2014/main" id="{1BD02EEB-B179-4C4C-B2DF-2FF79DAC68F1}"/>
              </a:ext>
            </a:extLst>
          </p:cNvPr>
          <p:cNvSpPr txBox="1"/>
          <p:nvPr/>
        </p:nvSpPr>
        <p:spPr>
          <a:xfrm>
            <a:off x="8701542" y="4341922"/>
            <a:ext cx="801823" cy="461665"/>
          </a:xfrm>
          <a:prstGeom prst="rect">
            <a:avLst/>
          </a:prstGeom>
          <a:noFill/>
        </p:spPr>
        <p:txBody>
          <a:bodyPr wrap="none" rtlCol="0">
            <a:spAutoFit/>
          </a:bodyPr>
          <a:lstStyle/>
          <a:p>
            <a:r>
              <a:rPr lang="en-US" sz="2400" dirty="0">
                <a:solidFill>
                  <a:srgbClr val="FF0000"/>
                </a:solidFill>
              </a:rPr>
              <a:t>prior</a:t>
            </a:r>
          </a:p>
        </p:txBody>
      </p:sp>
      <p:sp>
        <p:nvSpPr>
          <p:cNvPr id="7" name="TextBox 6">
            <a:extLst>
              <a:ext uri="{FF2B5EF4-FFF2-40B4-BE49-F238E27FC236}">
                <a16:creationId xmlns:a16="http://schemas.microsoft.com/office/drawing/2014/main" id="{D8A08529-AFF7-4702-A8AD-EC1020F6B3F3}"/>
              </a:ext>
            </a:extLst>
          </p:cNvPr>
          <p:cNvSpPr txBox="1"/>
          <p:nvPr/>
        </p:nvSpPr>
        <p:spPr>
          <a:xfrm>
            <a:off x="3007179" y="4361376"/>
            <a:ext cx="1325619" cy="461665"/>
          </a:xfrm>
          <a:prstGeom prst="rect">
            <a:avLst/>
          </a:prstGeom>
          <a:noFill/>
        </p:spPr>
        <p:txBody>
          <a:bodyPr wrap="none" rtlCol="0">
            <a:spAutoFit/>
          </a:bodyPr>
          <a:lstStyle/>
          <a:p>
            <a:r>
              <a:rPr lang="en-US" sz="2400" dirty="0">
                <a:solidFill>
                  <a:srgbClr val="FF0000"/>
                </a:solidFill>
              </a:rPr>
              <a:t>posterior</a:t>
            </a:r>
          </a:p>
        </p:txBody>
      </p:sp>
      <mc:AlternateContent xmlns:mc="http://schemas.openxmlformats.org/markup-compatibility/2006" xmlns:a14="http://schemas.microsoft.com/office/drawing/2010/main">
        <mc:Choice Requires="a14">
          <p:sp>
            <p:nvSpPr>
              <p:cNvPr id="8" name="Rectangle 7" descr="MAP formula"/>
              <p:cNvSpPr/>
              <p:nvPr/>
            </p:nvSpPr>
            <p:spPr>
              <a:xfrm>
                <a:off x="1168925" y="3799398"/>
                <a:ext cx="10048973" cy="584775"/>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𝑃</m:t>
                      </m:r>
                      <m:d>
                        <m:dPr>
                          <m:ctrlPr>
                            <a:rPr lang="en-US" sz="3200" i="1">
                              <a:latin typeface="Cambria Math" panose="02040503050406030204" pitchFamily="18" charset="0"/>
                            </a:rPr>
                          </m:ctrlPr>
                        </m:dPr>
                        <m:e>
                          <m:r>
                            <a:rPr lang="en-US" sz="3200" b="0" i="1" smtClean="0">
                              <a:latin typeface="Cambria Math" panose="02040503050406030204" pitchFamily="18" charset="0"/>
                            </a:rPr>
                            <m:t>𝑌</m:t>
                          </m:r>
                          <m:r>
                            <a:rPr lang="en-US" sz="3200" i="1">
                              <a:latin typeface="Cambria Math" panose="02040503050406030204" pitchFamily="18" charset="0"/>
                            </a:rPr>
                            <m:t>=</m:t>
                          </m:r>
                          <m:r>
                            <a:rPr lang="en-US" sz="3200" i="1">
                              <a:latin typeface="Cambria Math" panose="02040503050406030204" pitchFamily="18" charset="0"/>
                            </a:rPr>
                            <m:t>𝑎</m:t>
                          </m:r>
                        </m:e>
                        <m:e>
                          <m:r>
                            <a:rPr lang="en-US" sz="3200" b="0" i="1" smtClean="0">
                              <a:latin typeface="Cambria Math" panose="02040503050406030204" pitchFamily="18" charset="0"/>
                            </a:rPr>
                            <m:t>𝐸</m:t>
                          </m:r>
                          <m:r>
                            <a:rPr lang="en-US" sz="3200" i="1">
                              <a:latin typeface="Cambria Math" panose="02040503050406030204" pitchFamily="18" charset="0"/>
                            </a:rPr>
                            <m:t>=</m:t>
                          </m:r>
                          <m:r>
                            <a:rPr lang="en-US" sz="3200" b="0" i="1" smtClean="0">
                              <a:latin typeface="Cambria Math" panose="02040503050406030204" pitchFamily="18" charset="0"/>
                            </a:rPr>
                            <m:t>𝑒</m:t>
                          </m:r>
                        </m:e>
                      </m:d>
                      <m:r>
                        <a:rPr lang="en-US" sz="3200" i="1" smtClean="0">
                          <a:latin typeface="Cambria Math" panose="02040503050406030204" pitchFamily="18" charset="0"/>
                          <a:ea typeface="Cambria Math" panose="02040503050406030204" pitchFamily="18" charset="0"/>
                        </a:rPr>
                        <m:t>∝</m:t>
                      </m:r>
                      <m:r>
                        <a:rPr lang="en-US" sz="3200" i="1">
                          <a:latin typeface="Cambria Math" panose="02040503050406030204" pitchFamily="18" charset="0"/>
                        </a:rPr>
                        <m:t>𝑃</m:t>
                      </m:r>
                      <m:d>
                        <m:dPr>
                          <m:ctrlPr>
                            <a:rPr lang="en-US" sz="3200" i="1">
                              <a:latin typeface="Cambria Math" panose="02040503050406030204" pitchFamily="18" charset="0"/>
                            </a:rPr>
                          </m:ctrlPr>
                        </m:dPr>
                        <m:e>
                          <m:r>
                            <a:rPr lang="en-US" sz="3200" b="0" i="1" smtClean="0">
                              <a:latin typeface="Cambria Math" panose="02040503050406030204" pitchFamily="18" charset="0"/>
                            </a:rPr>
                            <m:t>𝐸</m:t>
                          </m:r>
                          <m:r>
                            <a:rPr lang="en-US" sz="3200" i="1">
                              <a:latin typeface="Cambria Math" panose="02040503050406030204" pitchFamily="18" charset="0"/>
                            </a:rPr>
                            <m:t>=</m:t>
                          </m:r>
                          <m:r>
                            <a:rPr lang="en-US" sz="3200" b="0" i="1" smtClean="0">
                              <a:latin typeface="Cambria Math" panose="02040503050406030204" pitchFamily="18" charset="0"/>
                            </a:rPr>
                            <m:t>𝑒</m:t>
                          </m:r>
                        </m:e>
                        <m:e>
                          <m:r>
                            <a:rPr lang="en-US" sz="3200" b="0" i="1" smtClean="0">
                              <a:latin typeface="Cambria Math" panose="02040503050406030204" pitchFamily="18" charset="0"/>
                            </a:rPr>
                            <m:t>𝑌</m:t>
                          </m:r>
                          <m:r>
                            <a:rPr lang="en-US" sz="3200" i="1">
                              <a:latin typeface="Cambria Math" panose="02040503050406030204" pitchFamily="18" charset="0"/>
                            </a:rPr>
                            <m:t>=</m:t>
                          </m:r>
                          <m:r>
                            <a:rPr lang="en-US" sz="3200" i="1">
                              <a:latin typeface="Cambria Math" panose="02040503050406030204" pitchFamily="18" charset="0"/>
                            </a:rPr>
                            <m:t>𝑎</m:t>
                          </m:r>
                        </m:e>
                      </m:d>
                      <m:r>
                        <a:rPr lang="en-US" sz="3200" i="1">
                          <a:latin typeface="Cambria Math" panose="02040503050406030204" pitchFamily="18" charset="0"/>
                        </a:rPr>
                        <m:t>𝑃</m:t>
                      </m:r>
                      <m:r>
                        <a:rPr lang="en-US" sz="3200" i="1">
                          <a:latin typeface="Cambria Math" panose="02040503050406030204" pitchFamily="18" charset="0"/>
                        </a:rPr>
                        <m:t>(</m:t>
                      </m:r>
                      <m:r>
                        <a:rPr lang="en-US" sz="3200" b="0" i="1" smtClean="0">
                          <a:latin typeface="Cambria Math" panose="02040503050406030204" pitchFamily="18" charset="0"/>
                        </a:rPr>
                        <m:t>𝑌</m:t>
                      </m:r>
                      <m:r>
                        <a:rPr lang="en-US" sz="3200" i="1">
                          <a:latin typeface="Cambria Math" panose="02040503050406030204" pitchFamily="18" charset="0"/>
                        </a:rPr>
                        <m:t>=</m:t>
                      </m:r>
                      <m:r>
                        <a:rPr lang="en-US" sz="3200" i="1">
                          <a:latin typeface="Cambria Math" panose="02040503050406030204" pitchFamily="18" charset="0"/>
                        </a:rPr>
                        <m:t>𝑎</m:t>
                      </m:r>
                      <m:r>
                        <a:rPr lang="en-US" sz="3200" i="1">
                          <a:latin typeface="Cambria Math" panose="02040503050406030204" pitchFamily="18" charset="0"/>
                        </a:rPr>
                        <m:t>)</m:t>
                      </m:r>
                    </m:oMath>
                  </m:oMathPara>
                </a14:m>
                <a:endParaRPr lang="en-US" sz="3200" dirty="0"/>
              </a:p>
            </p:txBody>
          </p:sp>
        </mc:Choice>
        <mc:Fallback xmlns="">
          <p:sp>
            <p:nvSpPr>
              <p:cNvPr id="8" name="Rectangle 7" descr="MAP formula"/>
              <p:cNvSpPr>
                <a:spLocks noRot="1" noChangeAspect="1" noMove="1" noResize="1" noEditPoints="1" noAdjustHandles="1" noChangeArrowheads="1" noChangeShapeType="1" noTextEdit="1"/>
              </p:cNvSpPr>
              <p:nvPr/>
            </p:nvSpPr>
            <p:spPr>
              <a:xfrm>
                <a:off x="1168925" y="3799398"/>
                <a:ext cx="10048973" cy="58477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78176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174"/>
            <a:ext cx="10515600" cy="1325563"/>
          </a:xfrm>
        </p:spPr>
        <p:txBody>
          <a:bodyPr/>
          <a:lstStyle/>
          <a:p>
            <a:r>
              <a:rPr lang="en-US" dirty="0"/>
              <a:t>The Bayesian Terms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5291" y="1112363"/>
                <a:ext cx="10689995" cy="5608948"/>
              </a:xfrm>
            </p:spPr>
            <p:txBody>
              <a:bodyPr>
                <a:normAutofit/>
              </a:bodyPr>
              <a:lstStyle/>
              <a:p>
                <a14:m>
                  <m:oMath xmlns:m="http://schemas.openxmlformats.org/officeDocument/2006/math">
                    <m:r>
                      <a:rPr lang="en-US" i="1" smtClean="0">
                        <a:latin typeface="Cambria Math" panose="02040503050406030204" pitchFamily="18" charset="0"/>
                      </a:rPr>
                      <m:t>𝑃</m:t>
                    </m:r>
                    <m:r>
                      <a:rPr lang="en-US" i="1" smtClean="0">
                        <a:latin typeface="Cambria Math" panose="02040503050406030204" pitchFamily="18" charset="0"/>
                      </a:rPr>
                      <m:t>(</m:t>
                    </m:r>
                    <m:r>
                      <a:rPr lang="en-US" b="0" i="1" smtClean="0">
                        <a:latin typeface="Cambria Math" panose="02040503050406030204" pitchFamily="18" charset="0"/>
                      </a:rPr>
                      <m:t>𝑌</m:t>
                    </m:r>
                    <m:r>
                      <a:rPr lang="en-US"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 </m:t>
                    </m:r>
                  </m:oMath>
                </a14:m>
                <a:r>
                  <a:rPr lang="en-US" dirty="0"/>
                  <a:t> is called the “</a:t>
                </a:r>
                <a:r>
                  <a:rPr lang="en-US" b="1" dirty="0">
                    <a:solidFill>
                      <a:srgbClr val="FF0000"/>
                    </a:solidFill>
                  </a:rPr>
                  <a:t>prior</a:t>
                </a:r>
                <a:r>
                  <a:rPr lang="en-US" dirty="0"/>
                  <a:t>” (</a:t>
                </a:r>
                <a:r>
                  <a:rPr lang="en-US" i="1" dirty="0"/>
                  <a:t>a priori</a:t>
                </a:r>
                <a:r>
                  <a:rPr lang="en-US" dirty="0"/>
                  <a:t>, in Latin) because it represents your belief about the query variable before you see any observation.</a:t>
                </a:r>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𝑌</m:t>
                        </m:r>
                        <m:r>
                          <a:rPr lang="en-US" i="1">
                            <a:latin typeface="Cambria Math" panose="02040503050406030204" pitchFamily="18" charset="0"/>
                          </a:rPr>
                          <m:t>=</m:t>
                        </m:r>
                        <m:r>
                          <a:rPr lang="en-US" b="0" i="1" smtClean="0">
                            <a:latin typeface="Cambria Math" panose="02040503050406030204" pitchFamily="18" charset="0"/>
                          </a:rPr>
                          <m:t>𝑦</m:t>
                        </m:r>
                      </m:e>
                      <m:e>
                        <m:r>
                          <a:rPr lang="en-US" b="0" i="1" smtClean="0">
                            <a:latin typeface="Cambria Math" panose="02040503050406030204" pitchFamily="18" charset="0"/>
                          </a:rPr>
                          <m:t>𝐸</m:t>
                        </m:r>
                        <m:r>
                          <a:rPr lang="en-US" i="1">
                            <a:latin typeface="Cambria Math" panose="02040503050406030204" pitchFamily="18" charset="0"/>
                          </a:rPr>
                          <m:t>=</m:t>
                        </m:r>
                        <m:r>
                          <a:rPr lang="en-US" b="0" i="1" smtClean="0">
                            <a:latin typeface="Cambria Math" panose="02040503050406030204" pitchFamily="18" charset="0"/>
                          </a:rPr>
                          <m:t>𝑒</m:t>
                        </m:r>
                      </m:e>
                    </m:d>
                  </m:oMath>
                </a14:m>
                <a:r>
                  <a:rPr lang="en-US" dirty="0"/>
                  <a:t> is called the “</a:t>
                </a:r>
                <a:r>
                  <a:rPr lang="en-US" b="1" dirty="0">
                    <a:solidFill>
                      <a:srgbClr val="FF0000"/>
                    </a:solidFill>
                  </a:rPr>
                  <a:t>posterior</a:t>
                </a:r>
                <a:r>
                  <a:rPr lang="en-US" dirty="0"/>
                  <a:t>” (</a:t>
                </a:r>
                <a:r>
                  <a:rPr lang="en-US" i="1" dirty="0"/>
                  <a:t>a posteriori</a:t>
                </a:r>
                <a:r>
                  <a:rPr lang="en-US" dirty="0"/>
                  <a:t>, in Latin), because it represents your belief about the query variable after you see the observation.</a:t>
                </a:r>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𝐸</m:t>
                        </m:r>
                        <m:r>
                          <a:rPr lang="en-US" i="1">
                            <a:latin typeface="Cambria Math" panose="02040503050406030204" pitchFamily="18" charset="0"/>
                          </a:rPr>
                          <m:t>=</m:t>
                        </m:r>
                        <m:r>
                          <a:rPr lang="en-US" b="0" i="1" smtClean="0">
                            <a:latin typeface="Cambria Math" panose="02040503050406030204" pitchFamily="18" charset="0"/>
                          </a:rPr>
                          <m:t>𝑒</m:t>
                        </m:r>
                      </m:e>
                      <m:e>
                        <m:r>
                          <a:rPr lang="en-US" b="0" i="1" smtClean="0">
                            <a:latin typeface="Cambria Math" panose="02040503050406030204" pitchFamily="18" charset="0"/>
                          </a:rPr>
                          <m:t>𝑌</m:t>
                        </m:r>
                        <m:r>
                          <a:rPr lang="en-US" i="1">
                            <a:latin typeface="Cambria Math" panose="02040503050406030204" pitchFamily="18" charset="0"/>
                          </a:rPr>
                          <m:t>=</m:t>
                        </m:r>
                        <m:r>
                          <a:rPr lang="en-US" b="0" i="1" smtClean="0">
                            <a:latin typeface="Cambria Math" panose="02040503050406030204" pitchFamily="18" charset="0"/>
                          </a:rPr>
                          <m:t>𝑦</m:t>
                        </m:r>
                      </m:e>
                    </m:d>
                  </m:oMath>
                </a14:m>
                <a:r>
                  <a:rPr lang="en-US" dirty="0"/>
                  <a:t> is called the “</a:t>
                </a:r>
                <a:r>
                  <a:rPr lang="en-US" b="1" dirty="0">
                    <a:solidFill>
                      <a:srgbClr val="FF0000"/>
                    </a:solidFill>
                  </a:rPr>
                  <a:t>likelihood</a:t>
                </a:r>
                <a:r>
                  <a:rPr lang="en-US" dirty="0"/>
                  <a:t>” because it tells you how much the observation, E=e, is like the observations you expect if Y=y.</a:t>
                </a:r>
              </a:p>
              <a:p>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𝐸</m:t>
                    </m:r>
                    <m:r>
                      <a:rPr lang="en-US" i="1">
                        <a:latin typeface="Cambria Math" panose="02040503050406030204" pitchFamily="18" charset="0"/>
                      </a:rPr>
                      <m:t>=</m:t>
                    </m:r>
                    <m:r>
                      <a:rPr lang="en-US" b="0" i="1" smtClean="0">
                        <a:latin typeface="Cambria Math" panose="02040503050406030204" pitchFamily="18" charset="0"/>
                      </a:rPr>
                      <m:t>𝑒</m:t>
                    </m:r>
                    <m:r>
                      <a:rPr lang="en-US" i="1">
                        <a:latin typeface="Cambria Math" panose="02040503050406030204" pitchFamily="18" charset="0"/>
                      </a:rPr>
                      <m:t>)</m:t>
                    </m:r>
                  </m:oMath>
                </a14:m>
                <a:r>
                  <a:rPr lang="en-US" dirty="0"/>
                  <a:t> is called the “</a:t>
                </a:r>
                <a:r>
                  <a:rPr lang="en-US" b="1" dirty="0">
                    <a:solidFill>
                      <a:srgbClr val="FF0000"/>
                    </a:solidFill>
                  </a:rPr>
                  <a:t>evidence distribution</a:t>
                </a:r>
                <a:r>
                  <a:rPr lang="en-US" dirty="0"/>
                  <a:t>” because E is the evidence variable, and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𝐸</m:t>
                    </m:r>
                    <m:r>
                      <a:rPr lang="en-US" i="1">
                        <a:latin typeface="Cambria Math" panose="02040503050406030204" pitchFamily="18" charset="0"/>
                      </a:rPr>
                      <m:t>=</m:t>
                    </m:r>
                    <m:r>
                      <a:rPr lang="en-US" b="0" i="1" smtClean="0">
                        <a:latin typeface="Cambria Math" panose="02040503050406030204" pitchFamily="18" charset="0"/>
                      </a:rPr>
                      <m:t>𝑒</m:t>
                    </m:r>
                    <m:r>
                      <a:rPr lang="en-US" i="1">
                        <a:latin typeface="Cambria Math" panose="02040503050406030204" pitchFamily="18" charset="0"/>
                      </a:rPr>
                      <m:t>)</m:t>
                    </m:r>
                  </m:oMath>
                </a14:m>
                <a:r>
                  <a:rPr lang="en-US" dirty="0"/>
                  <a:t> is its marginal distribution.</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𝑒</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𝑒</m:t>
                              </m:r>
                            </m:e>
                            <m:e>
                              <m:r>
                                <a:rPr lang="en-US" b="0" i="1" smtClean="0">
                                  <a:latin typeface="Cambria Math" panose="02040503050406030204" pitchFamily="18" charset="0"/>
                                </a:rPr>
                                <m:t>𝑦</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5291" y="1112363"/>
                <a:ext cx="10689995" cy="5608948"/>
              </a:xfrm>
              <a:blipFill>
                <a:blip r:embed="rId2"/>
                <a:stretch>
                  <a:fillRect l="-949" t="-1810" r="-119"/>
                </a:stretch>
              </a:blipFill>
            </p:spPr>
            <p:txBody>
              <a:bodyPr/>
              <a:lstStyle/>
              <a:p>
                <a:r>
                  <a:rPr lang="en-US">
                    <a:noFill/>
                  </a:rPr>
                  <a:t> </a:t>
                </a:r>
              </a:p>
            </p:txBody>
          </p:sp>
        </mc:Fallback>
      </mc:AlternateContent>
    </p:spTree>
    <p:extLst>
      <p:ext uri="{BB962C8B-B14F-4D97-AF65-F5344CB8AC3E}">
        <p14:creationId xmlns:p14="http://schemas.microsoft.com/office/powerpoint/2010/main" val="3966791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Inference and Bayesian Learning</a:t>
            </a:r>
          </a:p>
        </p:txBody>
      </p:sp>
      <p:sp>
        <p:nvSpPr>
          <p:cNvPr id="3" name="Content Placeholder 2"/>
          <p:cNvSpPr>
            <a:spLocks noGrp="1"/>
          </p:cNvSpPr>
          <p:nvPr>
            <p:ph idx="1"/>
          </p:nvPr>
        </p:nvSpPr>
        <p:spPr>
          <a:xfrm>
            <a:off x="838200" y="1825624"/>
            <a:ext cx="10515600" cy="4603455"/>
          </a:xfrm>
        </p:spPr>
        <p:txBody>
          <a:bodyPr>
            <a:normAutofit/>
          </a:bodyPr>
          <a:lstStyle/>
          <a:p>
            <a:r>
              <a:rPr lang="en-US" dirty="0">
                <a:solidFill>
                  <a:schemeClr val="bg1">
                    <a:lumMod val="75000"/>
                  </a:schemeClr>
                </a:solidFill>
              </a:rPr>
              <a:t>Bayes Rule</a:t>
            </a:r>
          </a:p>
          <a:p>
            <a:r>
              <a:rPr lang="en-US" dirty="0">
                <a:solidFill>
                  <a:schemeClr val="bg1">
                    <a:lumMod val="75000"/>
                  </a:schemeClr>
                </a:solidFill>
              </a:rPr>
              <a:t>Bayesian Inference</a:t>
            </a:r>
          </a:p>
          <a:p>
            <a:pPr lvl="1"/>
            <a:r>
              <a:rPr lang="en-US" dirty="0">
                <a:solidFill>
                  <a:schemeClr val="bg1">
                    <a:lumMod val="75000"/>
                  </a:schemeClr>
                </a:solidFill>
              </a:rPr>
              <a:t>Misdiagnosis</a:t>
            </a:r>
          </a:p>
          <a:p>
            <a:pPr lvl="1"/>
            <a:r>
              <a:rPr lang="en-US" dirty="0">
                <a:solidFill>
                  <a:schemeClr val="bg1">
                    <a:lumMod val="75000"/>
                  </a:schemeClr>
                </a:solidFill>
              </a:rPr>
              <a:t>The Bayesian “Decision”</a:t>
            </a:r>
          </a:p>
          <a:p>
            <a:pPr lvl="1"/>
            <a:r>
              <a:rPr lang="en-US" dirty="0"/>
              <a:t>The “Naïve Bayesian” Assumption</a:t>
            </a:r>
          </a:p>
          <a:p>
            <a:pPr lvl="1"/>
            <a:r>
              <a:rPr lang="en-US" dirty="0"/>
              <a:t>Bag of Words (</a:t>
            </a:r>
            <a:r>
              <a:rPr lang="en-US" dirty="0" err="1"/>
              <a:t>BoW</a:t>
            </a:r>
            <a:r>
              <a:rPr lang="en-US" dirty="0"/>
              <a:t>)</a:t>
            </a:r>
          </a:p>
          <a:p>
            <a:r>
              <a:rPr lang="en-US" dirty="0"/>
              <a:t>Bayesian Learning</a:t>
            </a:r>
          </a:p>
          <a:p>
            <a:pPr lvl="1"/>
            <a:r>
              <a:rPr lang="en-US" dirty="0"/>
              <a:t>Maximum Likelihood estimation of parameters</a:t>
            </a:r>
          </a:p>
          <a:p>
            <a:pPr lvl="1"/>
            <a:r>
              <a:rPr lang="en-US" dirty="0"/>
              <a:t>Maximum A Posteriori estimation of parameters</a:t>
            </a:r>
          </a:p>
          <a:p>
            <a:pPr lvl="1"/>
            <a:r>
              <a:rPr lang="en-US" dirty="0"/>
              <a:t>Laplace Smoothing</a:t>
            </a:r>
          </a:p>
          <a:p>
            <a:endParaRPr lang="en-US" dirty="0"/>
          </a:p>
        </p:txBody>
      </p:sp>
    </p:spTree>
    <p:extLst>
      <p:ext uri="{BB962C8B-B14F-4D97-AF65-F5344CB8AC3E}">
        <p14:creationId xmlns:p14="http://schemas.microsoft.com/office/powerpoint/2010/main" val="3211207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362" y="76200"/>
            <a:ext cx="8229600" cy="944562"/>
          </a:xfrm>
        </p:spPr>
        <p:txBody>
          <a:bodyPr/>
          <a:lstStyle/>
          <a:p>
            <a:r>
              <a:rPr lang="en-US" dirty="0"/>
              <a:t>Naïve Bayes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61481" y="1189038"/>
                <a:ext cx="11284085" cy="5075575"/>
              </a:xfrm>
            </p:spPr>
            <p:txBody>
              <a:bodyPr>
                <a:normAutofit/>
              </a:bodyPr>
              <a:lstStyle/>
              <a:p>
                <a:r>
                  <a:rPr lang="en-US" sz="3200" dirty="0">
                    <a:sym typeface="Symbol"/>
                  </a:rPr>
                  <a:t>Suppose we have many different types of observations (symptoms, features) </a:t>
                </a:r>
                <a:r>
                  <a:rPr lang="en-US" sz="3200" i="1" dirty="0">
                    <a:solidFill>
                      <a:srgbClr val="0066FF"/>
                    </a:solidFill>
                    <a:sym typeface="Symbol"/>
                  </a:rPr>
                  <a:t>X</a:t>
                </a:r>
                <a:r>
                  <a:rPr lang="en-US" sz="3200" baseline="-25000" dirty="0">
                    <a:solidFill>
                      <a:srgbClr val="0066FF"/>
                    </a:solidFill>
                    <a:sym typeface="Symbol"/>
                  </a:rPr>
                  <a:t>1</a:t>
                </a:r>
                <a:r>
                  <a:rPr lang="en-US" sz="3200" dirty="0">
                    <a:solidFill>
                      <a:srgbClr val="0066FF"/>
                    </a:solidFill>
                    <a:sym typeface="Symbol"/>
                  </a:rPr>
                  <a:t>, …, </a:t>
                </a:r>
                <a:r>
                  <a:rPr lang="en-US" sz="3200" i="1" dirty="0" err="1">
                    <a:solidFill>
                      <a:srgbClr val="0066FF"/>
                    </a:solidFill>
                    <a:sym typeface="Symbol"/>
                  </a:rPr>
                  <a:t>X</a:t>
                </a:r>
                <a:r>
                  <a:rPr lang="en-US" sz="3200" baseline="-25000" dirty="0" err="1">
                    <a:solidFill>
                      <a:srgbClr val="0066FF"/>
                    </a:solidFill>
                    <a:sym typeface="Symbol"/>
                  </a:rPr>
                  <a:t>n</a:t>
                </a:r>
                <a:r>
                  <a:rPr lang="en-US" sz="3200" dirty="0">
                    <a:sym typeface="Symbol"/>
                  </a:rPr>
                  <a:t> that we want to use to obtain evidence about an underlying hypothesis </a:t>
                </a:r>
                <a:r>
                  <a:rPr lang="en-US" sz="3200" i="1" dirty="0">
                    <a:solidFill>
                      <a:srgbClr val="0066FF"/>
                    </a:solidFill>
                    <a:sym typeface="Symbol"/>
                  </a:rPr>
                  <a:t>C</a:t>
                </a:r>
              </a:p>
              <a:p>
                <a:r>
                  <a:rPr lang="en-US" sz="3200" dirty="0">
                    <a:sym typeface="Symbol"/>
                  </a:rPr>
                  <a:t>MAP decision:</a:t>
                </a:r>
                <a:br>
                  <a:rPr lang="en-US" sz="3200" dirty="0">
                    <a:sym typeface="Symbol"/>
                  </a:rPr>
                </a:br>
                <a:endParaRPr lang="en-US" sz="3200" dirty="0">
                  <a:sym typeface="Symbol"/>
                </a:endParaRPr>
              </a:p>
              <a:p>
                <a:pPr marL="0" indent="0" algn="ctr">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sym typeface="Symbol"/>
                        </a:rPr>
                        <m:t>𝑃</m:t>
                      </m:r>
                      <m:d>
                        <m:dPr>
                          <m:ctrlPr>
                            <a:rPr lang="en-US" sz="3200" b="0" i="1" smtClean="0">
                              <a:latin typeface="Cambria Math" panose="02040503050406030204" pitchFamily="18" charset="0"/>
                              <a:sym typeface="Symbol"/>
                            </a:rPr>
                          </m:ctrlPr>
                        </m:dPr>
                        <m:e>
                          <m:r>
                            <a:rPr lang="en-US" sz="3200" b="0" i="1" smtClean="0">
                              <a:latin typeface="Cambria Math" panose="02040503050406030204" pitchFamily="18" charset="0"/>
                              <a:sym typeface="Symbol"/>
                            </a:rPr>
                            <m:t>𝑌</m:t>
                          </m:r>
                          <m:r>
                            <a:rPr lang="en-US" sz="3200" b="0" i="1" smtClean="0">
                              <a:latin typeface="Cambria Math" panose="02040503050406030204" pitchFamily="18" charset="0"/>
                              <a:sym typeface="Symbol"/>
                            </a:rPr>
                            <m:t>=</m:t>
                          </m:r>
                          <m:r>
                            <a:rPr lang="en-US" sz="3200" b="0" i="1" smtClean="0">
                              <a:latin typeface="Cambria Math" panose="02040503050406030204" pitchFamily="18" charset="0"/>
                              <a:sym typeface="Symbol"/>
                            </a:rPr>
                            <m:t>𝑦</m:t>
                          </m:r>
                        </m:e>
                        <m:e>
                          <m:sSub>
                            <m:sSubPr>
                              <m:ctrlPr>
                                <a:rPr lang="en-US" sz="3200" b="0" i="1" smtClean="0">
                                  <a:latin typeface="Cambria Math" panose="02040503050406030204" pitchFamily="18" charset="0"/>
                                  <a:sym typeface="Symbol"/>
                                </a:rPr>
                              </m:ctrlPr>
                            </m:sSubPr>
                            <m:e>
                              <m:r>
                                <a:rPr lang="en-US" sz="3200" b="0" i="1" smtClean="0">
                                  <a:latin typeface="Cambria Math" panose="02040503050406030204" pitchFamily="18" charset="0"/>
                                  <a:sym typeface="Symbol"/>
                                </a:rPr>
                                <m:t>𝐸</m:t>
                              </m:r>
                            </m:e>
                            <m:sub>
                              <m:r>
                                <a:rPr lang="en-US" sz="3200" b="0" i="1" smtClean="0">
                                  <a:latin typeface="Cambria Math" panose="02040503050406030204" pitchFamily="18" charset="0"/>
                                  <a:sym typeface="Symbol"/>
                                </a:rPr>
                                <m:t>1</m:t>
                              </m:r>
                            </m:sub>
                          </m:sSub>
                          <m:r>
                            <a:rPr lang="en-US" sz="3200" b="0" i="1" smtClean="0">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i="1">
                                  <a:latin typeface="Cambria Math" panose="02040503050406030204" pitchFamily="18" charset="0"/>
                                  <a:sym typeface="Symbol"/>
                                </a:rPr>
                                <m:t>1</m:t>
                              </m:r>
                            </m:sub>
                          </m:sSub>
                          <m:r>
                            <a:rPr lang="en-US" sz="3200" b="0" i="1" smtClean="0">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𝐸</m:t>
                              </m:r>
                            </m:e>
                            <m:sub>
                              <m:r>
                                <a:rPr lang="en-US" sz="3200" b="0" i="1" smtClean="0">
                                  <a:latin typeface="Cambria Math" panose="02040503050406030204" pitchFamily="18" charset="0"/>
                                  <a:sym typeface="Symbol"/>
                                </a:rPr>
                                <m:t>𝑛</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b="0" i="1" smtClean="0">
                                  <a:latin typeface="Cambria Math" panose="02040503050406030204" pitchFamily="18" charset="0"/>
                                  <a:sym typeface="Symbol"/>
                                </a:rPr>
                                <m:t>𝑛</m:t>
                              </m:r>
                            </m:sub>
                          </m:sSub>
                        </m:e>
                      </m:d>
                      <m:r>
                        <a:rPr lang="en-US" sz="3200" b="0" i="1" smtClean="0">
                          <a:latin typeface="Cambria Math" panose="02040503050406030204" pitchFamily="18" charset="0"/>
                          <a:ea typeface="Cambria Math" panose="02040503050406030204" pitchFamily="18" charset="0"/>
                          <a:sym typeface="Symbol"/>
                        </a:rPr>
                        <m:t>∝</m:t>
                      </m:r>
                    </m:oMath>
                  </m:oMathPara>
                </a14:m>
                <a:endParaRPr lang="en-US" sz="3200" b="0" i="1" dirty="0">
                  <a:latin typeface="Cambria Math" panose="02040503050406030204" pitchFamily="18" charset="0"/>
                  <a:ea typeface="Cambria Math" panose="02040503050406030204" pitchFamily="18" charset="0"/>
                  <a:sym typeface="Symbol"/>
                </a:endParaRPr>
              </a:p>
              <a:p>
                <a:pPr marL="0" indent="0" algn="ctr">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ea typeface="Cambria Math" panose="02040503050406030204" pitchFamily="18" charset="0"/>
                          <a:sym typeface="Symbol"/>
                        </a:rPr>
                        <m:t>𝑃</m:t>
                      </m:r>
                      <m:d>
                        <m:dPr>
                          <m:ctrlPr>
                            <a:rPr lang="en-US" sz="3200" b="0" i="1" smtClean="0">
                              <a:latin typeface="Cambria Math" panose="02040503050406030204" pitchFamily="18" charset="0"/>
                              <a:ea typeface="Cambria Math" panose="02040503050406030204" pitchFamily="18" charset="0"/>
                              <a:sym typeface="Symbol"/>
                            </a:rPr>
                          </m:ctrlPr>
                        </m:dPr>
                        <m:e>
                          <m:r>
                            <a:rPr lang="en-US" sz="3200" b="0" i="1" smtClean="0">
                              <a:latin typeface="Cambria Math" panose="02040503050406030204" pitchFamily="18" charset="0"/>
                              <a:ea typeface="Cambria Math" panose="02040503050406030204" pitchFamily="18" charset="0"/>
                              <a:sym typeface="Symbol"/>
                            </a:rPr>
                            <m:t>𝑌</m:t>
                          </m:r>
                          <m:r>
                            <a:rPr lang="en-US" sz="3200" b="0" i="1" smtClean="0">
                              <a:latin typeface="Cambria Math" panose="02040503050406030204" pitchFamily="18" charset="0"/>
                              <a:ea typeface="Cambria Math" panose="02040503050406030204" pitchFamily="18" charset="0"/>
                              <a:sym typeface="Symbol"/>
                            </a:rPr>
                            <m:t>=</m:t>
                          </m:r>
                          <m:r>
                            <a:rPr lang="en-US" sz="3200" b="0" i="1" smtClean="0">
                              <a:latin typeface="Cambria Math" panose="02040503050406030204" pitchFamily="18" charset="0"/>
                              <a:ea typeface="Cambria Math" panose="02040503050406030204" pitchFamily="18" charset="0"/>
                              <a:sym typeface="Symbol"/>
                            </a:rPr>
                            <m:t>𝑦</m:t>
                          </m:r>
                        </m:e>
                      </m:d>
                      <m:r>
                        <a:rPr lang="en-US" sz="3200" b="0" i="1" smtClean="0">
                          <a:latin typeface="Cambria Math" panose="02040503050406030204" pitchFamily="18" charset="0"/>
                          <a:ea typeface="Cambria Math" panose="02040503050406030204" pitchFamily="18" charset="0"/>
                          <a:sym typeface="Symbol"/>
                        </a:rPr>
                        <m:t>𝑃</m:t>
                      </m:r>
                      <m:r>
                        <a:rPr lang="en-US" sz="3200" b="0" i="1" smtClean="0">
                          <a:latin typeface="Cambria Math" panose="02040503050406030204" pitchFamily="18" charset="0"/>
                          <a:ea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𝐸</m:t>
                          </m:r>
                        </m:e>
                        <m:sub>
                          <m:r>
                            <a:rPr lang="en-US" sz="3200" i="1">
                              <a:latin typeface="Cambria Math" panose="02040503050406030204" pitchFamily="18" charset="0"/>
                              <a:sym typeface="Symbol"/>
                            </a:rPr>
                            <m:t>1</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i="1">
                              <a:latin typeface="Cambria Math" panose="02040503050406030204" pitchFamily="18" charset="0"/>
                              <a:sym typeface="Symbol"/>
                            </a:rPr>
                            <m:t>1</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𝐸</m:t>
                          </m:r>
                        </m:e>
                        <m:sub>
                          <m:r>
                            <a:rPr lang="en-US" sz="3200" i="1">
                              <a:latin typeface="Cambria Math" panose="02040503050406030204" pitchFamily="18" charset="0"/>
                              <a:sym typeface="Symbol"/>
                            </a:rPr>
                            <m:t>𝑛</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i="1">
                              <a:latin typeface="Cambria Math" panose="02040503050406030204" pitchFamily="18" charset="0"/>
                              <a:sym typeface="Symbol"/>
                            </a:rPr>
                            <m:t>𝑛</m:t>
                          </m:r>
                        </m:sub>
                      </m:sSub>
                      <m:r>
                        <a:rPr lang="en-US" sz="3200" b="0" i="1" smtClean="0">
                          <a:latin typeface="Cambria Math" panose="02040503050406030204" pitchFamily="18" charset="0"/>
                          <a:sym typeface="Symbol"/>
                        </a:rPr>
                        <m:t>|</m:t>
                      </m:r>
                      <m:r>
                        <a:rPr lang="en-US" sz="3200" b="0" i="1" smtClean="0">
                          <a:latin typeface="Cambria Math" panose="02040503050406030204" pitchFamily="18" charset="0"/>
                          <a:sym typeface="Symbol"/>
                        </a:rPr>
                        <m:t>𝑌</m:t>
                      </m:r>
                      <m:r>
                        <a:rPr lang="en-US" sz="3200" b="0" i="1" smtClean="0">
                          <a:latin typeface="Cambria Math" panose="02040503050406030204" pitchFamily="18" charset="0"/>
                          <a:sym typeface="Symbol"/>
                        </a:rPr>
                        <m:t>=</m:t>
                      </m:r>
                      <m:r>
                        <a:rPr lang="en-US" sz="3200" b="0" i="1" smtClean="0">
                          <a:latin typeface="Cambria Math" panose="02040503050406030204" pitchFamily="18" charset="0"/>
                          <a:sym typeface="Symbol"/>
                        </a:rPr>
                        <m:t>𝑦</m:t>
                      </m:r>
                      <m:r>
                        <a:rPr lang="en-US" sz="3200" b="0" i="1" smtClean="0">
                          <a:latin typeface="Cambria Math" panose="02040503050406030204" pitchFamily="18" charset="0"/>
                          <a:sym typeface="Symbol"/>
                        </a:rPr>
                        <m:t>)</m:t>
                      </m:r>
                    </m:oMath>
                  </m:oMathPara>
                </a14:m>
                <a:br>
                  <a:rPr lang="en-US" sz="3200" dirty="0">
                    <a:sym typeface="Symbol"/>
                  </a:rPr>
                </a:br>
                <a:endParaRPr lang="en-US" sz="3200" dirty="0">
                  <a:sym typeface="Symbol"/>
                </a:endParaRPr>
              </a:p>
              <a:p>
                <a:endParaRPr lang="en-US" sz="3200" dirty="0">
                  <a:sym typeface="Symbol"/>
                </a:endParaRPr>
              </a:p>
              <a:p>
                <a:r>
                  <a:rPr lang="en-US" sz="3200" dirty="0">
                    <a:sym typeface="Symbol"/>
                  </a:rPr>
                  <a:t>If each feature </a:t>
                </a:r>
                <a14:m>
                  <m:oMath xmlns:m="http://schemas.openxmlformats.org/officeDocument/2006/math">
                    <m:r>
                      <a:rPr lang="en-US" sz="3200" i="1" dirty="0" smtClean="0">
                        <a:latin typeface="Cambria Math" panose="02040503050406030204" pitchFamily="18" charset="0"/>
                        <a:sym typeface="Symbol"/>
                      </a:rPr>
                      <m:t>𝐸</m:t>
                    </m:r>
                    <m:r>
                      <a:rPr lang="en-US" sz="3200" i="1" baseline="-25000" dirty="0" err="1" smtClean="0">
                        <a:latin typeface="Cambria Math" panose="02040503050406030204" pitchFamily="18" charset="0"/>
                        <a:sym typeface="Symbol"/>
                      </a:rPr>
                      <m:t>𝑖</m:t>
                    </m:r>
                  </m:oMath>
                </a14:m>
                <a:r>
                  <a:rPr lang="en-US" sz="3200" baseline="-25000" dirty="0">
                    <a:sym typeface="Symbol"/>
                  </a:rPr>
                  <a:t>  </a:t>
                </a:r>
                <a:r>
                  <a:rPr lang="en-US" sz="3200" dirty="0">
                    <a:sym typeface="Symbol"/>
                  </a:rPr>
                  <a:t>can take on </a:t>
                </a:r>
                <a:r>
                  <a:rPr lang="en-US" sz="3200" i="1" dirty="0">
                    <a:sym typeface="Symbol"/>
                  </a:rPr>
                  <a:t>k</a:t>
                </a:r>
                <a:r>
                  <a:rPr lang="en-US" sz="3200" dirty="0">
                    <a:sym typeface="Symbol"/>
                  </a:rPr>
                  <a:t> values, how many entries are in the </a:t>
                </a:r>
                <a:r>
                  <a:rPr lang="en-US" sz="3200" dirty="0" err="1">
                    <a:sym typeface="Symbol"/>
                  </a:rPr>
                  <a:t>pmf</a:t>
                </a:r>
                <a:r>
                  <a:rPr lang="en-US" sz="3200" dirty="0">
                    <a:sym typeface="Symbol"/>
                  </a:rPr>
                  <a:t> table </a:t>
                </a:r>
                <a14:m>
                  <m:oMath xmlns:m="http://schemas.openxmlformats.org/officeDocument/2006/math">
                    <m:r>
                      <a:rPr lang="en-US" sz="3200" i="1">
                        <a:latin typeface="Cambria Math" panose="02040503050406030204" pitchFamily="18" charset="0"/>
                        <a:ea typeface="Cambria Math" panose="02040503050406030204" pitchFamily="18" charset="0"/>
                        <a:sym typeface="Symbol"/>
                      </a:rPr>
                      <m:t>𝑃</m:t>
                    </m:r>
                    <m:r>
                      <a:rPr lang="en-US" sz="3200" i="1">
                        <a:latin typeface="Cambria Math" panose="02040503050406030204" pitchFamily="18" charset="0"/>
                        <a:ea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i="1">
                            <a:latin typeface="Cambria Math" panose="02040503050406030204" pitchFamily="18" charset="0"/>
                            <a:sym typeface="Symbol"/>
                          </a:rPr>
                          <m:t>𝐸</m:t>
                        </m:r>
                      </m:e>
                      <m:sub>
                        <m:r>
                          <a:rPr lang="en-US" sz="3200" i="1">
                            <a:latin typeface="Cambria Math" panose="02040503050406030204" pitchFamily="18" charset="0"/>
                            <a:sym typeface="Symbol"/>
                          </a:rPr>
                          <m:t>1</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i="1">
                            <a:latin typeface="Cambria Math" panose="02040503050406030204" pitchFamily="18" charset="0"/>
                            <a:sym typeface="Symbol"/>
                          </a:rPr>
                          <m:t>𝑒</m:t>
                        </m:r>
                      </m:e>
                      <m:sub>
                        <m:r>
                          <a:rPr lang="en-US" sz="3200" i="1">
                            <a:latin typeface="Cambria Math" panose="02040503050406030204" pitchFamily="18" charset="0"/>
                            <a:sym typeface="Symbol"/>
                          </a:rPr>
                          <m:t>1</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i="1">
                            <a:latin typeface="Cambria Math" panose="02040503050406030204" pitchFamily="18" charset="0"/>
                            <a:sym typeface="Symbol"/>
                          </a:rPr>
                          <m:t>𝐸</m:t>
                        </m:r>
                      </m:e>
                      <m:sub>
                        <m:r>
                          <a:rPr lang="en-US" sz="3200" i="1">
                            <a:latin typeface="Cambria Math" panose="02040503050406030204" pitchFamily="18" charset="0"/>
                            <a:sym typeface="Symbol"/>
                          </a:rPr>
                          <m:t>𝑛</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i="1">
                            <a:latin typeface="Cambria Math" panose="02040503050406030204" pitchFamily="18" charset="0"/>
                            <a:sym typeface="Symbol"/>
                          </a:rPr>
                          <m:t>𝑒</m:t>
                        </m:r>
                      </m:e>
                      <m:sub>
                        <m:r>
                          <a:rPr lang="en-US" sz="3200" i="1">
                            <a:latin typeface="Cambria Math" panose="02040503050406030204" pitchFamily="18" charset="0"/>
                            <a:sym typeface="Symbol"/>
                          </a:rPr>
                          <m:t>𝑛</m:t>
                        </m:r>
                      </m:sub>
                    </m:sSub>
                    <m:r>
                      <a:rPr lang="en-US" sz="3200" i="1">
                        <a:latin typeface="Cambria Math" panose="02040503050406030204" pitchFamily="18" charset="0"/>
                        <a:sym typeface="Symbol"/>
                      </a:rPr>
                      <m:t>|</m:t>
                    </m:r>
                    <m:r>
                      <a:rPr lang="en-US" sz="3200" i="1">
                        <a:latin typeface="Cambria Math" panose="02040503050406030204" pitchFamily="18" charset="0"/>
                        <a:sym typeface="Symbol"/>
                      </a:rPr>
                      <m:t>𝑌</m:t>
                    </m:r>
                    <m:r>
                      <a:rPr lang="en-US" sz="3200" i="1">
                        <a:latin typeface="Cambria Math" panose="02040503050406030204" pitchFamily="18" charset="0"/>
                        <a:sym typeface="Symbol"/>
                      </a:rPr>
                      <m:t>=</m:t>
                    </m:r>
                    <m:r>
                      <a:rPr lang="en-US" sz="3200" i="1">
                        <a:latin typeface="Cambria Math" panose="02040503050406030204" pitchFamily="18" charset="0"/>
                        <a:sym typeface="Symbol"/>
                      </a:rPr>
                      <m:t>𝑦</m:t>
                    </m:r>
                    <m:r>
                      <a:rPr lang="en-US" sz="3200" i="1">
                        <a:latin typeface="Cambria Math" panose="02040503050406030204" pitchFamily="18" charset="0"/>
                        <a:sym typeface="Symbol"/>
                      </a:rPr>
                      <m:t>)</m:t>
                    </m:r>
                  </m:oMath>
                </a14:m>
                <a:r>
                  <a:rPr lang="en-US" sz="3200" dirty="0">
                    <a:sym typeface="Symbol"/>
                  </a:rPr>
                  <a:t>?</a:t>
                </a:r>
              </a:p>
              <a:p>
                <a:endParaRPr lang="en-US" sz="3200" dirty="0">
                  <a:sym typeface="Symbol"/>
                </a:endParaRPr>
              </a:p>
              <a:p>
                <a:endParaRPr lang="en-US" sz="3200" dirty="0">
                  <a:sym typeface="Symbol"/>
                </a:endParaRPr>
              </a:p>
              <a:p>
                <a:endParaRPr lang="en-US" sz="3200" dirty="0">
                  <a:sym typeface="Symbol"/>
                </a:endParaRPr>
              </a:p>
              <a:p>
                <a:endParaRPr lang="en-US" sz="3200" dirty="0">
                  <a:sym typeface="Symbo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61481" y="1189038"/>
                <a:ext cx="11284085" cy="5075575"/>
              </a:xfrm>
              <a:blipFill>
                <a:blip r:embed="rId3"/>
                <a:stretch>
                  <a:fillRect l="-1124" t="-2500"/>
                </a:stretch>
              </a:blipFill>
            </p:spPr>
            <p:txBody>
              <a:bodyPr/>
              <a:lstStyle/>
              <a:p>
                <a:r>
                  <a:rPr lang="en-US">
                    <a:noFill/>
                  </a:rPr>
                  <a:t> </a:t>
                </a:r>
              </a:p>
            </p:txBody>
          </p:sp>
        </mc:Fallback>
      </mc:AlternateContent>
    </p:spTree>
    <p:extLst>
      <p:ext uri="{BB962C8B-B14F-4D97-AF65-F5344CB8AC3E}">
        <p14:creationId xmlns:p14="http://schemas.microsoft.com/office/powerpoint/2010/main" val="3861588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944562"/>
          </a:xfrm>
        </p:spPr>
        <p:txBody>
          <a:bodyPr/>
          <a:lstStyle/>
          <a:p>
            <a:r>
              <a:rPr lang="en-US" dirty="0"/>
              <a:t>Naïve Bayes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14008" y="1020762"/>
                <a:ext cx="11642103" cy="5684838"/>
              </a:xfrm>
            </p:spPr>
            <p:txBody>
              <a:bodyPr>
                <a:noAutofit/>
              </a:bodyPr>
              <a:lstStyle/>
              <a:p>
                <a:r>
                  <a:rPr lang="en-US" dirty="0">
                    <a:sym typeface="Symbol"/>
                  </a:rPr>
                  <a:t>How many entries are in the </a:t>
                </a:r>
                <a:r>
                  <a:rPr lang="en-US" dirty="0" err="1">
                    <a:sym typeface="Symbol"/>
                  </a:rPr>
                  <a:t>pmf</a:t>
                </a:r>
                <a:r>
                  <a:rPr lang="en-US" dirty="0">
                    <a:sym typeface="Symbol"/>
                  </a:rPr>
                  <a:t> table </a:t>
                </a:r>
                <a14:m>
                  <m:oMath xmlns:m="http://schemas.openxmlformats.org/officeDocument/2006/math">
                    <m:r>
                      <a:rPr lang="en-US" i="1">
                        <a:latin typeface="Cambria Math" panose="02040503050406030204" pitchFamily="18" charset="0"/>
                        <a:ea typeface="Cambria Math" panose="02040503050406030204" pitchFamily="18" charset="0"/>
                        <a:sym typeface="Symbol"/>
                      </a:rPr>
                      <m:t>𝑃</m:t>
                    </m:r>
                    <m:r>
                      <a:rPr lang="en-US" i="1">
                        <a:latin typeface="Cambria Math" panose="02040503050406030204" pitchFamily="18" charset="0"/>
                        <a:ea typeface="Cambria Math" panose="02040503050406030204" pitchFamily="18" charset="0"/>
                        <a:sym typeface="Symbol"/>
                      </a:rPr>
                      <m:t>(</m:t>
                    </m:r>
                    <m:sSub>
                      <m:sSubPr>
                        <m:ctrlPr>
                          <a:rPr lang="en-US" i="1">
                            <a:latin typeface="Cambria Math" panose="02040503050406030204" pitchFamily="18" charset="0"/>
                            <a:sym typeface="Symbol"/>
                          </a:rPr>
                        </m:ctrlPr>
                      </m:sSubPr>
                      <m:e>
                        <m:r>
                          <a:rPr lang="en-US" i="1">
                            <a:latin typeface="Cambria Math" panose="02040503050406030204" pitchFamily="18" charset="0"/>
                            <a:sym typeface="Symbol"/>
                          </a:rPr>
                          <m:t>𝑒</m:t>
                        </m:r>
                      </m:e>
                      <m:sub>
                        <m:r>
                          <a:rPr lang="en-US" i="1">
                            <a:latin typeface="Cambria Math" panose="02040503050406030204" pitchFamily="18" charset="0"/>
                            <a:sym typeface="Symbol"/>
                          </a:rPr>
                          <m:t>1</m:t>
                        </m:r>
                      </m:sub>
                    </m:sSub>
                    <m:r>
                      <a:rPr lang="en-US" i="1">
                        <a:latin typeface="Cambria Math" panose="02040503050406030204" pitchFamily="18" charset="0"/>
                        <a:sym typeface="Symbol"/>
                      </a:rPr>
                      <m:t>,…,</m:t>
                    </m:r>
                    <m:r>
                      <a:rPr lang="en-US" i="1" smtClean="0">
                        <a:latin typeface="Cambria Math" panose="02040503050406030204" pitchFamily="18" charset="0"/>
                        <a:sym typeface="Symbol"/>
                      </a:rPr>
                      <m:t> </m:t>
                    </m:r>
                    <m:sSub>
                      <m:sSubPr>
                        <m:ctrlPr>
                          <a:rPr lang="en-US" i="1">
                            <a:latin typeface="Cambria Math" panose="02040503050406030204" pitchFamily="18" charset="0"/>
                            <a:sym typeface="Symbol"/>
                          </a:rPr>
                        </m:ctrlPr>
                      </m:sSubPr>
                      <m:e>
                        <m:r>
                          <a:rPr lang="en-US" i="1">
                            <a:latin typeface="Cambria Math" panose="02040503050406030204" pitchFamily="18" charset="0"/>
                            <a:sym typeface="Symbol"/>
                          </a:rPr>
                          <m:t>𝑒</m:t>
                        </m:r>
                      </m:e>
                      <m:sub>
                        <m:r>
                          <a:rPr lang="en-US" i="1">
                            <a:latin typeface="Cambria Math" panose="02040503050406030204" pitchFamily="18" charset="0"/>
                            <a:sym typeface="Symbol"/>
                          </a:rPr>
                          <m:t>𝑛</m:t>
                        </m:r>
                      </m:sub>
                    </m:sSub>
                    <m:r>
                      <a:rPr lang="en-US" i="1">
                        <a:latin typeface="Cambria Math" panose="02040503050406030204" pitchFamily="18" charset="0"/>
                        <a:sym typeface="Symbol"/>
                      </a:rPr>
                      <m:t>|</m:t>
                    </m:r>
                    <m:r>
                      <a:rPr lang="en-US" i="1">
                        <a:latin typeface="Cambria Math" panose="02040503050406030204" pitchFamily="18" charset="0"/>
                        <a:sym typeface="Symbol"/>
                      </a:rPr>
                      <m:t>𝑦</m:t>
                    </m:r>
                    <m:r>
                      <a:rPr lang="en-US" i="1">
                        <a:latin typeface="Cambria Math" panose="02040503050406030204" pitchFamily="18" charset="0"/>
                        <a:sym typeface="Symbol"/>
                      </a:rPr>
                      <m:t>)</m:t>
                    </m:r>
                  </m:oMath>
                </a14:m>
                <a:r>
                  <a:rPr lang="en-US" dirty="0">
                    <a:sym typeface="Symbol"/>
                  </a:rPr>
                  <a:t>?</a:t>
                </a:r>
              </a:p>
              <a:p>
                <a:pPr lvl="1"/>
                <a:r>
                  <a:rPr lang="en-US" sz="2800" dirty="0">
                    <a:sym typeface="Symbol"/>
                  </a:rPr>
                  <a:t>Without naïve Bayes: </a:t>
                </a:r>
                <a14:m>
                  <m:oMath xmlns:m="http://schemas.openxmlformats.org/officeDocument/2006/math">
                    <m:sSup>
                      <m:sSupPr>
                        <m:ctrlPr>
                          <a:rPr lang="en-US" sz="2800" i="1">
                            <a:latin typeface="Cambria Math" panose="02040503050406030204" pitchFamily="18" charset="0"/>
                            <a:sym typeface="Symbol"/>
                          </a:rPr>
                        </m:ctrlPr>
                      </m:sSupPr>
                      <m:e>
                        <m:r>
                          <a:rPr lang="en-US" sz="2800" i="1">
                            <a:latin typeface="Cambria Math" panose="02040503050406030204" pitchFamily="18" charset="0"/>
                            <a:sym typeface="Symbol"/>
                          </a:rPr>
                          <m:t>𝑘</m:t>
                        </m:r>
                        <m:r>
                          <a:rPr lang="en-US" sz="2800" i="1">
                            <a:latin typeface="Cambria Math" panose="02040503050406030204" pitchFamily="18" charset="0"/>
                            <a:sym typeface="Symbol"/>
                          </a:rPr>
                          <m:t>(</m:t>
                        </m:r>
                        <m:r>
                          <a:rPr lang="en-US" sz="2800" i="1">
                            <a:latin typeface="Cambria Math" panose="02040503050406030204" pitchFamily="18" charset="0"/>
                            <a:sym typeface="Symbol"/>
                          </a:rPr>
                          <m:t>𝑘</m:t>
                        </m:r>
                      </m:e>
                      <m:sup>
                        <m:r>
                          <a:rPr lang="en-US" sz="2800" i="1">
                            <a:latin typeface="Cambria Math" panose="02040503050406030204" pitchFamily="18" charset="0"/>
                            <a:sym typeface="Symbol"/>
                          </a:rPr>
                          <m:t>𝑛</m:t>
                        </m:r>
                      </m:sup>
                    </m:sSup>
                    <m:r>
                      <a:rPr lang="en-US" sz="2800" i="1">
                        <a:latin typeface="Cambria Math" panose="02040503050406030204" pitchFamily="18" charset="0"/>
                        <a:sym typeface="Symbol"/>
                      </a:rPr>
                      <m:t>−1)</m:t>
                    </m:r>
                  </m:oMath>
                </a14:m>
                <a:endParaRPr lang="en-US" sz="2800" dirty="0">
                  <a:sym typeface="Symbol"/>
                </a:endParaRPr>
              </a:p>
              <a:p>
                <a:pPr lvl="1"/>
                <a:r>
                  <a:rPr lang="en-US" sz="2800" dirty="0">
                    <a:sym typeface="Symbol"/>
                  </a:rPr>
                  <a:t>(</a:t>
                </a:r>
                <a14:m>
                  <m:oMath xmlns:m="http://schemas.openxmlformats.org/officeDocument/2006/math">
                    <m:r>
                      <a:rPr lang="en-US" sz="2800" i="1" dirty="0" smtClean="0">
                        <a:latin typeface="Cambria Math" panose="02040503050406030204" pitchFamily="18" charset="0"/>
                        <a:sym typeface="Symbol"/>
                      </a:rPr>
                      <m:t>𝑘</m:t>
                    </m:r>
                  </m:oMath>
                </a14:m>
                <a:r>
                  <a:rPr lang="en-US" sz="2800" dirty="0">
                    <a:sym typeface="Symbol"/>
                  </a:rPr>
                  <a:t> values of </a:t>
                </a:r>
                <a14:m>
                  <m:oMath xmlns:m="http://schemas.openxmlformats.org/officeDocument/2006/math">
                    <m:r>
                      <m:rPr>
                        <m:sty m:val="p"/>
                      </m:rPr>
                      <a:rPr lang="en-US" sz="2800">
                        <a:latin typeface="Cambria Math" panose="02040503050406030204" pitchFamily="18" charset="0"/>
                        <a:sym typeface="Symbol"/>
                      </a:rPr>
                      <m:t>Y</m:t>
                    </m:r>
                    <m:r>
                      <a:rPr lang="en-US" sz="2800">
                        <a:latin typeface="Cambria Math" panose="02040503050406030204" pitchFamily="18" charset="0"/>
                        <a:sym typeface="Symbol"/>
                      </a:rPr>
                      <m:t>=</m:t>
                    </m:r>
                    <m:r>
                      <a:rPr lang="en-US" sz="2800" i="1">
                        <a:latin typeface="Cambria Math" panose="02040503050406030204" pitchFamily="18" charset="0"/>
                        <a:sym typeface="Symbol"/>
                      </a:rPr>
                      <m:t>𝑦</m:t>
                    </m:r>
                  </m:oMath>
                </a14:m>
                <a:r>
                  <a:rPr lang="en-US" sz="2800" dirty="0">
                    <a:sym typeface="Symbol"/>
                  </a:rPr>
                  <a:t>,     </a:t>
                </a:r>
                <a14:m>
                  <m:oMath xmlns:m="http://schemas.openxmlformats.org/officeDocument/2006/math">
                    <m:sSup>
                      <m:sSupPr>
                        <m:ctrlPr>
                          <a:rPr lang="en-US" sz="2800" i="1">
                            <a:latin typeface="Cambria Math" panose="02040503050406030204" pitchFamily="18" charset="0"/>
                            <a:sym typeface="Symbol"/>
                          </a:rPr>
                        </m:ctrlPr>
                      </m:sSupPr>
                      <m:e>
                        <m:r>
                          <a:rPr lang="en-US" sz="2800" i="1">
                            <a:latin typeface="Cambria Math" panose="02040503050406030204" pitchFamily="18" charset="0"/>
                            <a:sym typeface="Symbol"/>
                          </a:rPr>
                          <m:t>𝑘</m:t>
                        </m:r>
                        <m:r>
                          <a:rPr lang="en-US" sz="2800" i="1">
                            <a:latin typeface="Cambria Math" panose="02040503050406030204" pitchFamily="18" charset="0"/>
                            <a:sym typeface="Symbol"/>
                          </a:rPr>
                          <m:t>(</m:t>
                        </m:r>
                        <m:r>
                          <a:rPr lang="en-US" sz="2800" i="1">
                            <a:latin typeface="Cambria Math" panose="02040503050406030204" pitchFamily="18" charset="0"/>
                            <a:sym typeface="Symbol"/>
                          </a:rPr>
                          <m:t>𝑘</m:t>
                        </m:r>
                      </m:e>
                      <m:sup>
                        <m:r>
                          <a:rPr lang="en-US" sz="2800" i="1">
                            <a:latin typeface="Cambria Math" panose="02040503050406030204" pitchFamily="18" charset="0"/>
                            <a:sym typeface="Symbol"/>
                          </a:rPr>
                          <m:t>𝑛</m:t>
                        </m:r>
                      </m:sup>
                    </m:sSup>
                    <m:r>
                      <a:rPr lang="en-US" sz="2800" i="1">
                        <a:latin typeface="Cambria Math" panose="02040503050406030204" pitchFamily="18" charset="0"/>
                        <a:sym typeface="Symbol"/>
                      </a:rPr>
                      <m:t>−1)</m:t>
                    </m:r>
                  </m:oMath>
                </a14:m>
                <a:r>
                  <a:rPr lang="en-US" sz="2800" dirty="0">
                    <a:sym typeface="Symbol"/>
                  </a:rPr>
                  <a:t> possible combinations of </a:t>
                </a:r>
                <a14:m>
                  <m:oMath xmlns:m="http://schemas.openxmlformats.org/officeDocument/2006/math">
                    <m:sSub>
                      <m:sSubPr>
                        <m:ctrlPr>
                          <a:rPr lang="en-US" sz="2800" i="1">
                            <a:latin typeface="Cambria Math" panose="02040503050406030204" pitchFamily="18" charset="0"/>
                            <a:sym typeface="Symbol"/>
                          </a:rPr>
                        </m:ctrlPr>
                      </m:sSubPr>
                      <m:e>
                        <m:r>
                          <a:rPr lang="en-US" sz="2800" i="1">
                            <a:latin typeface="Cambria Math" panose="02040503050406030204" pitchFamily="18" charset="0"/>
                            <a:sym typeface="Symbol"/>
                          </a:rPr>
                          <m:t>𝑒</m:t>
                        </m:r>
                      </m:e>
                      <m:sub>
                        <m:r>
                          <a:rPr lang="en-US" sz="2800" i="1">
                            <a:latin typeface="Cambria Math" panose="02040503050406030204" pitchFamily="18" charset="0"/>
                            <a:sym typeface="Symbol"/>
                          </a:rPr>
                          <m:t>1</m:t>
                        </m:r>
                      </m:sub>
                    </m:sSub>
                    <m:r>
                      <a:rPr lang="en-US" sz="2800" i="1">
                        <a:latin typeface="Cambria Math" panose="02040503050406030204" pitchFamily="18" charset="0"/>
                        <a:sym typeface="Symbol"/>
                      </a:rPr>
                      <m:t>,…, </m:t>
                    </m:r>
                    <m:sSub>
                      <m:sSubPr>
                        <m:ctrlPr>
                          <a:rPr lang="en-US" sz="2800" i="1">
                            <a:latin typeface="Cambria Math" panose="02040503050406030204" pitchFamily="18" charset="0"/>
                            <a:sym typeface="Symbol"/>
                          </a:rPr>
                        </m:ctrlPr>
                      </m:sSubPr>
                      <m:e>
                        <m:r>
                          <a:rPr lang="en-US" sz="2800" i="1">
                            <a:latin typeface="Cambria Math" panose="02040503050406030204" pitchFamily="18" charset="0"/>
                            <a:sym typeface="Symbol"/>
                          </a:rPr>
                          <m:t>𝑒</m:t>
                        </m:r>
                      </m:e>
                      <m:sub>
                        <m:r>
                          <a:rPr lang="en-US" sz="2800" i="1">
                            <a:latin typeface="Cambria Math" panose="02040503050406030204" pitchFamily="18" charset="0"/>
                            <a:sym typeface="Symbol"/>
                          </a:rPr>
                          <m:t>𝑛</m:t>
                        </m:r>
                      </m:sub>
                    </m:sSub>
                  </m:oMath>
                </a14:m>
                <a:r>
                  <a:rPr lang="en-US" sz="2800" dirty="0">
                    <a:sym typeface="Symbol"/>
                  </a:rPr>
                  <a:t>)</a:t>
                </a:r>
              </a:p>
              <a:p>
                <a:r>
                  <a:rPr lang="en-US" dirty="0">
                    <a:sym typeface="Symbol"/>
                  </a:rPr>
                  <a:t>We can make the simplifying assumption that the different features are </a:t>
                </a:r>
                <a:r>
                  <a:rPr lang="en-US" dirty="0">
                    <a:solidFill>
                      <a:srgbClr val="0066FF"/>
                    </a:solidFill>
                    <a:sym typeface="Symbol"/>
                  </a:rPr>
                  <a:t>conditionally independent </a:t>
                </a:r>
                <a:r>
                  <a:rPr lang="en-US" i="1" dirty="0">
                    <a:solidFill>
                      <a:srgbClr val="0066FF"/>
                    </a:solidFill>
                    <a:sym typeface="Symbol"/>
                  </a:rPr>
                  <a:t>given the hypothesis</a:t>
                </a:r>
                <a:r>
                  <a:rPr lang="en-US" dirty="0">
                    <a:sym typeface="Symbol"/>
                  </a:rPr>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sym typeface="Symbol"/>
                        </a:rPr>
                        <m:t>𝑃</m:t>
                      </m:r>
                      <m:r>
                        <a:rPr lang="en-US" i="1">
                          <a:latin typeface="Cambria Math" panose="02040503050406030204" pitchFamily="18" charset="0"/>
                          <a:ea typeface="Cambria Math" panose="02040503050406030204" pitchFamily="18" charset="0"/>
                          <a:sym typeface="Symbol"/>
                        </a:rPr>
                        <m:t>(</m:t>
                      </m:r>
                      <m:sSub>
                        <m:sSubPr>
                          <m:ctrlPr>
                            <a:rPr lang="en-US" i="1">
                              <a:latin typeface="Cambria Math" panose="02040503050406030204" pitchFamily="18" charset="0"/>
                              <a:sym typeface="Symbol"/>
                            </a:rPr>
                          </m:ctrlPr>
                        </m:sSubPr>
                        <m:e>
                          <m:r>
                            <a:rPr lang="en-US" i="1">
                              <a:latin typeface="Cambria Math" panose="02040503050406030204" pitchFamily="18" charset="0"/>
                              <a:sym typeface="Symbol"/>
                            </a:rPr>
                            <m:t>𝑒</m:t>
                          </m:r>
                        </m:e>
                        <m:sub>
                          <m:r>
                            <a:rPr lang="en-US" i="1">
                              <a:latin typeface="Cambria Math" panose="02040503050406030204" pitchFamily="18" charset="0"/>
                              <a:sym typeface="Symbol"/>
                            </a:rPr>
                            <m:t>1</m:t>
                          </m:r>
                        </m:sub>
                      </m:sSub>
                      <m:r>
                        <a:rPr lang="en-US" i="1">
                          <a:latin typeface="Cambria Math" panose="02040503050406030204" pitchFamily="18" charset="0"/>
                          <a:sym typeface="Symbol"/>
                        </a:rPr>
                        <m:t>,…,</m:t>
                      </m:r>
                      <m:r>
                        <a:rPr lang="en-US" i="1" smtClean="0">
                          <a:latin typeface="Cambria Math" panose="02040503050406030204" pitchFamily="18" charset="0"/>
                          <a:sym typeface="Symbol"/>
                        </a:rPr>
                        <m:t> </m:t>
                      </m:r>
                      <m:sSub>
                        <m:sSubPr>
                          <m:ctrlPr>
                            <a:rPr lang="en-US" i="1">
                              <a:latin typeface="Cambria Math" panose="02040503050406030204" pitchFamily="18" charset="0"/>
                              <a:sym typeface="Symbol"/>
                            </a:rPr>
                          </m:ctrlPr>
                        </m:sSubPr>
                        <m:e>
                          <m:r>
                            <a:rPr lang="en-US" i="1">
                              <a:latin typeface="Cambria Math" panose="02040503050406030204" pitchFamily="18" charset="0"/>
                              <a:sym typeface="Symbol"/>
                            </a:rPr>
                            <m:t>𝑒</m:t>
                          </m:r>
                        </m:e>
                        <m:sub>
                          <m:r>
                            <a:rPr lang="en-US" i="1">
                              <a:latin typeface="Cambria Math" panose="02040503050406030204" pitchFamily="18" charset="0"/>
                              <a:sym typeface="Symbol"/>
                            </a:rPr>
                            <m:t>𝑛</m:t>
                          </m:r>
                        </m:sub>
                      </m:sSub>
                      <m:r>
                        <a:rPr lang="en-US" i="1">
                          <a:latin typeface="Cambria Math" panose="02040503050406030204" pitchFamily="18" charset="0"/>
                          <a:sym typeface="Symbol"/>
                        </a:rPr>
                        <m:t>|</m:t>
                      </m:r>
                      <m:r>
                        <a:rPr lang="en-US" i="1">
                          <a:latin typeface="Cambria Math" panose="02040503050406030204" pitchFamily="18" charset="0"/>
                          <a:sym typeface="Symbol"/>
                        </a:rPr>
                        <m:t>𝑦</m:t>
                      </m:r>
                      <m:r>
                        <a:rPr lang="en-US" b="0" i="1" smtClean="0">
                          <a:latin typeface="Cambria Math" panose="02040503050406030204" pitchFamily="18" charset="0"/>
                          <a:sym typeface="Symbol"/>
                        </a:rPr>
                        <m:t>)</m:t>
                      </m:r>
                      <m:r>
                        <a:rPr lang="en-US" i="1" smtClean="0">
                          <a:latin typeface="Cambria Math" panose="02040503050406030204" pitchFamily="18" charset="0"/>
                          <a:ea typeface="Cambria Math" panose="02040503050406030204" pitchFamily="18" charset="0"/>
                          <a:sym typeface="Symbol"/>
                        </a:rPr>
                        <m:t>≈</m:t>
                      </m:r>
                      <m:r>
                        <a:rPr lang="en-US" i="1">
                          <a:latin typeface="Cambria Math" panose="02040503050406030204" pitchFamily="18" charset="0"/>
                          <a:ea typeface="Cambria Math" panose="02040503050406030204" pitchFamily="18" charset="0"/>
                          <a:sym typeface="Symbol"/>
                        </a:rPr>
                        <m:t>𝑃</m:t>
                      </m:r>
                      <m:d>
                        <m:dPr>
                          <m:ctrlPr>
                            <a:rPr lang="en-US" i="1">
                              <a:latin typeface="Cambria Math" panose="02040503050406030204" pitchFamily="18" charset="0"/>
                              <a:ea typeface="Cambria Math" panose="02040503050406030204" pitchFamily="18" charset="0"/>
                              <a:sym typeface="Symbol"/>
                            </a:rPr>
                          </m:ctrlPr>
                        </m:dPr>
                        <m:e>
                          <m:sSub>
                            <m:sSubPr>
                              <m:ctrlPr>
                                <a:rPr lang="en-US" i="1">
                                  <a:latin typeface="Cambria Math" panose="02040503050406030204" pitchFamily="18" charset="0"/>
                                  <a:sym typeface="Symbol"/>
                                </a:rPr>
                              </m:ctrlPr>
                            </m:sSubPr>
                            <m:e>
                              <m:r>
                                <a:rPr lang="en-US" b="0" i="1" smtClean="0">
                                  <a:latin typeface="Cambria Math" panose="02040503050406030204" pitchFamily="18" charset="0"/>
                                  <a:sym typeface="Symbol"/>
                                </a:rPr>
                                <m:t>𝑒</m:t>
                              </m:r>
                            </m:e>
                            <m:sub>
                              <m:r>
                                <a:rPr lang="en-US" i="1">
                                  <a:latin typeface="Cambria Math" panose="02040503050406030204" pitchFamily="18" charset="0"/>
                                  <a:sym typeface="Symbol"/>
                                </a:rPr>
                                <m:t>1</m:t>
                              </m:r>
                            </m:sub>
                          </m:sSub>
                        </m:e>
                        <m:e>
                          <m:r>
                            <a:rPr lang="en-US" b="0" i="1" smtClean="0">
                              <a:latin typeface="Cambria Math" panose="02040503050406030204" pitchFamily="18" charset="0"/>
                              <a:sym typeface="Symbol"/>
                            </a:rPr>
                            <m:t>𝑦</m:t>
                          </m:r>
                        </m:e>
                      </m:d>
                      <m:r>
                        <a:rPr lang="en-US" i="1">
                          <a:latin typeface="Cambria Math" panose="02040503050406030204" pitchFamily="18" charset="0"/>
                          <a:ea typeface="Cambria Math" panose="02040503050406030204" pitchFamily="18" charset="0"/>
                          <a:sym typeface="Symbol"/>
                        </a:rPr>
                        <m:t>𝑃</m:t>
                      </m:r>
                      <m:d>
                        <m:dPr>
                          <m:ctrlPr>
                            <a:rPr lang="en-US" i="1">
                              <a:latin typeface="Cambria Math" panose="02040503050406030204" pitchFamily="18" charset="0"/>
                              <a:ea typeface="Cambria Math" panose="02040503050406030204" pitchFamily="18" charset="0"/>
                              <a:sym typeface="Symbol"/>
                            </a:rPr>
                          </m:ctrlPr>
                        </m:dPr>
                        <m:e>
                          <m:sSub>
                            <m:sSubPr>
                              <m:ctrlPr>
                                <a:rPr lang="en-US" i="1">
                                  <a:latin typeface="Cambria Math" panose="02040503050406030204" pitchFamily="18" charset="0"/>
                                  <a:sym typeface="Symbol"/>
                                </a:rPr>
                              </m:ctrlPr>
                            </m:sSubPr>
                            <m:e>
                              <m:r>
                                <a:rPr lang="en-US" b="0" i="1" smtClean="0">
                                  <a:latin typeface="Cambria Math" panose="02040503050406030204" pitchFamily="18" charset="0"/>
                                  <a:sym typeface="Symbol"/>
                                </a:rPr>
                                <m:t>𝑒</m:t>
                              </m:r>
                            </m:e>
                            <m:sub>
                              <m:r>
                                <a:rPr lang="en-US" b="0" i="1" smtClean="0">
                                  <a:latin typeface="Cambria Math" panose="02040503050406030204" pitchFamily="18" charset="0"/>
                                  <a:sym typeface="Symbol"/>
                                </a:rPr>
                                <m:t>2</m:t>
                              </m:r>
                            </m:sub>
                          </m:sSub>
                        </m:e>
                        <m:e>
                          <m:r>
                            <a:rPr lang="en-US" b="0" i="1" smtClean="0">
                              <a:latin typeface="Cambria Math" panose="02040503050406030204" pitchFamily="18" charset="0"/>
                              <a:sym typeface="Symbol"/>
                            </a:rPr>
                            <m:t>𝑦</m:t>
                          </m:r>
                        </m:e>
                      </m:d>
                      <m:r>
                        <a:rPr lang="en-US" b="0" i="1" smtClean="0">
                          <a:latin typeface="Cambria Math" panose="02040503050406030204" pitchFamily="18" charset="0"/>
                          <a:sym typeface="Symbol"/>
                        </a:rPr>
                        <m:t>…</m:t>
                      </m:r>
                      <m:r>
                        <a:rPr lang="en-US" i="1">
                          <a:latin typeface="Cambria Math" panose="02040503050406030204" pitchFamily="18" charset="0"/>
                          <a:ea typeface="Cambria Math" panose="02040503050406030204" pitchFamily="18" charset="0"/>
                          <a:sym typeface="Symbol"/>
                        </a:rPr>
                        <m:t>𝑃</m:t>
                      </m:r>
                      <m:d>
                        <m:dPr>
                          <m:ctrlPr>
                            <a:rPr lang="en-US" i="1">
                              <a:latin typeface="Cambria Math" panose="02040503050406030204" pitchFamily="18" charset="0"/>
                              <a:ea typeface="Cambria Math" panose="02040503050406030204" pitchFamily="18" charset="0"/>
                              <a:sym typeface="Symbol"/>
                            </a:rPr>
                          </m:ctrlPr>
                        </m:dPr>
                        <m:e>
                          <m:sSub>
                            <m:sSubPr>
                              <m:ctrlPr>
                                <a:rPr lang="en-US" i="1">
                                  <a:latin typeface="Cambria Math" panose="02040503050406030204" pitchFamily="18" charset="0"/>
                                  <a:sym typeface="Symbol"/>
                                </a:rPr>
                              </m:ctrlPr>
                            </m:sSubPr>
                            <m:e>
                              <m:r>
                                <a:rPr lang="en-US" b="0" i="1" smtClean="0">
                                  <a:latin typeface="Cambria Math" panose="02040503050406030204" pitchFamily="18" charset="0"/>
                                  <a:sym typeface="Symbol"/>
                                </a:rPr>
                                <m:t>𝑒</m:t>
                              </m:r>
                            </m:e>
                            <m:sub>
                              <m:r>
                                <a:rPr lang="en-US" b="0" i="1" smtClean="0">
                                  <a:latin typeface="Cambria Math" panose="02040503050406030204" pitchFamily="18" charset="0"/>
                                  <a:sym typeface="Symbol"/>
                                </a:rPr>
                                <m:t>𝑛</m:t>
                              </m:r>
                            </m:sub>
                          </m:sSub>
                        </m:e>
                        <m:e>
                          <m:r>
                            <a:rPr lang="en-US" b="0" i="1" smtClean="0">
                              <a:latin typeface="Cambria Math" panose="02040503050406030204" pitchFamily="18" charset="0"/>
                              <a:sym typeface="Symbol"/>
                            </a:rPr>
                            <m:t>𝑦</m:t>
                          </m:r>
                        </m:e>
                      </m:d>
                    </m:oMath>
                  </m:oMathPara>
                </a14:m>
                <a:endParaRPr lang="en-US" dirty="0">
                  <a:sym typeface="Symbol"/>
                </a:endParaRPr>
              </a:p>
              <a:p>
                <a:r>
                  <a:rPr lang="en-US" dirty="0">
                    <a:sym typeface="Symbol"/>
                  </a:rPr>
                  <a:t>If each observation and the hypothesis can take on </a:t>
                </a:r>
                <a:r>
                  <a:rPr lang="en-US" i="1" dirty="0">
                    <a:sym typeface="Symbol"/>
                  </a:rPr>
                  <a:t>k</a:t>
                </a:r>
                <a:r>
                  <a:rPr lang="en-US" dirty="0">
                    <a:sym typeface="Symbol"/>
                  </a:rPr>
                  <a:t> values, what is the complexity of storing the resulting distributions?</a:t>
                </a:r>
              </a:p>
              <a:p>
                <a:pPr lvl="1"/>
                <a:r>
                  <a:rPr lang="en-US" sz="2800" dirty="0">
                    <a:sym typeface="Symbol"/>
                  </a:rPr>
                  <a:t>Each </a:t>
                </a:r>
                <a14:m>
                  <m:oMath xmlns:m="http://schemas.openxmlformats.org/officeDocument/2006/math">
                    <m:r>
                      <a:rPr lang="en-US" sz="2800" i="1">
                        <a:latin typeface="Cambria Math" panose="02040503050406030204" pitchFamily="18" charset="0"/>
                        <a:ea typeface="Cambria Math" panose="02040503050406030204" pitchFamily="18" charset="0"/>
                        <a:sym typeface="Symbol"/>
                      </a:rPr>
                      <m:t>𝑃</m:t>
                    </m:r>
                    <m:d>
                      <m:dPr>
                        <m:ctrlPr>
                          <a:rPr lang="en-US" sz="2800" i="1">
                            <a:latin typeface="Cambria Math" panose="02040503050406030204" pitchFamily="18" charset="0"/>
                            <a:ea typeface="Cambria Math" panose="02040503050406030204" pitchFamily="18" charset="0"/>
                            <a:sym typeface="Symbol"/>
                          </a:rPr>
                        </m:ctrlPr>
                      </m:dPr>
                      <m:e>
                        <m:sSub>
                          <m:sSubPr>
                            <m:ctrlPr>
                              <a:rPr lang="en-US" sz="2800" i="1">
                                <a:latin typeface="Cambria Math" panose="02040503050406030204" pitchFamily="18" charset="0"/>
                                <a:sym typeface="Symbol"/>
                              </a:rPr>
                            </m:ctrlPr>
                          </m:sSubPr>
                          <m:e>
                            <m:r>
                              <a:rPr lang="en-US" sz="2800" b="0" i="1" smtClean="0">
                                <a:latin typeface="Cambria Math" panose="02040503050406030204" pitchFamily="18" charset="0"/>
                                <a:sym typeface="Symbol"/>
                              </a:rPr>
                              <m:t>𝑒</m:t>
                            </m:r>
                          </m:e>
                          <m:sub>
                            <m:r>
                              <a:rPr lang="en-US" sz="2800" b="0" i="1" smtClean="0">
                                <a:latin typeface="Cambria Math" panose="02040503050406030204" pitchFamily="18" charset="0"/>
                                <a:sym typeface="Symbol"/>
                              </a:rPr>
                              <m:t>𝑖</m:t>
                            </m:r>
                          </m:sub>
                        </m:sSub>
                      </m:e>
                      <m:e>
                        <m:r>
                          <a:rPr lang="en-US" sz="2800" b="0" i="1" smtClean="0">
                            <a:latin typeface="Cambria Math" panose="02040503050406030204" pitchFamily="18" charset="0"/>
                            <a:sym typeface="Symbol"/>
                          </a:rPr>
                          <m:t>𝑦</m:t>
                        </m:r>
                      </m:e>
                    </m:d>
                  </m:oMath>
                </a14:m>
                <a:r>
                  <a:rPr lang="en-US" sz="2800" dirty="0">
                    <a:sym typeface="Symbol"/>
                  </a:rPr>
                  <a:t> requires </a:t>
                </a:r>
                <a14:m>
                  <m:oMath xmlns:m="http://schemas.openxmlformats.org/officeDocument/2006/math">
                    <m:r>
                      <a:rPr lang="en-US" sz="2800" i="1" dirty="0" smtClean="0">
                        <a:latin typeface="Cambria Math" panose="02040503050406030204" pitchFamily="18" charset="0"/>
                        <a:sym typeface="Symbol"/>
                      </a:rPr>
                      <m:t>(</m:t>
                    </m:r>
                    <m:r>
                      <a:rPr lang="en-US" sz="2800" i="1" dirty="0" smtClean="0">
                        <a:latin typeface="Cambria Math" panose="02040503050406030204" pitchFamily="18" charset="0"/>
                        <a:sym typeface="Symbol"/>
                      </a:rPr>
                      <m:t>𝑘</m:t>
                    </m:r>
                    <m:r>
                      <a:rPr lang="en-US" sz="2800" i="1" dirty="0" smtClean="0">
                        <a:latin typeface="Cambria Math" panose="02040503050406030204" pitchFamily="18" charset="0"/>
                        <a:sym typeface="Symbol"/>
                      </a:rPr>
                      <m:t>−1)×</m:t>
                    </m:r>
                    <m:r>
                      <a:rPr lang="en-US" sz="2800" i="1" dirty="0" smtClean="0">
                        <a:latin typeface="Cambria Math" panose="02040503050406030204" pitchFamily="18" charset="0"/>
                        <a:sym typeface="Symbol"/>
                      </a:rPr>
                      <m:t>𝑘</m:t>
                    </m:r>
                    <m:r>
                      <a:rPr lang="en-US" sz="2800" i="1" dirty="0" smtClean="0">
                        <a:latin typeface="Cambria Math" panose="02040503050406030204" pitchFamily="18" charset="0"/>
                        <a:sym typeface="Symbol"/>
                      </a:rPr>
                      <m:t>  </m:t>
                    </m:r>
                  </m:oMath>
                </a14:m>
                <a:r>
                  <a:rPr lang="en-US" sz="2800" dirty="0">
                    <a:sym typeface="Symbol"/>
                  </a:rPr>
                  <a:t>  (</a:t>
                </a:r>
                <a14:m>
                  <m:oMath xmlns:m="http://schemas.openxmlformats.org/officeDocument/2006/math">
                    <m:r>
                      <a:rPr lang="en-US" sz="2800" i="1" dirty="0" smtClean="0">
                        <a:latin typeface="Cambria Math" panose="02040503050406030204" pitchFamily="18" charset="0"/>
                        <a:sym typeface="Symbol"/>
                      </a:rPr>
                      <m:t>𝑘</m:t>
                    </m:r>
                  </m:oMath>
                </a14:m>
                <a:r>
                  <a:rPr lang="en-US" sz="2800" dirty="0">
                    <a:sym typeface="Symbol"/>
                  </a:rPr>
                  <a:t> values of </a:t>
                </a:r>
                <a14:m>
                  <m:oMath xmlns:m="http://schemas.openxmlformats.org/officeDocument/2006/math">
                    <m:r>
                      <m:rPr>
                        <m:sty m:val="p"/>
                      </m:rPr>
                      <a:rPr lang="en-US" sz="2800" b="0" i="0" smtClean="0">
                        <a:latin typeface="Cambria Math" panose="02040503050406030204" pitchFamily="18" charset="0"/>
                        <a:sym typeface="Symbol"/>
                      </a:rPr>
                      <m:t>Y</m:t>
                    </m:r>
                    <m:r>
                      <a:rPr lang="en-US" sz="2800" b="0" i="0" smtClean="0">
                        <a:latin typeface="Cambria Math" panose="02040503050406030204" pitchFamily="18" charset="0"/>
                        <a:sym typeface="Symbol"/>
                      </a:rPr>
                      <m:t>=</m:t>
                    </m:r>
                    <m:r>
                      <a:rPr lang="en-US" sz="2800" i="1">
                        <a:latin typeface="Cambria Math" panose="02040503050406030204" pitchFamily="18" charset="0"/>
                        <a:sym typeface="Symbol"/>
                      </a:rPr>
                      <m:t>𝑦</m:t>
                    </m:r>
                  </m:oMath>
                </a14:m>
                <a:r>
                  <a:rPr lang="en-US" sz="2800" dirty="0">
                    <a:sym typeface="Symbol"/>
                  </a:rPr>
                  <a:t>, </a:t>
                </a:r>
                <a14:m>
                  <m:oMath xmlns:m="http://schemas.openxmlformats.org/officeDocument/2006/math">
                    <m:r>
                      <a:rPr lang="en-US" sz="2800" i="1" dirty="0" smtClean="0">
                        <a:latin typeface="Cambria Math" panose="02040503050406030204" pitchFamily="18" charset="0"/>
                        <a:sym typeface="Symbol"/>
                      </a:rPr>
                      <m:t>𝑘</m:t>
                    </m:r>
                    <m:r>
                      <a:rPr lang="en-US" sz="2800" i="1" dirty="0" smtClean="0">
                        <a:latin typeface="Cambria Math" panose="02040503050406030204" pitchFamily="18" charset="0"/>
                        <a:sym typeface="Symbol"/>
                      </a:rPr>
                      <m:t>−1</m:t>
                    </m:r>
                  </m:oMath>
                </a14:m>
                <a:r>
                  <a:rPr lang="en-US" sz="2800" dirty="0">
                    <a:sym typeface="Symbol"/>
                  </a:rPr>
                  <a:t> of </a:t>
                </a:r>
                <a14:m>
                  <m:oMath xmlns:m="http://schemas.openxmlformats.org/officeDocument/2006/math">
                    <m:sSub>
                      <m:sSubPr>
                        <m:ctrlPr>
                          <a:rPr lang="en-US" sz="2800" i="1">
                            <a:latin typeface="Cambria Math" panose="02040503050406030204" pitchFamily="18" charset="0"/>
                            <a:sym typeface="Symbol"/>
                          </a:rPr>
                        </m:ctrlPr>
                      </m:sSubPr>
                      <m:e>
                        <m:r>
                          <a:rPr lang="en-US" sz="2800" i="1">
                            <a:latin typeface="Cambria Math" panose="02040503050406030204" pitchFamily="18" charset="0"/>
                            <a:sym typeface="Symbol"/>
                          </a:rPr>
                          <m:t>𝐸</m:t>
                        </m:r>
                      </m:e>
                      <m:sub>
                        <m:r>
                          <a:rPr lang="en-US" sz="2800" b="0" i="1" smtClean="0">
                            <a:latin typeface="Cambria Math" panose="02040503050406030204" pitchFamily="18" charset="0"/>
                            <a:sym typeface="Symbol"/>
                          </a:rPr>
                          <m:t>𝑖</m:t>
                        </m:r>
                      </m:sub>
                    </m:sSub>
                    <m:r>
                      <a:rPr lang="en-US" sz="2800" i="1">
                        <a:latin typeface="Cambria Math" panose="02040503050406030204" pitchFamily="18" charset="0"/>
                        <a:sym typeface="Symbol"/>
                      </a:rPr>
                      <m:t>=</m:t>
                    </m:r>
                    <m:sSub>
                      <m:sSubPr>
                        <m:ctrlPr>
                          <a:rPr lang="en-US" sz="2800" i="1">
                            <a:latin typeface="Cambria Math" panose="02040503050406030204" pitchFamily="18" charset="0"/>
                            <a:sym typeface="Symbol"/>
                          </a:rPr>
                        </m:ctrlPr>
                      </m:sSubPr>
                      <m:e>
                        <m:r>
                          <a:rPr lang="en-US" sz="2800" i="1">
                            <a:latin typeface="Cambria Math" panose="02040503050406030204" pitchFamily="18" charset="0"/>
                            <a:sym typeface="Symbol"/>
                          </a:rPr>
                          <m:t>𝑒</m:t>
                        </m:r>
                      </m:e>
                      <m:sub>
                        <m:r>
                          <a:rPr lang="en-US" sz="2800" b="0" i="1" smtClean="0">
                            <a:latin typeface="Cambria Math" panose="02040503050406030204" pitchFamily="18" charset="0"/>
                            <a:sym typeface="Symbol"/>
                          </a:rPr>
                          <m:t>𝑖</m:t>
                        </m:r>
                      </m:sub>
                    </m:sSub>
                  </m:oMath>
                </a14:m>
                <a:r>
                  <a:rPr lang="en-US" sz="2800" dirty="0">
                    <a:sym typeface="Symbol"/>
                  </a:rPr>
                  <a:t>)</a:t>
                </a:r>
              </a:p>
              <a:p>
                <a:pPr lvl="1"/>
                <a:r>
                  <a:rPr lang="en-US" sz="2800" dirty="0">
                    <a:sym typeface="Symbol"/>
                  </a:rPr>
                  <a:t>There are </a:t>
                </a:r>
                <a14:m>
                  <m:oMath xmlns:m="http://schemas.openxmlformats.org/officeDocument/2006/math">
                    <m:r>
                      <a:rPr lang="en-US" sz="2800" i="1" dirty="0" smtClean="0">
                        <a:latin typeface="Cambria Math" panose="02040503050406030204" pitchFamily="18" charset="0"/>
                        <a:sym typeface="Symbol"/>
                      </a:rPr>
                      <m:t>𝑛</m:t>
                    </m:r>
                  </m:oMath>
                </a14:m>
                <a:r>
                  <a:rPr lang="en-US" sz="2800" dirty="0">
                    <a:sym typeface="Symbol"/>
                  </a:rPr>
                  <a:t> of them, for a total space requirement: </a:t>
                </a:r>
                <a14:m>
                  <m:oMath xmlns:m="http://schemas.openxmlformats.org/officeDocument/2006/math">
                    <m:r>
                      <a:rPr lang="en-US" sz="2800" i="1" dirty="0" smtClean="0">
                        <a:latin typeface="Cambria Math" panose="02040503050406030204" pitchFamily="18" charset="0"/>
                        <a:sym typeface="Symbol"/>
                      </a:rPr>
                      <m:t>𝑛</m:t>
                    </m:r>
                    <m:r>
                      <a:rPr lang="en-US" sz="2800" i="1" dirty="0">
                        <a:latin typeface="Cambria Math" panose="02040503050406030204" pitchFamily="18" charset="0"/>
                        <a:ea typeface="Cambria Math" panose="02040503050406030204" pitchFamily="18" charset="0"/>
                        <a:sym typeface="Symbol"/>
                      </a:rPr>
                      <m:t>×</m:t>
                    </m:r>
                    <m:d>
                      <m:dPr>
                        <m:ctrlPr>
                          <a:rPr lang="en-US" sz="2800" i="1" dirty="0">
                            <a:latin typeface="Cambria Math" panose="02040503050406030204" pitchFamily="18" charset="0"/>
                            <a:sym typeface="Symbol"/>
                          </a:rPr>
                        </m:ctrlPr>
                      </m:dPr>
                      <m:e>
                        <m:r>
                          <a:rPr lang="en-US" sz="2800" i="1" dirty="0">
                            <a:latin typeface="Cambria Math" panose="02040503050406030204" pitchFamily="18" charset="0"/>
                            <a:sym typeface="Symbol"/>
                          </a:rPr>
                          <m:t>𝑘</m:t>
                        </m:r>
                        <m:r>
                          <a:rPr lang="en-US" sz="2800" i="1" dirty="0">
                            <a:latin typeface="Cambria Math" panose="02040503050406030204" pitchFamily="18" charset="0"/>
                            <a:sym typeface="Symbol"/>
                          </a:rPr>
                          <m:t>−1</m:t>
                        </m:r>
                      </m:e>
                    </m:d>
                    <m:r>
                      <a:rPr lang="en-US" sz="2800" i="1" dirty="0">
                        <a:latin typeface="Cambria Math" panose="02040503050406030204" pitchFamily="18" charset="0"/>
                        <a:ea typeface="Cambria Math" panose="02040503050406030204" pitchFamily="18" charset="0"/>
                        <a:sym typeface="Symbol"/>
                      </a:rPr>
                      <m:t>×</m:t>
                    </m:r>
                    <m:r>
                      <a:rPr lang="en-US" sz="2800" i="1" dirty="0">
                        <a:latin typeface="Cambria Math" panose="02040503050406030204" pitchFamily="18" charset="0"/>
                        <a:sym typeface="Symbol"/>
                      </a:rPr>
                      <m:t>𝑘</m:t>
                    </m:r>
                  </m:oMath>
                </a14:m>
                <a:endParaRPr lang="en-US" sz="2800" dirty="0">
                  <a:sym typeface="Symbol"/>
                </a:endParaRPr>
              </a:p>
              <a:p>
                <a:endParaRPr lang="en-US" dirty="0">
                  <a:sym typeface="Symbol"/>
                </a:endParaRPr>
              </a:p>
              <a:p>
                <a:endParaRPr lang="en-US" dirty="0">
                  <a:sym typeface="Symbol"/>
                </a:endParaRPr>
              </a:p>
              <a:p>
                <a:endParaRPr lang="en-US" dirty="0">
                  <a:sym typeface="Symbo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14008" y="1020762"/>
                <a:ext cx="11642103" cy="5684838"/>
              </a:xfrm>
              <a:blipFill>
                <a:blip r:embed="rId3"/>
                <a:stretch>
                  <a:fillRect l="-871" t="-1559"/>
                </a:stretch>
              </a:blipFill>
            </p:spPr>
            <p:txBody>
              <a:bodyPr/>
              <a:lstStyle/>
              <a:p>
                <a:r>
                  <a:rPr lang="en-US">
                    <a:noFill/>
                  </a:rPr>
                  <a:t> </a:t>
                </a:r>
              </a:p>
            </p:txBody>
          </p:sp>
        </mc:Fallback>
      </mc:AlternateContent>
    </p:spTree>
    <p:extLst>
      <p:ext uri="{BB962C8B-B14F-4D97-AF65-F5344CB8AC3E}">
        <p14:creationId xmlns:p14="http://schemas.microsoft.com/office/powerpoint/2010/main" val="2000638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944562"/>
          </a:xfrm>
        </p:spPr>
        <p:txBody>
          <a:bodyPr/>
          <a:lstStyle/>
          <a:p>
            <a:r>
              <a:rPr lang="en-US" dirty="0"/>
              <a:t>Naïve Bayes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5291" y="1189038"/>
                <a:ext cx="10906812" cy="5516562"/>
              </a:xfrm>
            </p:spPr>
            <p:txBody>
              <a:bodyPr>
                <a:normAutofit/>
              </a:bodyPr>
              <a:lstStyle/>
              <a:p>
                <a:pPr marL="0" indent="0">
                  <a:buNone/>
                </a:pPr>
                <a:r>
                  <a:rPr lang="en-US" sz="3200" dirty="0">
                    <a:sym typeface="Symbol"/>
                  </a:rPr>
                  <a:t>Suppose we have many different types of observations (symptoms, features) </a:t>
                </a:r>
                <a:r>
                  <a:rPr lang="en-US" sz="3200" i="1" dirty="0">
                    <a:solidFill>
                      <a:srgbClr val="0066FF"/>
                    </a:solidFill>
                    <a:sym typeface="Symbol"/>
                  </a:rPr>
                  <a:t>E</a:t>
                </a:r>
                <a:r>
                  <a:rPr lang="en-US" sz="3200" baseline="-25000" dirty="0">
                    <a:solidFill>
                      <a:srgbClr val="0066FF"/>
                    </a:solidFill>
                    <a:sym typeface="Symbol"/>
                  </a:rPr>
                  <a:t>1</a:t>
                </a:r>
                <a:r>
                  <a:rPr lang="en-US" sz="3200" dirty="0">
                    <a:solidFill>
                      <a:srgbClr val="0066FF"/>
                    </a:solidFill>
                    <a:sym typeface="Symbol"/>
                  </a:rPr>
                  <a:t>, …, </a:t>
                </a:r>
                <a:r>
                  <a:rPr lang="en-US" sz="3200" i="1" dirty="0" err="1">
                    <a:solidFill>
                      <a:srgbClr val="0066FF"/>
                    </a:solidFill>
                    <a:sym typeface="Symbol"/>
                  </a:rPr>
                  <a:t>E</a:t>
                </a:r>
                <a:r>
                  <a:rPr lang="en-US" sz="3200" baseline="-25000" dirty="0" err="1">
                    <a:solidFill>
                      <a:srgbClr val="0066FF"/>
                    </a:solidFill>
                    <a:sym typeface="Symbol"/>
                  </a:rPr>
                  <a:t>n</a:t>
                </a:r>
                <a:r>
                  <a:rPr lang="en-US" sz="3200" dirty="0">
                    <a:sym typeface="Symbol"/>
                  </a:rPr>
                  <a:t> that we want to use to obtain evidence about an underlying hypothesis </a:t>
                </a:r>
                <a:r>
                  <a:rPr lang="en-US" sz="3200" i="1" dirty="0">
                    <a:solidFill>
                      <a:srgbClr val="0066FF"/>
                    </a:solidFill>
                    <a:sym typeface="Symbol"/>
                  </a:rPr>
                  <a:t>Y</a:t>
                </a:r>
              </a:p>
              <a:p>
                <a:pPr marL="0" indent="0">
                  <a:buNone/>
                </a:pPr>
                <a:endParaRPr lang="en-US" sz="3200" i="1" dirty="0">
                  <a:solidFill>
                    <a:srgbClr val="0066FF"/>
                  </a:solidFill>
                  <a:sym typeface="Symbol"/>
                </a:endParaRPr>
              </a:p>
              <a:p>
                <a:pPr marL="0" indent="0">
                  <a:buNone/>
                </a:pPr>
                <a:r>
                  <a:rPr lang="en-US" sz="3200" dirty="0">
                    <a:sym typeface="Symbol"/>
                  </a:rPr>
                  <a:t>MAP decision:</a:t>
                </a:r>
                <a:br>
                  <a:rPr lang="en-US" sz="3200" dirty="0">
                    <a:sym typeface="Symbol"/>
                  </a:rPr>
                </a:b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𝑎</m:t>
                      </m:r>
                      <m:r>
                        <a:rPr lang="en-US" sz="3200" i="1">
                          <a:latin typeface="Cambria Math" panose="02040503050406030204" pitchFamily="18" charset="0"/>
                        </a:rPr>
                        <m:t>=</m:t>
                      </m:r>
                      <m:r>
                        <m:rPr>
                          <m:sty m:val="p"/>
                        </m:rPr>
                        <a:rPr lang="en-US" sz="3200">
                          <a:latin typeface="Cambria Math" panose="02040503050406030204" pitchFamily="18" charset="0"/>
                        </a:rPr>
                        <m:t>argmax</m:t>
                      </m:r>
                      <m:r>
                        <a:rPr lang="en-US" sz="3200" b="0" i="1" smtClean="0">
                          <a:latin typeface="Cambria Math" panose="02040503050406030204" pitchFamily="18" charset="0"/>
                        </a:rPr>
                        <m:t> </m:t>
                      </m:r>
                      <m:r>
                        <a:rPr lang="en-US" sz="3200" b="0" i="1" smtClean="0">
                          <a:latin typeface="Cambria Math" panose="02040503050406030204" pitchFamily="18" charset="0"/>
                          <a:sym typeface="Symbol"/>
                        </a:rPr>
                        <m:t>𝑝</m:t>
                      </m:r>
                      <m:d>
                        <m:dPr>
                          <m:ctrlPr>
                            <a:rPr lang="en-US" sz="3200" i="1">
                              <a:latin typeface="Cambria Math" panose="02040503050406030204" pitchFamily="18" charset="0"/>
                              <a:sym typeface="Symbol"/>
                            </a:rPr>
                          </m:ctrlPr>
                        </m:dPr>
                        <m:e>
                          <m:r>
                            <a:rPr lang="en-US" sz="3200" b="0" i="1" smtClean="0">
                              <a:latin typeface="Cambria Math" panose="02040503050406030204" pitchFamily="18" charset="0"/>
                              <a:sym typeface="Symbol"/>
                            </a:rPr>
                            <m:t>𝑌</m:t>
                          </m:r>
                          <m:r>
                            <a:rPr lang="en-US" sz="3200" i="1">
                              <a:latin typeface="Cambria Math" panose="02040503050406030204" pitchFamily="18" charset="0"/>
                              <a:sym typeface="Symbol"/>
                            </a:rPr>
                            <m:t>=</m:t>
                          </m:r>
                          <m:r>
                            <a:rPr lang="en-US" sz="3200" b="0" i="1" smtClean="0">
                              <a:latin typeface="Cambria Math" panose="02040503050406030204" pitchFamily="18" charset="0"/>
                              <a:sym typeface="Symbol"/>
                            </a:rPr>
                            <m:t>𝑎</m:t>
                          </m:r>
                        </m:e>
                        <m:e>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𝐸</m:t>
                              </m:r>
                            </m:e>
                            <m:sub>
                              <m:r>
                                <a:rPr lang="en-US" sz="3200" i="1">
                                  <a:latin typeface="Cambria Math" panose="02040503050406030204" pitchFamily="18" charset="0"/>
                                  <a:sym typeface="Symbol"/>
                                </a:rPr>
                                <m:t>1</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i="1">
                                  <a:latin typeface="Cambria Math" panose="02040503050406030204" pitchFamily="18" charset="0"/>
                                  <a:sym typeface="Symbol"/>
                                </a:rPr>
                                <m:t>1</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𝐸</m:t>
                              </m:r>
                            </m:e>
                            <m:sub>
                              <m:r>
                                <a:rPr lang="en-US" sz="3200" i="1">
                                  <a:latin typeface="Cambria Math" panose="02040503050406030204" pitchFamily="18" charset="0"/>
                                  <a:sym typeface="Symbol"/>
                                </a:rPr>
                                <m:t>𝑛</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i="1">
                                  <a:latin typeface="Cambria Math" panose="02040503050406030204" pitchFamily="18" charset="0"/>
                                  <a:sym typeface="Symbol"/>
                                </a:rPr>
                                <m:t>𝑛</m:t>
                              </m:r>
                            </m:sub>
                          </m:sSub>
                        </m:e>
                      </m:d>
                    </m:oMath>
                  </m:oMathPara>
                </a14:m>
                <a:endParaRPr lang="en-US" sz="3200" i="1" dirty="0">
                  <a:latin typeface="Cambria Math" panose="02040503050406030204" pitchFamily="18" charset="0"/>
                  <a:ea typeface="Cambria Math" panose="02040503050406030204" pitchFamily="18" charset="0"/>
                  <a:sym typeface="Symbol"/>
                </a:endParaRPr>
              </a:p>
              <a:p>
                <a:pPr marL="0" indent="0" algn="ctr">
                  <a:buNone/>
                </a:pPr>
                <a:endParaRPr lang="en-US" sz="3200"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3200" b="0" i="0" smtClean="0">
                          <a:latin typeface="Cambria Math" panose="02040503050406030204" pitchFamily="18" charset="0"/>
                        </a:rPr>
                        <m:t>=</m:t>
                      </m:r>
                      <m:r>
                        <m:rPr>
                          <m:sty m:val="p"/>
                        </m:rPr>
                        <a:rPr lang="en-US" sz="3200">
                          <a:latin typeface="Cambria Math" panose="02040503050406030204" pitchFamily="18" charset="0"/>
                        </a:rPr>
                        <m:t>argmax</m:t>
                      </m:r>
                      <m:r>
                        <a:rPr lang="en-US" sz="3200" b="0" i="1" smtClean="0">
                          <a:latin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sym typeface="Symbol"/>
                        </a:rPr>
                        <m:t>𝑝</m:t>
                      </m:r>
                      <m:d>
                        <m:dPr>
                          <m:ctrlPr>
                            <a:rPr lang="en-US" sz="3200" i="1">
                              <a:latin typeface="Cambria Math" panose="02040503050406030204" pitchFamily="18" charset="0"/>
                              <a:ea typeface="Cambria Math" panose="02040503050406030204" pitchFamily="18" charset="0"/>
                              <a:sym typeface="Symbol"/>
                            </a:rPr>
                          </m:ctrlPr>
                        </m:dPr>
                        <m:e>
                          <m:r>
                            <a:rPr lang="en-US" sz="3200" b="0" i="1" smtClean="0">
                              <a:latin typeface="Cambria Math" panose="02040503050406030204" pitchFamily="18" charset="0"/>
                              <a:ea typeface="Cambria Math" panose="02040503050406030204" pitchFamily="18" charset="0"/>
                              <a:sym typeface="Symbol"/>
                            </a:rPr>
                            <m:t>𝑌</m:t>
                          </m:r>
                          <m:r>
                            <a:rPr lang="en-US" sz="3200" i="1">
                              <a:latin typeface="Cambria Math" panose="02040503050406030204" pitchFamily="18" charset="0"/>
                              <a:ea typeface="Cambria Math" panose="02040503050406030204" pitchFamily="18" charset="0"/>
                              <a:sym typeface="Symbol"/>
                            </a:rPr>
                            <m:t>=</m:t>
                          </m:r>
                          <m:r>
                            <a:rPr lang="en-US" sz="3200" b="0" i="1" smtClean="0">
                              <a:latin typeface="Cambria Math" panose="02040503050406030204" pitchFamily="18" charset="0"/>
                              <a:ea typeface="Cambria Math" panose="02040503050406030204" pitchFamily="18" charset="0"/>
                              <a:sym typeface="Symbol"/>
                            </a:rPr>
                            <m:t>𝑎</m:t>
                          </m:r>
                        </m:e>
                      </m:d>
                      <m:r>
                        <a:rPr lang="en-US" sz="3200" b="0" i="1" smtClean="0">
                          <a:latin typeface="Cambria Math" panose="02040503050406030204" pitchFamily="18" charset="0"/>
                          <a:ea typeface="Cambria Math" panose="02040503050406030204" pitchFamily="18" charset="0"/>
                          <a:sym typeface="Symbol"/>
                        </a:rPr>
                        <m:t>𝑝</m:t>
                      </m:r>
                      <m:d>
                        <m:dPr>
                          <m:ctrlPr>
                            <a:rPr lang="en-US" sz="3200" i="1">
                              <a:latin typeface="Cambria Math" panose="02040503050406030204" pitchFamily="18" charset="0"/>
                              <a:ea typeface="Cambria Math" panose="02040503050406030204" pitchFamily="18" charset="0"/>
                              <a:sym typeface="Symbol"/>
                            </a:rPr>
                          </m:ctrlPr>
                        </m:dPr>
                        <m:e>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𝐸</m:t>
                              </m:r>
                            </m:e>
                            <m:sub>
                              <m:r>
                                <a:rPr lang="en-US" sz="3200" i="1">
                                  <a:latin typeface="Cambria Math" panose="02040503050406030204" pitchFamily="18" charset="0"/>
                                  <a:sym typeface="Symbol"/>
                                </a:rPr>
                                <m:t>1</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i="1">
                                  <a:latin typeface="Cambria Math" panose="02040503050406030204" pitchFamily="18" charset="0"/>
                                  <a:sym typeface="Symbol"/>
                                </a:rPr>
                                <m:t>1</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𝐸</m:t>
                              </m:r>
                            </m:e>
                            <m:sub>
                              <m:r>
                                <a:rPr lang="en-US" sz="3200" i="1">
                                  <a:latin typeface="Cambria Math" panose="02040503050406030204" pitchFamily="18" charset="0"/>
                                  <a:sym typeface="Symbol"/>
                                </a:rPr>
                                <m:t>𝑛</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i="1">
                                  <a:latin typeface="Cambria Math" panose="02040503050406030204" pitchFamily="18" charset="0"/>
                                  <a:sym typeface="Symbol"/>
                                </a:rPr>
                                <m:t>𝑛</m:t>
                              </m:r>
                            </m:sub>
                          </m:sSub>
                        </m:e>
                        <m:e>
                          <m:r>
                            <a:rPr lang="en-US" sz="3200" b="0" i="1" smtClean="0">
                              <a:latin typeface="Cambria Math" panose="02040503050406030204" pitchFamily="18" charset="0"/>
                              <a:sym typeface="Symbol"/>
                            </a:rPr>
                            <m:t>𝑌</m:t>
                          </m:r>
                          <m:r>
                            <a:rPr lang="en-US" sz="3200" i="1">
                              <a:latin typeface="Cambria Math" panose="02040503050406030204" pitchFamily="18" charset="0"/>
                              <a:sym typeface="Symbol"/>
                            </a:rPr>
                            <m:t>=</m:t>
                          </m:r>
                          <m:r>
                            <a:rPr lang="en-US" sz="3200" b="0" i="1" smtClean="0">
                              <a:latin typeface="Cambria Math" panose="02040503050406030204" pitchFamily="18" charset="0"/>
                              <a:sym typeface="Symbol"/>
                            </a:rPr>
                            <m:t>𝑎</m:t>
                          </m:r>
                        </m:e>
                      </m:d>
                    </m:oMath>
                  </m:oMathPara>
                </a14:m>
                <a:endParaRPr lang="en-US" sz="3200" dirty="0">
                  <a:sym typeface="Symbol"/>
                </a:endParaRPr>
              </a:p>
              <a:p>
                <a:pPr marL="0" indent="0" algn="ctr">
                  <a:buNone/>
                </a:pPr>
                <a:endParaRPr lang="en-US" sz="3200" dirty="0">
                  <a:sym typeface="Symbol"/>
                </a:endParaRPr>
              </a:p>
              <a:p>
                <a:pPr marL="0" indent="0">
                  <a:buNone/>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sym typeface="Symbol"/>
                        </a:rPr>
                        <m:t>≈</m:t>
                      </m:r>
                      <m:r>
                        <m:rPr>
                          <m:sty m:val="p"/>
                        </m:rPr>
                        <a:rPr lang="en-US" sz="3200">
                          <a:latin typeface="Cambria Math" panose="02040503050406030204" pitchFamily="18" charset="0"/>
                        </a:rPr>
                        <m:t>argmax</m:t>
                      </m:r>
                      <m:r>
                        <a:rPr lang="en-US" sz="3200" b="0" i="1" smtClean="0">
                          <a:latin typeface="Cambria Math" panose="02040503050406030204" pitchFamily="18" charset="0"/>
                        </a:rPr>
                        <m:t> </m:t>
                      </m:r>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𝑌</m:t>
                          </m:r>
                          <m:r>
                            <a:rPr lang="en-US" sz="3200" b="0" i="1" smtClean="0">
                              <a:latin typeface="Cambria Math" panose="02040503050406030204" pitchFamily="18" charset="0"/>
                            </a:rPr>
                            <m:t>=</m:t>
                          </m:r>
                          <m:r>
                            <a:rPr lang="en-US" sz="3200" b="0" i="1" smtClean="0">
                              <a:latin typeface="Cambria Math" panose="02040503050406030204" pitchFamily="18" charset="0"/>
                            </a:rPr>
                            <m:t>𝑎</m:t>
                          </m:r>
                        </m:e>
                      </m:d>
                      <m:r>
                        <a:rPr lang="en-US" sz="3200" b="0" i="1" smtClean="0">
                          <a:latin typeface="Cambria Math" panose="02040503050406030204" pitchFamily="18" charset="0"/>
                          <a:ea typeface="Cambria Math" panose="02040503050406030204" pitchFamily="18" charset="0"/>
                          <a:sym typeface="Symbol"/>
                        </a:rPr>
                        <m:t>𝑝</m:t>
                      </m:r>
                      <m:d>
                        <m:dPr>
                          <m:ctrlPr>
                            <a:rPr lang="en-US" sz="3200" i="1">
                              <a:latin typeface="Cambria Math" panose="02040503050406030204" pitchFamily="18" charset="0"/>
                              <a:ea typeface="Cambria Math" panose="02040503050406030204" pitchFamily="18" charset="0"/>
                              <a:sym typeface="Symbol"/>
                            </a:rPr>
                          </m:ctrlPr>
                        </m:dPr>
                        <m:e>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i="1">
                                  <a:latin typeface="Cambria Math" panose="02040503050406030204" pitchFamily="18" charset="0"/>
                                  <a:sym typeface="Symbol"/>
                                </a:rPr>
                                <m:t>1</m:t>
                              </m:r>
                            </m:sub>
                          </m:sSub>
                        </m:e>
                        <m:e>
                          <m:r>
                            <a:rPr lang="en-US" sz="3200" b="0" i="1" smtClean="0">
                              <a:latin typeface="Cambria Math" panose="02040503050406030204" pitchFamily="18" charset="0"/>
                              <a:sym typeface="Symbol"/>
                            </a:rPr>
                            <m:t>𝑎</m:t>
                          </m:r>
                        </m:e>
                      </m:d>
                      <m:r>
                        <a:rPr lang="en-US" sz="3200" b="0" i="1" smtClean="0">
                          <a:latin typeface="Cambria Math" panose="02040503050406030204" pitchFamily="18" charset="0"/>
                          <a:ea typeface="Cambria Math" panose="02040503050406030204" pitchFamily="18" charset="0"/>
                          <a:sym typeface="Symbol"/>
                        </a:rPr>
                        <m:t>𝑝</m:t>
                      </m:r>
                      <m:d>
                        <m:dPr>
                          <m:ctrlPr>
                            <a:rPr lang="en-US" sz="3200" i="1">
                              <a:latin typeface="Cambria Math" panose="02040503050406030204" pitchFamily="18" charset="0"/>
                              <a:ea typeface="Cambria Math" panose="02040503050406030204" pitchFamily="18" charset="0"/>
                              <a:sym typeface="Symbol"/>
                            </a:rPr>
                          </m:ctrlPr>
                        </m:dPr>
                        <m:e>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b="0" i="1" smtClean="0">
                                  <a:latin typeface="Cambria Math" panose="02040503050406030204" pitchFamily="18" charset="0"/>
                                  <a:sym typeface="Symbol"/>
                                </a:rPr>
                                <m:t>2</m:t>
                              </m:r>
                            </m:sub>
                          </m:sSub>
                        </m:e>
                        <m:e>
                          <m:r>
                            <a:rPr lang="en-US" sz="3200" b="0" i="1" smtClean="0">
                              <a:latin typeface="Cambria Math" panose="02040503050406030204" pitchFamily="18" charset="0"/>
                              <a:sym typeface="Symbol"/>
                            </a:rPr>
                            <m:t>𝑎</m:t>
                          </m:r>
                        </m:e>
                      </m:d>
                      <m:r>
                        <a:rPr lang="en-US" sz="3200" b="0" i="1" smtClean="0">
                          <a:latin typeface="Cambria Math" panose="02040503050406030204" pitchFamily="18" charset="0"/>
                          <a:sym typeface="Symbol"/>
                        </a:rPr>
                        <m:t>…</m:t>
                      </m:r>
                      <m:r>
                        <a:rPr lang="en-US" sz="3200" b="0" i="1" smtClean="0">
                          <a:latin typeface="Cambria Math" panose="02040503050406030204" pitchFamily="18" charset="0"/>
                          <a:sym typeface="Symbol"/>
                        </a:rPr>
                        <m:t>𝑝</m:t>
                      </m:r>
                      <m:d>
                        <m:dPr>
                          <m:ctrlPr>
                            <a:rPr lang="en-US" sz="3200" i="1">
                              <a:latin typeface="Cambria Math" panose="02040503050406030204" pitchFamily="18" charset="0"/>
                              <a:ea typeface="Cambria Math" panose="02040503050406030204" pitchFamily="18" charset="0"/>
                              <a:sym typeface="Symbol"/>
                            </a:rPr>
                          </m:ctrlPr>
                        </m:dPr>
                        <m:e>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b="0" i="1" smtClean="0">
                                  <a:latin typeface="Cambria Math" panose="02040503050406030204" pitchFamily="18" charset="0"/>
                                  <a:sym typeface="Symbol"/>
                                </a:rPr>
                                <m:t>𝑛</m:t>
                              </m:r>
                            </m:sub>
                          </m:sSub>
                        </m:e>
                        <m:e>
                          <m:r>
                            <a:rPr lang="en-US" sz="3200" b="0" i="1" smtClean="0">
                              <a:latin typeface="Cambria Math" panose="02040503050406030204" pitchFamily="18" charset="0"/>
                              <a:sym typeface="Symbol"/>
                            </a:rPr>
                            <m:t>𝑎</m:t>
                          </m:r>
                        </m:e>
                      </m:d>
                    </m:oMath>
                  </m:oMathPara>
                </a14:m>
                <a:endParaRPr lang="en-US" sz="3200" dirty="0">
                  <a:sym typeface="Symbol"/>
                </a:endParaRPr>
              </a:p>
              <a:p>
                <a:endParaRPr lang="en-US" sz="2400" dirty="0">
                  <a:sym typeface="Symbol"/>
                </a:endParaRPr>
              </a:p>
              <a:p>
                <a:endParaRPr lang="en-US" sz="2400" dirty="0">
                  <a:sym typeface="Symbo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5291" y="1189038"/>
                <a:ext cx="10906812" cy="5516562"/>
              </a:xfrm>
              <a:blipFill>
                <a:blip r:embed="rId3"/>
                <a:stretch>
                  <a:fillRect l="-1453" t="-2320"/>
                </a:stretch>
              </a:blipFill>
            </p:spPr>
            <p:txBody>
              <a:bodyPr/>
              <a:lstStyle/>
              <a:p>
                <a:r>
                  <a:rPr lang="en-US">
                    <a:noFill/>
                  </a:rPr>
                  <a:t> </a:t>
                </a:r>
              </a:p>
            </p:txBody>
          </p:sp>
        </mc:Fallback>
      </mc:AlternateContent>
    </p:spTree>
    <p:extLst>
      <p:ext uri="{BB962C8B-B14F-4D97-AF65-F5344CB8AC3E}">
        <p14:creationId xmlns:p14="http://schemas.microsoft.com/office/powerpoint/2010/main" val="2694423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Inference and Bayesian Learning</a:t>
            </a:r>
          </a:p>
        </p:txBody>
      </p:sp>
      <p:sp>
        <p:nvSpPr>
          <p:cNvPr id="3" name="Content Placeholder 2"/>
          <p:cNvSpPr>
            <a:spLocks noGrp="1"/>
          </p:cNvSpPr>
          <p:nvPr>
            <p:ph idx="1"/>
          </p:nvPr>
        </p:nvSpPr>
        <p:spPr>
          <a:xfrm>
            <a:off x="838200" y="1825624"/>
            <a:ext cx="10515600" cy="4603455"/>
          </a:xfrm>
        </p:spPr>
        <p:txBody>
          <a:bodyPr>
            <a:normAutofit/>
          </a:bodyPr>
          <a:lstStyle/>
          <a:p>
            <a:r>
              <a:rPr lang="en-US" dirty="0"/>
              <a:t>Bayes Rule</a:t>
            </a:r>
          </a:p>
          <a:p>
            <a:r>
              <a:rPr lang="en-US" dirty="0"/>
              <a:t>Bayesian Inference</a:t>
            </a:r>
          </a:p>
          <a:p>
            <a:pPr lvl="1"/>
            <a:r>
              <a:rPr lang="en-US" dirty="0"/>
              <a:t>Misdiagnosis</a:t>
            </a:r>
          </a:p>
          <a:p>
            <a:pPr lvl="1"/>
            <a:r>
              <a:rPr lang="en-US" dirty="0"/>
              <a:t>The Bayesian “Decision”</a:t>
            </a:r>
          </a:p>
          <a:p>
            <a:pPr lvl="1"/>
            <a:r>
              <a:rPr lang="en-US" dirty="0"/>
              <a:t>The “Naïve Bayesian” Assumption</a:t>
            </a:r>
          </a:p>
          <a:p>
            <a:pPr lvl="1"/>
            <a:r>
              <a:rPr lang="en-US" dirty="0"/>
              <a:t>Bag of Words (</a:t>
            </a:r>
            <a:r>
              <a:rPr lang="en-US" dirty="0" err="1"/>
              <a:t>BoW</a:t>
            </a:r>
            <a:r>
              <a:rPr lang="en-US" dirty="0"/>
              <a:t>)</a:t>
            </a:r>
          </a:p>
          <a:p>
            <a:r>
              <a:rPr lang="en-US" dirty="0"/>
              <a:t>Bayesian Learning</a:t>
            </a:r>
          </a:p>
          <a:p>
            <a:pPr lvl="1"/>
            <a:r>
              <a:rPr lang="en-US" dirty="0"/>
              <a:t>Maximum Likelihood estimation of parameters</a:t>
            </a:r>
          </a:p>
          <a:p>
            <a:pPr lvl="1"/>
            <a:r>
              <a:rPr lang="en-US" dirty="0"/>
              <a:t>Maximum A Posteriori estimation of parameters</a:t>
            </a:r>
          </a:p>
          <a:p>
            <a:pPr lvl="1"/>
            <a:r>
              <a:rPr lang="en-US" dirty="0"/>
              <a:t>Laplace Smoothing</a:t>
            </a:r>
          </a:p>
          <a:p>
            <a:endParaRPr lang="en-US" dirty="0"/>
          </a:p>
        </p:txBody>
      </p:sp>
    </p:spTree>
    <p:extLst>
      <p:ext uri="{BB962C8B-B14F-4D97-AF65-F5344CB8AC3E}">
        <p14:creationId xmlns:p14="http://schemas.microsoft.com/office/powerpoint/2010/main" val="2419105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915400" cy="1600200"/>
          </a:xfrm>
        </p:spPr>
        <p:txBody>
          <a:bodyPr/>
          <a:lstStyle/>
          <a:p>
            <a:r>
              <a:rPr lang="en-US" dirty="0"/>
              <a:t>Case study:</a:t>
            </a:r>
            <a:br>
              <a:rPr lang="en-US" dirty="0"/>
            </a:br>
            <a:r>
              <a:rPr lang="en-US" dirty="0"/>
              <a:t>Text document classification</a:t>
            </a:r>
          </a:p>
        </p:txBody>
      </p:sp>
      <p:sp>
        <p:nvSpPr>
          <p:cNvPr id="3" name="Content Placeholder 2"/>
          <p:cNvSpPr>
            <a:spLocks noGrp="1"/>
          </p:cNvSpPr>
          <p:nvPr>
            <p:ph idx="1"/>
          </p:nvPr>
        </p:nvSpPr>
        <p:spPr>
          <a:xfrm>
            <a:off x="1524000" y="1798638"/>
            <a:ext cx="9448800" cy="4525963"/>
          </a:xfrm>
        </p:spPr>
        <p:txBody>
          <a:bodyPr/>
          <a:lstStyle/>
          <a:p>
            <a:r>
              <a:rPr lang="en-US" sz="2400" b="1" dirty="0"/>
              <a:t>MAP decision: </a:t>
            </a:r>
            <a:r>
              <a:rPr lang="en-US" sz="2400" dirty="0"/>
              <a:t>assign a document to the class with the highest posterior </a:t>
            </a:r>
            <a:r>
              <a:rPr lang="en-US" sz="2400" dirty="0">
                <a:solidFill>
                  <a:srgbClr val="0066FF"/>
                </a:solidFill>
              </a:rPr>
              <a:t>P(class | document) </a:t>
            </a:r>
            <a:br>
              <a:rPr lang="en-US" sz="2400" dirty="0">
                <a:solidFill>
                  <a:srgbClr val="0066FF"/>
                </a:solidFill>
                <a:cs typeface="Times New Roman"/>
              </a:rPr>
            </a:br>
            <a:endParaRPr lang="en-US" sz="2400" dirty="0">
              <a:solidFill>
                <a:srgbClr val="0066FF"/>
              </a:solidFill>
              <a:cs typeface="Times New Roman"/>
            </a:endParaRPr>
          </a:p>
          <a:p>
            <a:r>
              <a:rPr lang="en-US" sz="2400" dirty="0">
                <a:cs typeface="Times New Roman"/>
              </a:rPr>
              <a:t>Example: spam classification</a:t>
            </a:r>
          </a:p>
          <a:p>
            <a:pPr lvl="1"/>
            <a:r>
              <a:rPr lang="en-US" sz="2000" dirty="0"/>
              <a:t>Classify a message as spam if </a:t>
            </a:r>
            <a:r>
              <a:rPr lang="en-US" sz="2000" dirty="0">
                <a:solidFill>
                  <a:srgbClr val="0066FF"/>
                </a:solidFill>
              </a:rPr>
              <a:t>P(spam | message) &gt; P(</a:t>
            </a:r>
            <a:r>
              <a:rPr lang="en-US" sz="2000" dirty="0">
                <a:solidFill>
                  <a:srgbClr val="0066FF"/>
                </a:solidFill>
                <a:cs typeface="Times New Roman"/>
              </a:rPr>
              <a:t>¬spam | message)</a:t>
            </a:r>
          </a:p>
          <a:p>
            <a:pPr lvl="1"/>
            <a:endParaRPr lang="en-US" sz="2000" dirty="0">
              <a:cs typeface="Times New Roman"/>
            </a:endParaRPr>
          </a:p>
        </p:txBody>
      </p:sp>
      <p:grpSp>
        <p:nvGrpSpPr>
          <p:cNvPr id="6" name="Group 5" descr="Training data">
            <a:extLst>
              <a:ext uri="{FF2B5EF4-FFF2-40B4-BE49-F238E27FC236}">
                <a16:creationId xmlns:a16="http://schemas.microsoft.com/office/drawing/2014/main" id="{448C2D2D-FFEE-4AE6-B558-12688466006E}"/>
              </a:ext>
            </a:extLst>
          </p:cNvPr>
          <p:cNvGrpSpPr/>
          <p:nvPr/>
        </p:nvGrpSpPr>
        <p:grpSpPr>
          <a:xfrm>
            <a:off x="1830387" y="3899400"/>
            <a:ext cx="8685214" cy="2882401"/>
            <a:chOff x="1830387" y="3899400"/>
            <a:chExt cx="8685214" cy="2882401"/>
          </a:xfrm>
        </p:grpSpPr>
        <p:pic>
          <p:nvPicPr>
            <p:cNvPr id="4" name="Picture 6"/>
            <p:cNvPicPr>
              <a:picLocks noChangeAspect="1" noChangeArrowheads="1"/>
            </p:cNvPicPr>
            <p:nvPr/>
          </p:nvPicPr>
          <p:blipFill>
            <a:blip r:embed="rId3" cstate="print"/>
            <a:srcRect/>
            <a:stretch>
              <a:fillRect/>
            </a:stretch>
          </p:blipFill>
          <p:spPr bwMode="auto">
            <a:xfrm>
              <a:off x="1830387" y="3899400"/>
              <a:ext cx="3962400" cy="2882401"/>
            </a:xfrm>
            <a:prstGeom prst="rect">
              <a:avLst/>
            </a:prstGeom>
            <a:noFill/>
            <a:ln w="9525">
              <a:noFill/>
              <a:miter lim="800000"/>
              <a:headEnd/>
              <a:tailEnd/>
            </a:ln>
          </p:spPr>
        </p:pic>
        <p:pic>
          <p:nvPicPr>
            <p:cNvPr id="5" name="Picture 7"/>
            <p:cNvPicPr>
              <a:picLocks noChangeAspect="1" noChangeArrowheads="1"/>
            </p:cNvPicPr>
            <p:nvPr/>
          </p:nvPicPr>
          <p:blipFill>
            <a:blip r:embed="rId4" cstate="print"/>
            <a:srcRect/>
            <a:stretch>
              <a:fillRect/>
            </a:stretch>
          </p:blipFill>
          <p:spPr bwMode="auto">
            <a:xfrm>
              <a:off x="5945188" y="4432800"/>
              <a:ext cx="4570413" cy="1681167"/>
            </a:xfrm>
            <a:prstGeom prst="rect">
              <a:avLst/>
            </a:prstGeom>
            <a:noFill/>
            <a:ln w="9525">
              <a:noFill/>
              <a:miter lim="800000"/>
              <a:headEnd/>
              <a:tailEnd/>
            </a:ln>
          </p:spPr>
        </p:pic>
      </p:grpSp>
    </p:spTree>
    <p:extLst>
      <p:ext uri="{BB962C8B-B14F-4D97-AF65-F5344CB8AC3E}">
        <p14:creationId xmlns:p14="http://schemas.microsoft.com/office/powerpoint/2010/main" val="1245218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915400" cy="1600200"/>
          </a:xfrm>
        </p:spPr>
        <p:txBody>
          <a:bodyPr/>
          <a:lstStyle/>
          <a:p>
            <a:r>
              <a:rPr lang="en-US" dirty="0"/>
              <a:t>Case study:</a:t>
            </a:r>
            <a:br>
              <a:rPr lang="en-US" dirty="0"/>
            </a:br>
            <a:r>
              <a:rPr lang="en-US" dirty="0"/>
              <a:t>Text document classification</a:t>
            </a:r>
          </a:p>
        </p:txBody>
      </p:sp>
      <p:sp>
        <p:nvSpPr>
          <p:cNvPr id="3" name="Content Placeholder 2"/>
          <p:cNvSpPr>
            <a:spLocks noGrp="1"/>
          </p:cNvSpPr>
          <p:nvPr>
            <p:ph idx="1"/>
          </p:nvPr>
        </p:nvSpPr>
        <p:spPr>
          <a:xfrm>
            <a:off x="1524000" y="1798638"/>
            <a:ext cx="9144000" cy="4525963"/>
          </a:xfrm>
        </p:spPr>
        <p:txBody>
          <a:bodyPr/>
          <a:lstStyle/>
          <a:p>
            <a:r>
              <a:rPr lang="en-US" sz="2400" b="1" dirty="0"/>
              <a:t>MAP decision: </a:t>
            </a:r>
            <a:r>
              <a:rPr lang="en-US" sz="2400" dirty="0"/>
              <a:t>assign a document to the class with the highest posterior </a:t>
            </a:r>
            <a:r>
              <a:rPr lang="en-US" sz="2400" dirty="0">
                <a:solidFill>
                  <a:srgbClr val="0066FF"/>
                </a:solidFill>
              </a:rPr>
              <a:t>P(class | document) </a:t>
            </a:r>
            <a:br>
              <a:rPr lang="en-US" sz="2400" dirty="0">
                <a:solidFill>
                  <a:srgbClr val="0066FF"/>
                </a:solidFill>
                <a:cs typeface="Times New Roman"/>
              </a:rPr>
            </a:br>
            <a:endParaRPr lang="en-US" sz="2400" dirty="0">
              <a:solidFill>
                <a:srgbClr val="0066FF"/>
              </a:solidFill>
              <a:cs typeface="Times New Roman"/>
            </a:endParaRPr>
          </a:p>
          <a:p>
            <a:r>
              <a:rPr lang="en-US" sz="2400" dirty="0">
                <a:cs typeface="Times New Roman"/>
              </a:rPr>
              <a:t>We have  </a:t>
            </a:r>
            <a:r>
              <a:rPr lang="en-US" sz="2400" dirty="0">
                <a:solidFill>
                  <a:srgbClr val="0066FF"/>
                </a:solidFill>
              </a:rPr>
              <a:t>P(class | document)  </a:t>
            </a:r>
            <a:r>
              <a:rPr lang="en-US" sz="2400" dirty="0">
                <a:solidFill>
                  <a:srgbClr val="0066FF"/>
                </a:solidFill>
                <a:sym typeface="Symbol"/>
              </a:rPr>
              <a:t></a:t>
            </a:r>
            <a:r>
              <a:rPr lang="en-US" sz="2400" dirty="0">
                <a:solidFill>
                  <a:srgbClr val="0066FF"/>
                </a:solidFill>
                <a:sym typeface="Mathematica1"/>
              </a:rPr>
              <a:t> </a:t>
            </a:r>
            <a:r>
              <a:rPr lang="en-US" sz="2400" dirty="0">
                <a:solidFill>
                  <a:srgbClr val="0066FF"/>
                </a:solidFill>
              </a:rPr>
              <a:t>P(document | class)P(class)</a:t>
            </a:r>
            <a:r>
              <a:rPr lang="en-US" sz="2400" dirty="0"/>
              <a:t>  </a:t>
            </a:r>
            <a:br>
              <a:rPr lang="en-US" sz="2400" dirty="0"/>
            </a:br>
            <a:endParaRPr lang="en-US" sz="2400" dirty="0">
              <a:solidFill>
                <a:srgbClr val="0066FF"/>
              </a:solidFill>
              <a:cs typeface="Times New Roman"/>
            </a:endParaRPr>
          </a:p>
          <a:p>
            <a:r>
              <a:rPr lang="en-US" sz="2400" dirty="0">
                <a:cs typeface="Times New Roman"/>
              </a:rPr>
              <a:t>To enable classification, we need to be able to estimate the </a:t>
            </a:r>
            <a:r>
              <a:rPr lang="en-US" sz="2400" dirty="0">
                <a:solidFill>
                  <a:srgbClr val="FF0000"/>
                </a:solidFill>
                <a:cs typeface="Times New Roman"/>
              </a:rPr>
              <a:t>likelihoods</a:t>
            </a:r>
            <a:r>
              <a:rPr lang="en-US" sz="2400" dirty="0">
                <a:cs typeface="Times New Roman"/>
              </a:rPr>
              <a:t> </a:t>
            </a:r>
            <a:r>
              <a:rPr lang="en-US" sz="2400" dirty="0">
                <a:solidFill>
                  <a:srgbClr val="0066FF"/>
                </a:solidFill>
              </a:rPr>
              <a:t>P(document | class) </a:t>
            </a:r>
            <a:r>
              <a:rPr lang="en-US" sz="2400" dirty="0"/>
              <a:t>for all classes </a:t>
            </a:r>
            <a:r>
              <a:rPr lang="en-US" sz="2400" dirty="0">
                <a:cs typeface="Times New Roman"/>
              </a:rPr>
              <a:t>and</a:t>
            </a:r>
            <a:r>
              <a:rPr lang="en-US" sz="2400" dirty="0">
                <a:solidFill>
                  <a:srgbClr val="0066FF"/>
                </a:solidFill>
                <a:cs typeface="Times New Roman"/>
              </a:rPr>
              <a:t> </a:t>
            </a:r>
            <a:br>
              <a:rPr lang="en-US" sz="2400" dirty="0">
                <a:solidFill>
                  <a:srgbClr val="0066FF"/>
                </a:solidFill>
                <a:cs typeface="Times New Roman"/>
              </a:rPr>
            </a:br>
            <a:r>
              <a:rPr lang="en-US" sz="2400" dirty="0">
                <a:solidFill>
                  <a:srgbClr val="FF0000"/>
                </a:solidFill>
                <a:cs typeface="Times New Roman"/>
              </a:rPr>
              <a:t>priors</a:t>
            </a:r>
            <a:r>
              <a:rPr lang="en-US" sz="2400" dirty="0">
                <a:solidFill>
                  <a:srgbClr val="0066FF"/>
                </a:solidFill>
                <a:cs typeface="Times New Roman"/>
              </a:rPr>
              <a:t> </a:t>
            </a:r>
            <a:r>
              <a:rPr lang="en-US" sz="2400" dirty="0">
                <a:solidFill>
                  <a:srgbClr val="0066FF"/>
                </a:solidFill>
              </a:rPr>
              <a:t>P(class)</a:t>
            </a:r>
            <a:endParaRPr lang="en-US" sz="2400" dirty="0">
              <a:cs typeface="Times New Roman"/>
            </a:endParaRPr>
          </a:p>
        </p:txBody>
      </p:sp>
    </p:spTree>
    <p:extLst>
      <p:ext uri="{BB962C8B-B14F-4D97-AF65-F5344CB8AC3E}">
        <p14:creationId xmlns:p14="http://schemas.microsoft.com/office/powerpoint/2010/main" val="1374411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
            <a:ext cx="8915400" cy="762000"/>
          </a:xfrm>
        </p:spPr>
        <p:txBody>
          <a:bodyPr/>
          <a:lstStyle/>
          <a:p>
            <a:r>
              <a:rPr lang="en-US" dirty="0"/>
              <a:t>Naïve Bayes Representation</a:t>
            </a:r>
          </a:p>
        </p:txBody>
      </p:sp>
      <p:sp>
        <p:nvSpPr>
          <p:cNvPr id="3" name="Content Placeholder 2"/>
          <p:cNvSpPr>
            <a:spLocks noGrp="1"/>
          </p:cNvSpPr>
          <p:nvPr>
            <p:ph idx="1"/>
          </p:nvPr>
        </p:nvSpPr>
        <p:spPr>
          <a:xfrm>
            <a:off x="1981200" y="960438"/>
            <a:ext cx="8229600" cy="4525963"/>
          </a:xfrm>
        </p:spPr>
        <p:txBody>
          <a:bodyPr/>
          <a:lstStyle/>
          <a:p>
            <a:r>
              <a:rPr lang="en-US" sz="2400" dirty="0">
                <a:cs typeface="Times New Roman"/>
              </a:rPr>
              <a:t>Goal: estimate likelihoods </a:t>
            </a:r>
            <a:r>
              <a:rPr lang="en-US" sz="2400" dirty="0">
                <a:solidFill>
                  <a:srgbClr val="0066FF"/>
                </a:solidFill>
              </a:rPr>
              <a:t>P(document | class) </a:t>
            </a:r>
            <a:br>
              <a:rPr lang="en-US" sz="2400" dirty="0">
                <a:solidFill>
                  <a:srgbClr val="0066FF"/>
                </a:solidFill>
              </a:rPr>
            </a:br>
            <a:r>
              <a:rPr lang="en-US" sz="2400" dirty="0">
                <a:solidFill>
                  <a:srgbClr val="000000"/>
                </a:solidFill>
              </a:rPr>
              <a:t>and priors </a:t>
            </a:r>
            <a:r>
              <a:rPr lang="en-US" sz="2400" dirty="0">
                <a:solidFill>
                  <a:srgbClr val="0066FF"/>
                </a:solidFill>
                <a:cs typeface="Times New Roman"/>
              </a:rPr>
              <a:t>P(class)</a:t>
            </a:r>
          </a:p>
          <a:p>
            <a:r>
              <a:rPr lang="en-US" sz="2400" dirty="0"/>
              <a:t>Likelihood:</a:t>
            </a:r>
            <a:r>
              <a:rPr lang="en-US" sz="2400" b="1" i="1" dirty="0"/>
              <a:t> bag of words </a:t>
            </a:r>
            <a:r>
              <a:rPr lang="en-US" sz="2400" dirty="0"/>
              <a:t>representation</a:t>
            </a:r>
          </a:p>
          <a:p>
            <a:pPr lvl="1"/>
            <a:r>
              <a:rPr lang="en-US" sz="2000" dirty="0"/>
              <a:t>The document is a sequence of words </a:t>
            </a:r>
            <a:r>
              <a:rPr lang="en-US" sz="2000" dirty="0">
                <a:solidFill>
                  <a:srgbClr val="7030A0"/>
                </a:solidFill>
              </a:rPr>
              <a:t>(w</a:t>
            </a:r>
            <a:r>
              <a:rPr lang="en-US" sz="2000" baseline="-25000" dirty="0">
                <a:solidFill>
                  <a:srgbClr val="7030A0"/>
                </a:solidFill>
              </a:rPr>
              <a:t>1</a:t>
            </a:r>
            <a:r>
              <a:rPr lang="en-US" sz="2000" dirty="0">
                <a:solidFill>
                  <a:srgbClr val="7030A0"/>
                </a:solidFill>
              </a:rPr>
              <a:t>, …, </a:t>
            </a:r>
            <a:r>
              <a:rPr lang="en-US" sz="2000" dirty="0" err="1">
                <a:solidFill>
                  <a:srgbClr val="7030A0"/>
                </a:solidFill>
              </a:rPr>
              <a:t>w</a:t>
            </a:r>
            <a:r>
              <a:rPr lang="en-US" sz="2000" baseline="-25000" dirty="0" err="1">
                <a:solidFill>
                  <a:srgbClr val="7030A0"/>
                </a:solidFill>
              </a:rPr>
              <a:t>n</a:t>
            </a:r>
            <a:r>
              <a:rPr lang="en-US" sz="2000" dirty="0">
                <a:solidFill>
                  <a:srgbClr val="7030A0"/>
                </a:solidFill>
              </a:rPr>
              <a:t>) </a:t>
            </a:r>
            <a:endParaRPr lang="en-US" sz="2000" dirty="0"/>
          </a:p>
          <a:p>
            <a:pPr lvl="1"/>
            <a:r>
              <a:rPr lang="en-US" sz="2000" dirty="0"/>
              <a:t>The order of the words in the document is not important</a:t>
            </a:r>
          </a:p>
          <a:p>
            <a:pPr lvl="1"/>
            <a:r>
              <a:rPr lang="en-US" sz="2000" dirty="0"/>
              <a:t>Each word is conditionally independent of the others given document class </a:t>
            </a:r>
            <a:br>
              <a:rPr lang="en-US" sz="1600" dirty="0"/>
            </a:br>
            <a:endParaRPr lang="en-US" sz="1600" dirty="0"/>
          </a:p>
        </p:txBody>
      </p:sp>
      <p:grpSp>
        <p:nvGrpSpPr>
          <p:cNvPr id="4" name="Group 3" descr="training data">
            <a:extLst>
              <a:ext uri="{FF2B5EF4-FFF2-40B4-BE49-F238E27FC236}">
                <a16:creationId xmlns:a16="http://schemas.microsoft.com/office/drawing/2014/main" id="{5BD34A5D-BC7C-48E9-972C-E1F7A40CF458}"/>
              </a:ext>
            </a:extLst>
          </p:cNvPr>
          <p:cNvGrpSpPr/>
          <p:nvPr/>
        </p:nvGrpSpPr>
        <p:grpSpPr>
          <a:xfrm>
            <a:off x="1754187" y="3810001"/>
            <a:ext cx="8685214" cy="2882401"/>
            <a:chOff x="1754187" y="3810001"/>
            <a:chExt cx="8685214" cy="2882401"/>
          </a:xfrm>
        </p:grpSpPr>
        <p:pic>
          <p:nvPicPr>
            <p:cNvPr id="6" name="Picture 6"/>
            <p:cNvPicPr>
              <a:picLocks noChangeAspect="1" noChangeArrowheads="1"/>
            </p:cNvPicPr>
            <p:nvPr/>
          </p:nvPicPr>
          <p:blipFill>
            <a:blip r:embed="rId3" cstate="print"/>
            <a:srcRect/>
            <a:stretch>
              <a:fillRect/>
            </a:stretch>
          </p:blipFill>
          <p:spPr bwMode="auto">
            <a:xfrm>
              <a:off x="1754187" y="3810001"/>
              <a:ext cx="3962400" cy="2882401"/>
            </a:xfrm>
            <a:prstGeom prst="rect">
              <a:avLst/>
            </a:prstGeom>
            <a:noFill/>
            <a:ln w="9525">
              <a:noFill/>
              <a:miter lim="800000"/>
              <a:headEnd/>
              <a:tailEnd/>
            </a:ln>
          </p:spPr>
        </p:pic>
        <p:pic>
          <p:nvPicPr>
            <p:cNvPr id="7" name="Picture 7"/>
            <p:cNvPicPr>
              <a:picLocks noChangeAspect="1" noChangeArrowheads="1"/>
            </p:cNvPicPr>
            <p:nvPr/>
          </p:nvPicPr>
          <p:blipFill>
            <a:blip r:embed="rId4" cstate="print"/>
            <a:srcRect/>
            <a:stretch>
              <a:fillRect/>
            </a:stretch>
          </p:blipFill>
          <p:spPr bwMode="auto">
            <a:xfrm>
              <a:off x="5868988" y="4343401"/>
              <a:ext cx="4570413" cy="1681167"/>
            </a:xfrm>
            <a:prstGeom prst="rect">
              <a:avLst/>
            </a:prstGeom>
            <a:noFill/>
            <a:ln w="9525">
              <a:noFill/>
              <a:miter lim="800000"/>
              <a:headEnd/>
              <a:tailEnd/>
            </a:ln>
          </p:spPr>
        </p:pic>
      </p:grpSp>
    </p:spTree>
    <p:extLst>
      <p:ext uri="{BB962C8B-B14F-4D97-AF65-F5344CB8AC3E}">
        <p14:creationId xmlns:p14="http://schemas.microsoft.com/office/powerpoint/2010/main" val="1897566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
            <a:ext cx="8915400" cy="762000"/>
          </a:xfrm>
        </p:spPr>
        <p:txBody>
          <a:bodyPr/>
          <a:lstStyle/>
          <a:p>
            <a:r>
              <a:rPr lang="en-US" dirty="0"/>
              <a:t>Naïve Bayes Representation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7522" y="960438"/>
                <a:ext cx="10086680" cy="5789154"/>
              </a:xfrm>
            </p:spPr>
            <p:txBody>
              <a:bodyPr>
                <a:normAutofit/>
              </a:bodyPr>
              <a:lstStyle/>
              <a:p>
                <a:r>
                  <a:rPr lang="en-US" sz="2400" dirty="0">
                    <a:cs typeface="Times New Roman"/>
                  </a:rPr>
                  <a:t>Goal: estimate likelihoods </a:t>
                </a:r>
                <a:r>
                  <a:rPr lang="en-US" sz="2400" dirty="0">
                    <a:solidFill>
                      <a:srgbClr val="0066FF"/>
                    </a:solidFill>
                  </a:rPr>
                  <a:t>P(document | class) </a:t>
                </a:r>
                <a:br>
                  <a:rPr lang="en-US" sz="2400" dirty="0">
                    <a:solidFill>
                      <a:srgbClr val="0066FF"/>
                    </a:solidFill>
                  </a:rPr>
                </a:br>
                <a:r>
                  <a:rPr lang="en-US" sz="2400" dirty="0">
                    <a:solidFill>
                      <a:srgbClr val="000000"/>
                    </a:solidFill>
                  </a:rPr>
                  <a:t>and priors </a:t>
                </a:r>
                <a:r>
                  <a:rPr lang="en-US" sz="2400" dirty="0">
                    <a:solidFill>
                      <a:srgbClr val="0066FF"/>
                    </a:solidFill>
                    <a:cs typeface="Times New Roman"/>
                  </a:rPr>
                  <a:t>P(class)</a:t>
                </a:r>
              </a:p>
              <a:p>
                <a:r>
                  <a:rPr lang="en-US" sz="2400" dirty="0"/>
                  <a:t>Likelihood:</a:t>
                </a:r>
                <a:r>
                  <a:rPr lang="en-US" sz="2400" b="1" i="1" dirty="0"/>
                  <a:t> bag of words </a:t>
                </a:r>
                <a:r>
                  <a:rPr lang="en-US" sz="2400" dirty="0"/>
                  <a:t>representation</a:t>
                </a:r>
              </a:p>
              <a:p>
                <a:pPr lvl="1"/>
                <a:r>
                  <a:rPr lang="en-US" dirty="0"/>
                  <a:t>The document is a sequence of words </a:t>
                </a:r>
                <a:r>
                  <a:rPr lang="en-US" dirty="0">
                    <a:solidFill>
                      <a:srgbClr val="7030A0"/>
                    </a:solidFill>
                  </a:rPr>
                  <a:t>(</a:t>
                </a:r>
                <a14:m>
                  <m:oMath xmlns:m="http://schemas.openxmlformats.org/officeDocument/2006/math">
                    <m:sSub>
                      <m:sSubPr>
                        <m:ctrlPr>
                          <a:rPr lang="en-US" i="1">
                            <a:latin typeface="Cambria Math" panose="02040503050406030204" pitchFamily="18" charset="0"/>
                            <a:sym typeface="Symbol"/>
                          </a:rPr>
                        </m:ctrlPr>
                      </m:sSubPr>
                      <m:e>
                        <m:r>
                          <a:rPr lang="en-US" i="1">
                            <a:latin typeface="Cambria Math" panose="02040503050406030204" pitchFamily="18" charset="0"/>
                            <a:sym typeface="Symbol"/>
                          </a:rPr>
                          <m:t>𝐸</m:t>
                        </m:r>
                      </m:e>
                      <m:sub>
                        <m:r>
                          <a:rPr lang="en-US" i="1">
                            <a:latin typeface="Cambria Math" panose="02040503050406030204" pitchFamily="18" charset="0"/>
                            <a:sym typeface="Symbol"/>
                          </a:rPr>
                          <m:t>1</m:t>
                        </m:r>
                      </m:sub>
                    </m:sSub>
                    <m:r>
                      <a:rPr lang="en-US" i="1">
                        <a:latin typeface="Cambria Math" panose="02040503050406030204" pitchFamily="18" charset="0"/>
                        <a:sym typeface="Symbol"/>
                      </a:rPr>
                      <m:t>= </m:t>
                    </m:r>
                  </m:oMath>
                </a14:m>
                <a:r>
                  <a:rPr lang="en-US" dirty="0">
                    <a:solidFill>
                      <a:srgbClr val="7030A0"/>
                    </a:solidFill>
                  </a:rPr>
                  <a:t>w</a:t>
                </a:r>
                <a:r>
                  <a:rPr lang="en-US" baseline="-25000" dirty="0">
                    <a:solidFill>
                      <a:srgbClr val="7030A0"/>
                    </a:solidFill>
                  </a:rPr>
                  <a:t>1</a:t>
                </a:r>
                <a:r>
                  <a:rPr lang="en-US" dirty="0">
                    <a:solidFill>
                      <a:srgbClr val="7030A0"/>
                    </a:solidFill>
                  </a:rPr>
                  <a:t>, …, </a:t>
                </a:r>
                <a14:m>
                  <m:oMath xmlns:m="http://schemas.openxmlformats.org/officeDocument/2006/math">
                    <m:sSub>
                      <m:sSubPr>
                        <m:ctrlPr>
                          <a:rPr lang="en-US" i="1">
                            <a:latin typeface="Cambria Math" panose="02040503050406030204" pitchFamily="18" charset="0"/>
                            <a:sym typeface="Symbol"/>
                          </a:rPr>
                        </m:ctrlPr>
                      </m:sSubPr>
                      <m:e>
                        <m:r>
                          <a:rPr lang="en-US" i="1">
                            <a:latin typeface="Cambria Math" panose="02040503050406030204" pitchFamily="18" charset="0"/>
                            <a:sym typeface="Symbol"/>
                          </a:rPr>
                          <m:t>𝐸</m:t>
                        </m:r>
                      </m:e>
                      <m:sub>
                        <m:r>
                          <a:rPr lang="en-US" i="1">
                            <a:latin typeface="Cambria Math" panose="02040503050406030204" pitchFamily="18" charset="0"/>
                            <a:sym typeface="Symbol"/>
                          </a:rPr>
                          <m:t>𝑛</m:t>
                        </m:r>
                      </m:sub>
                    </m:sSub>
                    <m:r>
                      <a:rPr lang="en-US" i="1">
                        <a:latin typeface="Cambria Math" panose="02040503050406030204" pitchFamily="18" charset="0"/>
                        <a:sym typeface="Symbol"/>
                      </a:rPr>
                      <m:t>= </m:t>
                    </m:r>
                  </m:oMath>
                </a14:m>
                <a:r>
                  <a:rPr lang="en-US" dirty="0" err="1">
                    <a:solidFill>
                      <a:srgbClr val="7030A0"/>
                    </a:solidFill>
                  </a:rPr>
                  <a:t>w</a:t>
                </a:r>
                <a:r>
                  <a:rPr lang="en-US" baseline="-25000" dirty="0" err="1">
                    <a:solidFill>
                      <a:srgbClr val="7030A0"/>
                    </a:solidFill>
                  </a:rPr>
                  <a:t>n</a:t>
                </a:r>
                <a:r>
                  <a:rPr lang="en-US" dirty="0">
                    <a:solidFill>
                      <a:srgbClr val="7030A0"/>
                    </a:solidFill>
                  </a:rPr>
                  <a:t>) </a:t>
                </a:r>
                <a:endParaRPr lang="en-US" dirty="0"/>
              </a:p>
              <a:p>
                <a:pPr lvl="1"/>
                <a:r>
                  <a:rPr lang="en-US" dirty="0"/>
                  <a:t>The order of the words in the document is not important</a:t>
                </a:r>
              </a:p>
              <a:p>
                <a:pPr lvl="1"/>
                <a:r>
                  <a:rPr lang="en-US" dirty="0"/>
                  <a:t>Each word is conditionally independent of the others given document class </a:t>
                </a:r>
                <a:br>
                  <a:rPr lang="en-US" dirty="0"/>
                </a:br>
                <a:endParaRPr lang="en-US" dirty="0"/>
              </a:p>
              <a:p>
                <a:pPr lvl="1"/>
                <a:endParaRPr lang="en-US" dirty="0"/>
              </a:p>
              <a:p>
                <a:pPr lvl="1"/>
                <a:endParaRPr lang="en-US" dirty="0"/>
              </a:p>
              <a:p>
                <a:pPr lvl="1"/>
                <a:endParaRPr lang="en-US" dirty="0"/>
              </a:p>
              <a:p>
                <a:pPr lvl="1"/>
                <a:r>
                  <a:rPr lang="en-US" dirty="0"/>
                  <a:t>Thus, the problem is reduced to estimating marginal likelihoods of individual words </a:t>
                </a:r>
                <a:r>
                  <a:rPr lang="en-US" dirty="0">
                    <a:solidFill>
                      <a:srgbClr val="0066FF"/>
                    </a:solidFill>
                  </a:rPr>
                  <a:t>p(</a:t>
                </a:r>
                <a:r>
                  <a:rPr lang="en-US" dirty="0" err="1">
                    <a:solidFill>
                      <a:srgbClr val="0066FF"/>
                    </a:solidFill>
                  </a:rPr>
                  <a:t>w</a:t>
                </a:r>
                <a:r>
                  <a:rPr lang="en-US" baseline="-25000" dirty="0" err="1">
                    <a:solidFill>
                      <a:srgbClr val="0066FF"/>
                    </a:solidFill>
                  </a:rPr>
                  <a:t>i</a:t>
                </a:r>
                <a:r>
                  <a:rPr lang="en-US" dirty="0">
                    <a:solidFill>
                      <a:srgbClr val="0066FF"/>
                    </a:solidFill>
                  </a:rPr>
                  <a:t> | class)</a:t>
                </a: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7522" y="960438"/>
                <a:ext cx="10086680" cy="5789154"/>
              </a:xfrm>
              <a:blipFill>
                <a:blip r:embed="rId4"/>
                <a:stretch>
                  <a:fillRect l="-755" t="-1316"/>
                </a:stretch>
              </a:blipFill>
            </p:spPr>
            <p:txBody>
              <a:bodyPr/>
              <a:lstStyle/>
              <a:p>
                <a:r>
                  <a:rPr lang="en-US">
                    <a:noFill/>
                  </a:rPr>
                  <a:t> </a:t>
                </a:r>
              </a:p>
            </p:txBody>
          </p:sp>
        </mc:Fallback>
      </mc:AlternateContent>
      <p:graphicFrame>
        <p:nvGraphicFramePr>
          <p:cNvPr id="8" name="Object 7" descr="naive bayes"/>
          <p:cNvGraphicFramePr>
            <a:graphicFrameLocks noChangeAspect="1"/>
          </p:cNvGraphicFramePr>
          <p:nvPr>
            <p:extLst>
              <p:ext uri="{D42A27DB-BD31-4B8C-83A1-F6EECF244321}">
                <p14:modId xmlns:p14="http://schemas.microsoft.com/office/powerpoint/2010/main" val="1004173973"/>
              </p:ext>
            </p:extLst>
          </p:nvPr>
        </p:nvGraphicFramePr>
        <p:xfrm>
          <a:off x="1898152" y="3830967"/>
          <a:ext cx="7795846" cy="976704"/>
        </p:xfrm>
        <a:graphic>
          <a:graphicData uri="http://schemas.openxmlformats.org/presentationml/2006/ole">
            <mc:AlternateContent xmlns:mc="http://schemas.openxmlformats.org/markup-compatibility/2006">
              <mc:Choice xmlns:v="urn:schemas-microsoft-com:vml" Requires="v">
                <p:oleObj name="Equation" r:id="rId5" imgW="3644900" imgH="457200" progId="Equation.3">
                  <p:embed/>
                </p:oleObj>
              </mc:Choice>
              <mc:Fallback>
                <p:oleObj name="Equation" r:id="rId5" imgW="3644900" imgH="457200" progId="Equation.3">
                  <p:embed/>
                  <p:pic>
                    <p:nvPicPr>
                      <p:cNvPr id="8" name="Object 7" descr="naive bayes"/>
                      <p:cNvPicPr>
                        <a:picLocks noChangeAspect="1" noChangeArrowheads="1"/>
                      </p:cNvPicPr>
                      <p:nvPr/>
                    </p:nvPicPr>
                    <p:blipFill>
                      <a:blip r:embed="rId6"/>
                      <a:srcRect/>
                      <a:stretch>
                        <a:fillRect/>
                      </a:stretch>
                    </p:blipFill>
                    <p:spPr bwMode="auto">
                      <a:xfrm>
                        <a:off x="1898152" y="3830967"/>
                        <a:ext cx="7795846" cy="97670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46947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868362"/>
          </a:xfrm>
        </p:spPr>
        <p:txBody>
          <a:bodyPr/>
          <a:lstStyle/>
          <a:p>
            <a:r>
              <a:rPr lang="en-US" dirty="0"/>
              <a:t>Parameter estimation</a:t>
            </a:r>
          </a:p>
        </p:txBody>
      </p:sp>
      <p:sp>
        <p:nvSpPr>
          <p:cNvPr id="3" name="Content Placeholder 2"/>
          <p:cNvSpPr>
            <a:spLocks noGrp="1"/>
          </p:cNvSpPr>
          <p:nvPr>
            <p:ph idx="1"/>
          </p:nvPr>
        </p:nvSpPr>
        <p:spPr>
          <a:xfrm>
            <a:off x="1676400" y="1066801"/>
            <a:ext cx="8915400" cy="5059363"/>
          </a:xfrm>
        </p:spPr>
        <p:txBody>
          <a:bodyPr/>
          <a:lstStyle/>
          <a:p>
            <a:r>
              <a:rPr lang="en-US" sz="2400" dirty="0">
                <a:cs typeface="Times New Roman"/>
              </a:rPr>
              <a:t>Model parameters: feature likelihoods </a:t>
            </a:r>
            <a:r>
              <a:rPr lang="en-US" sz="2400" dirty="0">
                <a:solidFill>
                  <a:srgbClr val="0066FF"/>
                </a:solidFill>
              </a:rPr>
              <a:t>p(word | class) </a:t>
            </a:r>
            <a:r>
              <a:rPr lang="en-US" sz="2400" dirty="0">
                <a:cs typeface="Times New Roman"/>
              </a:rPr>
              <a:t>and</a:t>
            </a:r>
            <a:r>
              <a:rPr lang="en-US" sz="2400" dirty="0">
                <a:solidFill>
                  <a:srgbClr val="0066FF"/>
                </a:solidFill>
                <a:cs typeface="Times New Roman"/>
              </a:rPr>
              <a:t> </a:t>
            </a:r>
            <a:r>
              <a:rPr lang="en-US" sz="2400" dirty="0">
                <a:cs typeface="Times New Roman"/>
              </a:rPr>
              <a:t>priors</a:t>
            </a:r>
            <a:r>
              <a:rPr lang="en-US" sz="2400" dirty="0">
                <a:solidFill>
                  <a:srgbClr val="0066FF"/>
                </a:solidFill>
                <a:cs typeface="Times New Roman"/>
              </a:rPr>
              <a:t> </a:t>
            </a:r>
            <a:r>
              <a:rPr lang="en-US" sz="2400" dirty="0">
                <a:solidFill>
                  <a:srgbClr val="0066FF"/>
                </a:solidFill>
              </a:rPr>
              <a:t>p(class) </a:t>
            </a:r>
          </a:p>
          <a:p>
            <a:pPr lvl="1"/>
            <a:r>
              <a:rPr lang="en-US" sz="2000" dirty="0">
                <a:cs typeface="Times New Roman"/>
              </a:rPr>
              <a:t>How do we obtain the values of these parameters?</a:t>
            </a:r>
          </a:p>
        </p:txBody>
      </p:sp>
      <p:grpSp>
        <p:nvGrpSpPr>
          <p:cNvPr id="4" name="Group 3" descr="training data">
            <a:extLst>
              <a:ext uri="{FF2B5EF4-FFF2-40B4-BE49-F238E27FC236}">
                <a16:creationId xmlns:a16="http://schemas.microsoft.com/office/drawing/2014/main" id="{D543BC11-8B2E-458D-B637-5A1AF3B60C68}"/>
              </a:ext>
            </a:extLst>
          </p:cNvPr>
          <p:cNvGrpSpPr/>
          <p:nvPr/>
        </p:nvGrpSpPr>
        <p:grpSpPr>
          <a:xfrm>
            <a:off x="1905001" y="3352800"/>
            <a:ext cx="8577263" cy="3276600"/>
            <a:chOff x="1905001" y="3352800"/>
            <a:chExt cx="8577263" cy="3276600"/>
          </a:xfrm>
        </p:grpSpPr>
        <p:pic>
          <p:nvPicPr>
            <p:cNvPr id="110595" name="Picture 3"/>
            <p:cNvPicPr>
              <a:picLocks noChangeAspect="1" noChangeArrowheads="1"/>
            </p:cNvPicPr>
            <p:nvPr/>
          </p:nvPicPr>
          <p:blipFill>
            <a:blip r:embed="rId3" cstate="print"/>
            <a:srcRect l="23456"/>
            <a:stretch>
              <a:fillRect/>
            </a:stretch>
          </p:blipFill>
          <p:spPr bwMode="auto">
            <a:xfrm>
              <a:off x="3767373" y="3352800"/>
              <a:ext cx="6714891" cy="3276600"/>
            </a:xfrm>
            <a:prstGeom prst="rect">
              <a:avLst/>
            </a:prstGeom>
            <a:noFill/>
            <a:ln w="9525">
              <a:noFill/>
              <a:miter lim="800000"/>
              <a:headEnd/>
              <a:tailEnd/>
            </a:ln>
          </p:spPr>
        </p:pic>
        <p:sp>
          <p:nvSpPr>
            <p:cNvPr id="12" name="TextBox 11"/>
            <p:cNvSpPr txBox="1"/>
            <p:nvPr/>
          </p:nvSpPr>
          <p:spPr>
            <a:xfrm>
              <a:off x="1905001" y="3505200"/>
              <a:ext cx="1976823" cy="757130"/>
            </a:xfrm>
            <a:prstGeom prst="rect">
              <a:avLst/>
            </a:prstGeom>
            <a:noFill/>
            <a:ln>
              <a:solidFill>
                <a:schemeClr val="tx1"/>
              </a:solidFill>
            </a:ln>
          </p:spPr>
          <p:txBody>
            <a:bodyPr wrap="none" rtlCol="0">
              <a:spAutoFit/>
            </a:bodyPr>
            <a:lstStyle/>
            <a:p>
              <a:pPr>
                <a:lnSpc>
                  <a:spcPct val="120000"/>
                </a:lnSpc>
              </a:pPr>
              <a:r>
                <a:rPr lang="en-US" dirty="0">
                  <a:latin typeface="Courier New" pitchFamily="49" charset="0"/>
                  <a:cs typeface="Courier New" pitchFamily="49" charset="0"/>
                </a:rPr>
                <a:t> spam:  0.33</a:t>
              </a:r>
            </a:p>
            <a:p>
              <a:pPr>
                <a:lnSpc>
                  <a:spcPct val="120000"/>
                </a:lnSpc>
              </a:pPr>
              <a:r>
                <a:rPr lang="en-US" dirty="0">
                  <a:latin typeface="Courier New" pitchFamily="49" charset="0"/>
                  <a:cs typeface="Courier New" pitchFamily="49" charset="0"/>
                </a:rPr>
                <a:t>¬spam:  0.67 </a:t>
              </a:r>
            </a:p>
          </p:txBody>
        </p:sp>
      </p:grpSp>
      <p:sp>
        <p:nvSpPr>
          <p:cNvPr id="13" name="Rectangle 12"/>
          <p:cNvSpPr/>
          <p:nvPr/>
        </p:nvSpPr>
        <p:spPr>
          <a:xfrm>
            <a:off x="8255559" y="3048000"/>
            <a:ext cx="1761572" cy="369332"/>
          </a:xfrm>
          <a:prstGeom prst="rect">
            <a:avLst/>
          </a:prstGeom>
        </p:spPr>
        <p:txBody>
          <a:bodyPr wrap="none">
            <a:spAutoFit/>
          </a:bodyPr>
          <a:lstStyle/>
          <a:p>
            <a:r>
              <a:rPr lang="en-US" dirty="0">
                <a:solidFill>
                  <a:srgbClr val="0066FF"/>
                </a:solidFill>
              </a:rPr>
              <a:t>P(word | </a:t>
            </a:r>
            <a:r>
              <a:rPr lang="en-US" dirty="0">
                <a:solidFill>
                  <a:srgbClr val="0066FF"/>
                </a:solidFill>
                <a:cs typeface="Times New Roman"/>
              </a:rPr>
              <a:t>¬spam)</a:t>
            </a:r>
            <a:endParaRPr lang="en-US" dirty="0"/>
          </a:p>
        </p:txBody>
      </p:sp>
      <p:sp>
        <p:nvSpPr>
          <p:cNvPr id="14" name="Rectangle 13"/>
          <p:cNvSpPr/>
          <p:nvPr/>
        </p:nvSpPr>
        <p:spPr>
          <a:xfrm>
            <a:off x="4808812" y="3048000"/>
            <a:ext cx="1646156" cy="369332"/>
          </a:xfrm>
          <a:prstGeom prst="rect">
            <a:avLst/>
          </a:prstGeom>
        </p:spPr>
        <p:txBody>
          <a:bodyPr wrap="none">
            <a:spAutoFit/>
          </a:bodyPr>
          <a:lstStyle/>
          <a:p>
            <a:r>
              <a:rPr lang="en-US" dirty="0">
                <a:solidFill>
                  <a:srgbClr val="0066FF"/>
                </a:solidFill>
              </a:rPr>
              <a:t>P(word | </a:t>
            </a:r>
            <a:r>
              <a:rPr lang="en-US" dirty="0">
                <a:solidFill>
                  <a:srgbClr val="0066FF"/>
                </a:solidFill>
                <a:cs typeface="Times New Roman"/>
              </a:rPr>
              <a:t>spam)</a:t>
            </a:r>
            <a:endParaRPr lang="en-US" dirty="0"/>
          </a:p>
        </p:txBody>
      </p:sp>
      <p:sp>
        <p:nvSpPr>
          <p:cNvPr id="15" name="Rectangle 14"/>
          <p:cNvSpPr/>
          <p:nvPr/>
        </p:nvSpPr>
        <p:spPr>
          <a:xfrm>
            <a:off x="2630270" y="3048000"/>
            <a:ext cx="646331" cy="369332"/>
          </a:xfrm>
          <a:prstGeom prst="rect">
            <a:avLst/>
          </a:prstGeom>
        </p:spPr>
        <p:txBody>
          <a:bodyPr wrap="none">
            <a:spAutoFit/>
          </a:bodyPr>
          <a:lstStyle/>
          <a:p>
            <a:r>
              <a:rPr lang="en-US" dirty="0">
                <a:solidFill>
                  <a:srgbClr val="0066FF"/>
                </a:solidFill>
              </a:rPr>
              <a:t>prior</a:t>
            </a:r>
            <a:endParaRPr lang="en-US" dirty="0"/>
          </a:p>
        </p:txBody>
      </p:sp>
    </p:spTree>
    <p:extLst>
      <p:ext uri="{BB962C8B-B14F-4D97-AF65-F5344CB8AC3E}">
        <p14:creationId xmlns:p14="http://schemas.microsoft.com/office/powerpoint/2010/main" val="1224294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a:xfrm>
            <a:off x="1524000" y="0"/>
            <a:ext cx="9144000" cy="838200"/>
          </a:xfrm>
        </p:spPr>
        <p:txBody>
          <a:bodyPr/>
          <a:lstStyle/>
          <a:p>
            <a:pPr eaLnBrk="1" hangingPunct="1">
              <a:defRPr/>
            </a:pPr>
            <a:r>
              <a:rPr lang="en-US" dirty="0"/>
              <a:t>Bag of words illustration</a:t>
            </a:r>
          </a:p>
        </p:txBody>
      </p:sp>
      <p:pic>
        <p:nvPicPr>
          <p:cNvPr id="11269" name="Picture 4" descr="bag of words"/>
          <p:cNvPicPr>
            <a:picLocks noChangeAspect="1" noChangeArrowheads="1"/>
          </p:cNvPicPr>
          <p:nvPr/>
        </p:nvPicPr>
        <p:blipFill>
          <a:blip r:embed="rId3" cstate="print">
            <a:lum contrast="50000"/>
          </a:blip>
          <a:srcRect/>
          <a:stretch>
            <a:fillRect/>
          </a:stretch>
        </p:blipFill>
        <p:spPr bwMode="auto">
          <a:xfrm>
            <a:off x="2286000" y="1752600"/>
            <a:ext cx="6832600" cy="2611438"/>
          </a:xfrm>
          <a:prstGeom prst="rect">
            <a:avLst/>
          </a:prstGeom>
          <a:noFill/>
          <a:ln w="50800">
            <a:solidFill>
              <a:srgbClr val="FF0000"/>
            </a:solidFill>
            <a:miter lim="800000"/>
            <a:headEnd/>
            <a:tailEnd/>
          </a:ln>
        </p:spPr>
      </p:pic>
      <p:sp>
        <p:nvSpPr>
          <p:cNvPr id="8" name="Rectangle 5"/>
          <p:cNvSpPr>
            <a:spLocks noChangeArrowheads="1"/>
          </p:cNvSpPr>
          <p:nvPr/>
        </p:nvSpPr>
        <p:spPr bwMode="auto">
          <a:xfrm>
            <a:off x="4179435" y="6226175"/>
            <a:ext cx="3836307" cy="523220"/>
          </a:xfrm>
          <a:prstGeom prst="rect">
            <a:avLst/>
          </a:prstGeom>
          <a:noFill/>
          <a:ln w="19050">
            <a:noFill/>
            <a:miter lim="800000"/>
            <a:headEnd/>
            <a:tailEnd/>
          </a:ln>
        </p:spPr>
        <p:txBody>
          <a:bodyPr wrap="none">
            <a:spAutoFit/>
          </a:bodyPr>
          <a:lstStyle/>
          <a:p>
            <a:pPr algn="ctr" eaLnBrk="1" hangingPunct="1">
              <a:spcBef>
                <a:spcPct val="20000"/>
              </a:spcBef>
            </a:pPr>
            <a:r>
              <a:rPr lang="en-US" sz="1400" dirty="0"/>
              <a:t>US Presidential Speeches Tag Cloud</a:t>
            </a:r>
            <a:br>
              <a:rPr lang="en-US" sz="1400" dirty="0"/>
            </a:br>
            <a:r>
              <a:rPr lang="en-US" sz="1400" b="1" dirty="0">
                <a:latin typeface="Courier New" pitchFamily="49" charset="0"/>
                <a:hlinkClick r:id="rId4"/>
              </a:rPr>
              <a:t>http://chir.ag/projects/preztags/</a:t>
            </a:r>
            <a:endParaRPr lang="en-US" sz="1400" b="1" dirty="0">
              <a:latin typeface="Courier New" pitchFamily="49" charset="0"/>
            </a:endParaRPr>
          </a:p>
        </p:txBody>
      </p:sp>
    </p:spTree>
    <p:extLst>
      <p:ext uri="{BB962C8B-B14F-4D97-AF65-F5344CB8AC3E}">
        <p14:creationId xmlns:p14="http://schemas.microsoft.com/office/powerpoint/2010/main" val="2973929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1524000" y="0"/>
            <a:ext cx="9144000" cy="838200"/>
          </a:xfrm>
        </p:spPr>
        <p:txBody>
          <a:bodyPr/>
          <a:lstStyle/>
          <a:p>
            <a:pPr eaLnBrk="1" hangingPunct="1">
              <a:defRPr/>
            </a:pPr>
            <a:r>
              <a:rPr lang="en-US" dirty="0"/>
              <a:t>Bag of words illustration</a:t>
            </a:r>
          </a:p>
        </p:txBody>
      </p:sp>
      <p:pic>
        <p:nvPicPr>
          <p:cNvPr id="12294" name="Picture 4" descr="speech1"/>
          <p:cNvPicPr>
            <a:picLocks noChangeAspect="1" noChangeArrowheads="1"/>
          </p:cNvPicPr>
          <p:nvPr/>
        </p:nvPicPr>
        <p:blipFill>
          <a:blip r:embed="rId3" cstate="print">
            <a:lum contrast="50000"/>
          </a:blip>
          <a:srcRect/>
          <a:stretch>
            <a:fillRect/>
          </a:stretch>
        </p:blipFill>
        <p:spPr bwMode="auto">
          <a:xfrm>
            <a:off x="2286000" y="1752600"/>
            <a:ext cx="6832600" cy="2611438"/>
          </a:xfrm>
          <a:prstGeom prst="rect">
            <a:avLst/>
          </a:prstGeom>
          <a:noFill/>
          <a:ln w="50800">
            <a:solidFill>
              <a:srgbClr val="FF0000"/>
            </a:solidFill>
            <a:miter lim="800000"/>
            <a:headEnd/>
            <a:tailEnd/>
          </a:ln>
        </p:spPr>
      </p:pic>
      <p:pic>
        <p:nvPicPr>
          <p:cNvPr id="12292" name="Picture 6" descr="speech6"/>
          <p:cNvPicPr>
            <a:picLocks noChangeAspect="1" noChangeArrowheads="1"/>
          </p:cNvPicPr>
          <p:nvPr/>
        </p:nvPicPr>
        <p:blipFill>
          <a:blip r:embed="rId4" cstate="print">
            <a:lum contrast="50000"/>
          </a:blip>
          <a:srcRect/>
          <a:stretch>
            <a:fillRect/>
          </a:stretch>
        </p:blipFill>
        <p:spPr bwMode="auto">
          <a:xfrm>
            <a:off x="2819401" y="2330451"/>
            <a:ext cx="6932613" cy="2644775"/>
          </a:xfrm>
          <a:prstGeom prst="rect">
            <a:avLst/>
          </a:prstGeom>
          <a:noFill/>
          <a:ln w="50800">
            <a:solidFill>
              <a:srgbClr val="FF0000"/>
            </a:solidFill>
            <a:miter lim="800000"/>
            <a:headEnd/>
            <a:tailEnd/>
          </a:ln>
        </p:spPr>
      </p:pic>
      <p:sp>
        <p:nvSpPr>
          <p:cNvPr id="9" name="Rectangle 5"/>
          <p:cNvSpPr>
            <a:spLocks noChangeArrowheads="1"/>
          </p:cNvSpPr>
          <p:nvPr/>
        </p:nvSpPr>
        <p:spPr bwMode="auto">
          <a:xfrm>
            <a:off x="4179435" y="6226175"/>
            <a:ext cx="3836307" cy="523220"/>
          </a:xfrm>
          <a:prstGeom prst="rect">
            <a:avLst/>
          </a:prstGeom>
          <a:noFill/>
          <a:ln w="19050">
            <a:noFill/>
            <a:miter lim="800000"/>
            <a:headEnd/>
            <a:tailEnd/>
          </a:ln>
        </p:spPr>
        <p:txBody>
          <a:bodyPr wrap="none">
            <a:spAutoFit/>
          </a:bodyPr>
          <a:lstStyle/>
          <a:p>
            <a:pPr algn="ctr" eaLnBrk="1" hangingPunct="1">
              <a:spcBef>
                <a:spcPct val="20000"/>
              </a:spcBef>
            </a:pPr>
            <a:r>
              <a:rPr lang="en-US" sz="1400" dirty="0"/>
              <a:t>US Presidential Speeches Tag Cloud</a:t>
            </a:r>
            <a:br>
              <a:rPr lang="en-US" sz="1400" dirty="0"/>
            </a:br>
            <a:r>
              <a:rPr lang="en-US" sz="1400" b="1" dirty="0">
                <a:latin typeface="Courier New" pitchFamily="49" charset="0"/>
                <a:hlinkClick r:id="rId5"/>
              </a:rPr>
              <a:t>http://chir.ag/projects/preztags/</a:t>
            </a:r>
            <a:endParaRPr lang="en-US" sz="1400" b="1" dirty="0">
              <a:latin typeface="Courier New" pitchFamily="49" charset="0"/>
            </a:endParaRPr>
          </a:p>
        </p:txBody>
      </p:sp>
    </p:spTree>
    <p:extLst>
      <p:ext uri="{BB962C8B-B14F-4D97-AF65-F5344CB8AC3E}">
        <p14:creationId xmlns:p14="http://schemas.microsoft.com/office/powerpoint/2010/main" val="3358625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a:xfrm>
            <a:off x="1524000" y="0"/>
            <a:ext cx="9144000" cy="838200"/>
          </a:xfrm>
        </p:spPr>
        <p:txBody>
          <a:bodyPr/>
          <a:lstStyle/>
          <a:p>
            <a:pPr eaLnBrk="1" hangingPunct="1">
              <a:defRPr/>
            </a:pPr>
            <a:r>
              <a:rPr lang="en-US" dirty="0"/>
              <a:t>Bag of words illustration</a:t>
            </a:r>
          </a:p>
        </p:txBody>
      </p:sp>
      <p:pic>
        <p:nvPicPr>
          <p:cNvPr id="13319" name="Picture 4" descr="speech1"/>
          <p:cNvPicPr>
            <a:picLocks noChangeAspect="1" noChangeArrowheads="1"/>
          </p:cNvPicPr>
          <p:nvPr/>
        </p:nvPicPr>
        <p:blipFill>
          <a:blip r:embed="rId3" cstate="print">
            <a:lum contrast="50000"/>
          </a:blip>
          <a:srcRect/>
          <a:stretch>
            <a:fillRect/>
          </a:stretch>
        </p:blipFill>
        <p:spPr bwMode="auto">
          <a:xfrm>
            <a:off x="2286000" y="1752600"/>
            <a:ext cx="6832600" cy="2611438"/>
          </a:xfrm>
          <a:prstGeom prst="rect">
            <a:avLst/>
          </a:prstGeom>
          <a:noFill/>
          <a:ln w="50800">
            <a:solidFill>
              <a:srgbClr val="FF0000"/>
            </a:solidFill>
            <a:miter lim="800000"/>
            <a:headEnd/>
            <a:tailEnd/>
          </a:ln>
        </p:spPr>
      </p:pic>
      <p:sp>
        <p:nvSpPr>
          <p:cNvPr id="13320" name="Rectangle 5"/>
          <p:cNvSpPr>
            <a:spLocks noChangeArrowheads="1"/>
          </p:cNvSpPr>
          <p:nvPr/>
        </p:nvSpPr>
        <p:spPr bwMode="auto">
          <a:xfrm>
            <a:off x="4179435" y="6226175"/>
            <a:ext cx="3836307" cy="523220"/>
          </a:xfrm>
          <a:prstGeom prst="rect">
            <a:avLst/>
          </a:prstGeom>
          <a:noFill/>
          <a:ln w="19050">
            <a:noFill/>
            <a:miter lim="800000"/>
            <a:headEnd/>
            <a:tailEnd/>
          </a:ln>
        </p:spPr>
        <p:txBody>
          <a:bodyPr wrap="none">
            <a:spAutoFit/>
          </a:bodyPr>
          <a:lstStyle/>
          <a:p>
            <a:pPr algn="ctr" eaLnBrk="1" hangingPunct="1">
              <a:spcBef>
                <a:spcPct val="20000"/>
              </a:spcBef>
            </a:pPr>
            <a:r>
              <a:rPr lang="en-US" sz="1400" dirty="0"/>
              <a:t>US Presidential Speeches Tag Cloud</a:t>
            </a:r>
            <a:br>
              <a:rPr lang="en-US" sz="1400" dirty="0"/>
            </a:br>
            <a:r>
              <a:rPr lang="en-US" sz="1400" b="1" dirty="0">
                <a:latin typeface="Courier New" pitchFamily="49" charset="0"/>
                <a:hlinkClick r:id="rId4"/>
              </a:rPr>
              <a:t>http://chir.ag/projects/preztags/</a:t>
            </a:r>
            <a:endParaRPr lang="en-US" sz="1400" b="1" dirty="0">
              <a:latin typeface="Courier New" pitchFamily="49" charset="0"/>
            </a:endParaRPr>
          </a:p>
        </p:txBody>
      </p:sp>
      <p:pic>
        <p:nvPicPr>
          <p:cNvPr id="13316" name="Picture 6" descr="speech6"/>
          <p:cNvPicPr>
            <a:picLocks noChangeAspect="1" noChangeArrowheads="1"/>
          </p:cNvPicPr>
          <p:nvPr/>
        </p:nvPicPr>
        <p:blipFill>
          <a:blip r:embed="rId5" cstate="print">
            <a:lum contrast="50000"/>
          </a:blip>
          <a:srcRect/>
          <a:stretch>
            <a:fillRect/>
          </a:stretch>
        </p:blipFill>
        <p:spPr bwMode="auto">
          <a:xfrm>
            <a:off x="2819401" y="2330451"/>
            <a:ext cx="6932613" cy="2644775"/>
          </a:xfrm>
          <a:prstGeom prst="rect">
            <a:avLst/>
          </a:prstGeom>
          <a:noFill/>
          <a:ln w="50800">
            <a:solidFill>
              <a:srgbClr val="FF0000"/>
            </a:solidFill>
            <a:miter lim="800000"/>
            <a:headEnd/>
            <a:tailEnd/>
          </a:ln>
        </p:spPr>
      </p:pic>
      <p:pic>
        <p:nvPicPr>
          <p:cNvPr id="13317" name="Picture 7" descr="bags of words"/>
          <p:cNvPicPr>
            <a:picLocks noChangeAspect="1" noChangeArrowheads="1"/>
          </p:cNvPicPr>
          <p:nvPr/>
        </p:nvPicPr>
        <p:blipFill>
          <a:blip r:embed="rId6" cstate="print">
            <a:lum contrast="50000"/>
          </a:blip>
          <a:srcRect/>
          <a:stretch>
            <a:fillRect/>
          </a:stretch>
        </p:blipFill>
        <p:spPr bwMode="auto">
          <a:xfrm>
            <a:off x="3352800" y="2917826"/>
            <a:ext cx="6858000" cy="2536825"/>
          </a:xfrm>
          <a:prstGeom prst="rect">
            <a:avLst/>
          </a:prstGeom>
          <a:noFill/>
          <a:ln w="50800">
            <a:solidFill>
              <a:srgbClr val="FF0000"/>
            </a:solidFill>
            <a:miter lim="800000"/>
            <a:headEnd/>
            <a:tailEnd/>
          </a:ln>
        </p:spPr>
      </p:pic>
    </p:spTree>
    <p:extLst>
      <p:ext uri="{BB962C8B-B14F-4D97-AF65-F5344CB8AC3E}">
        <p14:creationId xmlns:p14="http://schemas.microsoft.com/office/powerpoint/2010/main" val="1906325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Inference and Bayesian Learning</a:t>
            </a:r>
          </a:p>
        </p:txBody>
      </p:sp>
      <p:sp>
        <p:nvSpPr>
          <p:cNvPr id="3" name="Content Placeholder 2"/>
          <p:cNvSpPr>
            <a:spLocks noGrp="1"/>
          </p:cNvSpPr>
          <p:nvPr>
            <p:ph idx="1"/>
          </p:nvPr>
        </p:nvSpPr>
        <p:spPr>
          <a:xfrm>
            <a:off x="838200" y="1825624"/>
            <a:ext cx="10515600" cy="4603455"/>
          </a:xfrm>
        </p:spPr>
        <p:txBody>
          <a:bodyPr>
            <a:normAutofit/>
          </a:bodyPr>
          <a:lstStyle/>
          <a:p>
            <a:r>
              <a:rPr lang="en-US" dirty="0">
                <a:solidFill>
                  <a:schemeClr val="bg1">
                    <a:lumMod val="75000"/>
                  </a:schemeClr>
                </a:solidFill>
              </a:rPr>
              <a:t>Bayes Rule</a:t>
            </a:r>
          </a:p>
          <a:p>
            <a:r>
              <a:rPr lang="en-US" dirty="0">
                <a:solidFill>
                  <a:schemeClr val="bg1">
                    <a:lumMod val="75000"/>
                  </a:schemeClr>
                </a:solidFill>
              </a:rPr>
              <a:t>Bayesian Inference</a:t>
            </a:r>
          </a:p>
          <a:p>
            <a:pPr lvl="1"/>
            <a:r>
              <a:rPr lang="en-US" dirty="0">
                <a:solidFill>
                  <a:schemeClr val="bg1">
                    <a:lumMod val="75000"/>
                  </a:schemeClr>
                </a:solidFill>
              </a:rPr>
              <a:t>Misdiagnosis</a:t>
            </a:r>
          </a:p>
          <a:p>
            <a:pPr lvl="1"/>
            <a:r>
              <a:rPr lang="en-US" dirty="0">
                <a:solidFill>
                  <a:schemeClr val="bg1">
                    <a:lumMod val="75000"/>
                  </a:schemeClr>
                </a:solidFill>
              </a:rPr>
              <a:t>The Bayesian “Decision”</a:t>
            </a:r>
          </a:p>
          <a:p>
            <a:pPr lvl="1"/>
            <a:r>
              <a:rPr lang="en-US" dirty="0">
                <a:solidFill>
                  <a:schemeClr val="bg1">
                    <a:lumMod val="75000"/>
                  </a:schemeClr>
                </a:solidFill>
              </a:rPr>
              <a:t>The “Naïve Bayesian” Assumption</a:t>
            </a:r>
          </a:p>
          <a:p>
            <a:pPr lvl="1"/>
            <a:r>
              <a:rPr lang="en-US" dirty="0">
                <a:solidFill>
                  <a:schemeClr val="bg1">
                    <a:lumMod val="75000"/>
                  </a:schemeClr>
                </a:solidFill>
              </a:rPr>
              <a:t>Bag of Words (</a:t>
            </a:r>
            <a:r>
              <a:rPr lang="en-US" dirty="0" err="1">
                <a:solidFill>
                  <a:schemeClr val="bg1">
                    <a:lumMod val="75000"/>
                  </a:schemeClr>
                </a:solidFill>
              </a:rPr>
              <a:t>BoW</a:t>
            </a:r>
            <a:r>
              <a:rPr lang="en-US" dirty="0">
                <a:solidFill>
                  <a:schemeClr val="bg1">
                    <a:lumMod val="75000"/>
                  </a:schemeClr>
                </a:solidFill>
              </a:rPr>
              <a:t>)</a:t>
            </a:r>
          </a:p>
          <a:p>
            <a:r>
              <a:rPr lang="en-US" dirty="0"/>
              <a:t>Bayesian Learning</a:t>
            </a:r>
          </a:p>
          <a:p>
            <a:pPr lvl="1"/>
            <a:r>
              <a:rPr lang="en-US" dirty="0"/>
              <a:t>Maximum Likelihood estimation of parameters</a:t>
            </a:r>
          </a:p>
          <a:p>
            <a:pPr lvl="1"/>
            <a:r>
              <a:rPr lang="en-US" dirty="0"/>
              <a:t>Laplace Smoothing</a:t>
            </a:r>
          </a:p>
          <a:p>
            <a:endParaRPr lang="en-US" dirty="0"/>
          </a:p>
        </p:txBody>
      </p:sp>
    </p:spTree>
    <p:extLst>
      <p:ext uri="{BB962C8B-B14F-4D97-AF65-F5344CB8AC3E}">
        <p14:creationId xmlns:p14="http://schemas.microsoft.com/office/powerpoint/2010/main" val="1424294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619" y="122238"/>
            <a:ext cx="8229600" cy="868362"/>
          </a:xfrm>
        </p:spPr>
        <p:txBody>
          <a:bodyPr/>
          <a:lstStyle/>
          <a:p>
            <a:r>
              <a:rPr lang="en-US" dirty="0"/>
              <a:t>Bayesian Learning</a:t>
            </a:r>
          </a:p>
        </p:txBody>
      </p:sp>
      <p:sp>
        <p:nvSpPr>
          <p:cNvPr id="3" name="Content Placeholder 2"/>
          <p:cNvSpPr>
            <a:spLocks noGrp="1"/>
          </p:cNvSpPr>
          <p:nvPr>
            <p:ph idx="1"/>
          </p:nvPr>
        </p:nvSpPr>
        <p:spPr>
          <a:xfrm>
            <a:off x="1676400" y="1066801"/>
            <a:ext cx="8915400" cy="5059363"/>
          </a:xfrm>
        </p:spPr>
        <p:txBody>
          <a:bodyPr/>
          <a:lstStyle/>
          <a:p>
            <a:r>
              <a:rPr lang="en-US" sz="2400" dirty="0">
                <a:cs typeface="Times New Roman"/>
              </a:rPr>
              <a:t>Model parameters: feature likelihoods </a:t>
            </a:r>
            <a:r>
              <a:rPr lang="en-US" sz="2400" dirty="0">
                <a:solidFill>
                  <a:srgbClr val="0066FF"/>
                </a:solidFill>
              </a:rPr>
              <a:t>P(word | class) </a:t>
            </a:r>
            <a:r>
              <a:rPr lang="en-US" sz="2400" dirty="0">
                <a:cs typeface="Times New Roman"/>
              </a:rPr>
              <a:t>and</a:t>
            </a:r>
            <a:r>
              <a:rPr lang="en-US" sz="2400" dirty="0">
                <a:solidFill>
                  <a:srgbClr val="0066FF"/>
                </a:solidFill>
                <a:cs typeface="Times New Roman"/>
              </a:rPr>
              <a:t> </a:t>
            </a:r>
            <a:r>
              <a:rPr lang="en-US" sz="2400" dirty="0">
                <a:cs typeface="Times New Roman"/>
              </a:rPr>
              <a:t>priors</a:t>
            </a:r>
            <a:r>
              <a:rPr lang="en-US" sz="2400" dirty="0">
                <a:solidFill>
                  <a:srgbClr val="0066FF"/>
                </a:solidFill>
                <a:cs typeface="Times New Roman"/>
              </a:rPr>
              <a:t> </a:t>
            </a:r>
            <a:r>
              <a:rPr lang="en-US" sz="2400" dirty="0">
                <a:solidFill>
                  <a:srgbClr val="0066FF"/>
                </a:solidFill>
              </a:rPr>
              <a:t>P(class) </a:t>
            </a:r>
          </a:p>
          <a:p>
            <a:pPr lvl="1"/>
            <a:r>
              <a:rPr lang="en-US" sz="2000" dirty="0">
                <a:cs typeface="Times New Roman"/>
              </a:rPr>
              <a:t>How do we obtain the values of these parameters?</a:t>
            </a:r>
          </a:p>
          <a:p>
            <a:pPr lvl="1"/>
            <a:r>
              <a:rPr lang="en-US" sz="2000" dirty="0">
                <a:cs typeface="Times New Roman"/>
              </a:rPr>
              <a:t>Need </a:t>
            </a:r>
            <a:r>
              <a:rPr lang="en-US" sz="2000" i="1" dirty="0">
                <a:cs typeface="Times New Roman"/>
              </a:rPr>
              <a:t>training set </a:t>
            </a:r>
            <a:r>
              <a:rPr lang="en-US" sz="2000" dirty="0">
                <a:cs typeface="Times New Roman"/>
              </a:rPr>
              <a:t>of labeled samples from both classes</a:t>
            </a:r>
          </a:p>
          <a:p>
            <a:pPr lvl="1"/>
            <a:endParaRPr lang="en-US" dirty="0">
              <a:cs typeface="Times New Roman"/>
            </a:endParaRPr>
          </a:p>
          <a:p>
            <a:pPr lvl="1">
              <a:buNone/>
            </a:pPr>
            <a:endParaRPr lang="en-US" dirty="0">
              <a:cs typeface="Times New Roman"/>
            </a:endParaRPr>
          </a:p>
          <a:p>
            <a:pPr lvl="1">
              <a:buNone/>
            </a:pPr>
            <a:br>
              <a:rPr lang="en-US" dirty="0">
                <a:cs typeface="Times New Roman"/>
              </a:rPr>
            </a:br>
            <a:endParaRPr lang="en-US" sz="1000" dirty="0">
              <a:cs typeface="Times New Roman"/>
            </a:endParaRPr>
          </a:p>
          <a:p>
            <a:pPr lvl="1"/>
            <a:r>
              <a:rPr lang="en-US" dirty="0">
                <a:cs typeface="Times New Roman"/>
              </a:rPr>
              <a:t>This is the </a:t>
            </a:r>
            <a:r>
              <a:rPr lang="en-US" i="1" dirty="0">
                <a:cs typeface="Times New Roman"/>
              </a:rPr>
              <a:t>maximum likelihood </a:t>
            </a:r>
            <a:r>
              <a:rPr lang="en-US" dirty="0">
                <a:cs typeface="Times New Roman"/>
              </a:rPr>
              <a:t>(ML) estimate, or estimate that maximizes the likelihood of the training data:</a:t>
            </a:r>
            <a:br>
              <a:rPr lang="en-US" dirty="0">
                <a:cs typeface="Times New Roman"/>
              </a:rPr>
            </a:br>
            <a:br>
              <a:rPr lang="en-US" dirty="0">
                <a:cs typeface="Times New Roman"/>
              </a:rPr>
            </a:br>
            <a:endParaRPr lang="en-US" dirty="0"/>
          </a:p>
        </p:txBody>
      </p:sp>
      <p:sp>
        <p:nvSpPr>
          <p:cNvPr id="5" name="Rectangle 4"/>
          <p:cNvSpPr/>
          <p:nvPr/>
        </p:nvSpPr>
        <p:spPr>
          <a:xfrm>
            <a:off x="1905000" y="3181290"/>
            <a:ext cx="1982146" cy="400110"/>
          </a:xfrm>
          <a:prstGeom prst="rect">
            <a:avLst/>
          </a:prstGeom>
        </p:spPr>
        <p:txBody>
          <a:bodyPr wrap="none">
            <a:spAutoFit/>
          </a:bodyPr>
          <a:lstStyle/>
          <a:p>
            <a:r>
              <a:rPr lang="en-US" sz="2000" dirty="0">
                <a:solidFill>
                  <a:srgbClr val="0066FF"/>
                </a:solidFill>
              </a:rPr>
              <a:t> P(word | class) =</a:t>
            </a:r>
            <a:endParaRPr lang="en-US" sz="2000" dirty="0"/>
          </a:p>
        </p:txBody>
      </p:sp>
      <p:sp>
        <p:nvSpPr>
          <p:cNvPr id="6" name="Rectangle 5"/>
          <p:cNvSpPr/>
          <p:nvPr/>
        </p:nvSpPr>
        <p:spPr>
          <a:xfrm>
            <a:off x="4343401" y="2876490"/>
            <a:ext cx="5550943" cy="400110"/>
          </a:xfrm>
          <a:prstGeom prst="rect">
            <a:avLst/>
          </a:prstGeom>
        </p:spPr>
        <p:txBody>
          <a:bodyPr wrap="none">
            <a:spAutoFit/>
          </a:bodyPr>
          <a:lstStyle/>
          <a:p>
            <a:r>
              <a:rPr lang="en-US" sz="2000" dirty="0">
                <a:solidFill>
                  <a:srgbClr val="0066FF"/>
                </a:solidFill>
              </a:rPr>
              <a:t># of occurrences of this word in docs from this class</a:t>
            </a:r>
            <a:endParaRPr lang="en-US" sz="2000" dirty="0"/>
          </a:p>
        </p:txBody>
      </p:sp>
      <p:sp>
        <p:nvSpPr>
          <p:cNvPr id="7" name="Rectangle 6"/>
          <p:cNvSpPr/>
          <p:nvPr/>
        </p:nvSpPr>
        <p:spPr>
          <a:xfrm>
            <a:off x="5088652" y="3333690"/>
            <a:ext cx="5655548" cy="400110"/>
          </a:xfrm>
          <a:prstGeom prst="rect">
            <a:avLst/>
          </a:prstGeom>
        </p:spPr>
        <p:txBody>
          <a:bodyPr wrap="square">
            <a:spAutoFit/>
          </a:bodyPr>
          <a:lstStyle/>
          <a:p>
            <a:r>
              <a:rPr lang="en-US" sz="2000" dirty="0">
                <a:solidFill>
                  <a:srgbClr val="0066FF"/>
                </a:solidFill>
              </a:rPr>
              <a:t>total # of words in docs from this class</a:t>
            </a:r>
            <a:endParaRPr lang="en-US" sz="2000" dirty="0"/>
          </a:p>
        </p:txBody>
      </p:sp>
      <p:cxnSp>
        <p:nvCxnSpPr>
          <p:cNvPr id="9" name="Straight Connector 8"/>
          <p:cNvCxnSpPr/>
          <p:nvPr/>
        </p:nvCxnSpPr>
        <p:spPr>
          <a:xfrm>
            <a:off x="4419600" y="3333690"/>
            <a:ext cx="5791200" cy="19110"/>
          </a:xfrm>
          <a:prstGeom prst="line">
            <a:avLst/>
          </a:prstGeom>
          <a:ln w="19050">
            <a:solidFill>
              <a:srgbClr val="0066FF"/>
            </a:solidFill>
          </a:ln>
        </p:spPr>
        <p:style>
          <a:lnRef idx="1">
            <a:schemeClr val="accent1"/>
          </a:lnRef>
          <a:fillRef idx="0">
            <a:schemeClr val="accent1"/>
          </a:fillRef>
          <a:effectRef idx="0">
            <a:schemeClr val="accent1"/>
          </a:effectRef>
          <a:fontRef idx="minor">
            <a:schemeClr val="tx1"/>
          </a:fontRef>
        </p:style>
      </p:cxnSp>
      <p:graphicFrame>
        <p:nvGraphicFramePr>
          <p:cNvPr id="107523" name="Object 3" descr="Maximum Likelihood"/>
          <p:cNvGraphicFramePr>
            <a:graphicFrameLocks noChangeAspect="1"/>
          </p:cNvGraphicFramePr>
          <p:nvPr>
            <p:extLst>
              <p:ext uri="{D42A27DB-BD31-4B8C-83A1-F6EECF244321}">
                <p14:modId xmlns:p14="http://schemas.microsoft.com/office/powerpoint/2010/main" val="1294569533"/>
              </p:ext>
            </p:extLst>
          </p:nvPr>
        </p:nvGraphicFramePr>
        <p:xfrm>
          <a:off x="4291013" y="4770438"/>
          <a:ext cx="3663950" cy="1154112"/>
        </p:xfrm>
        <a:graphic>
          <a:graphicData uri="http://schemas.openxmlformats.org/presentationml/2006/ole">
            <mc:AlternateContent xmlns:mc="http://schemas.openxmlformats.org/markup-compatibility/2006">
              <mc:Choice xmlns:v="urn:schemas-microsoft-com:vml" Requires="v">
                <p:oleObj name="Equation" r:id="rId3" imgW="1409400" imgH="444240" progId="Equation.3">
                  <p:embed/>
                </p:oleObj>
              </mc:Choice>
              <mc:Fallback>
                <p:oleObj name="Equation" r:id="rId3" imgW="1409400" imgH="444240" progId="Equation.3">
                  <p:embed/>
                  <p:pic>
                    <p:nvPicPr>
                      <p:cNvPr id="107523" name="Object 3" descr="Maximum Likelihoo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1013" y="4770438"/>
                        <a:ext cx="3663950" cy="11541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Rectangle 10"/>
          <p:cNvSpPr/>
          <p:nvPr/>
        </p:nvSpPr>
        <p:spPr>
          <a:xfrm>
            <a:off x="3307775" y="5924490"/>
            <a:ext cx="5177508" cy="400110"/>
          </a:xfrm>
          <a:prstGeom prst="rect">
            <a:avLst/>
          </a:prstGeom>
        </p:spPr>
        <p:txBody>
          <a:bodyPr wrap="none">
            <a:spAutoFit/>
          </a:bodyPr>
          <a:lstStyle/>
          <a:p>
            <a:r>
              <a:rPr lang="en-US" sz="2000" i="1" dirty="0"/>
              <a:t>d</a:t>
            </a:r>
            <a:r>
              <a:rPr lang="en-US" sz="2000" dirty="0"/>
              <a:t>: index of training document, </a:t>
            </a:r>
            <a:r>
              <a:rPr lang="en-US" sz="2000" i="1" dirty="0" err="1"/>
              <a:t>i</a:t>
            </a:r>
            <a:r>
              <a:rPr lang="en-US" sz="2000" dirty="0"/>
              <a:t>: index of a word</a:t>
            </a:r>
          </a:p>
        </p:txBody>
      </p:sp>
    </p:spTree>
    <p:extLst>
      <p:ext uri="{BB962C8B-B14F-4D97-AF65-F5344CB8AC3E}">
        <p14:creationId xmlns:p14="http://schemas.microsoft.com/office/powerpoint/2010/main" val="2545827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Rule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2262" y="1517807"/>
                <a:ext cx="9122229" cy="5135561"/>
              </a:xfrm>
            </p:spPr>
            <p:txBody>
              <a:bodyPr>
                <a:normAutofit/>
              </a:bodyPr>
              <a:lstStyle/>
              <a:p>
                <a:r>
                  <a:rPr lang="en-US" sz="2400" dirty="0"/>
                  <a:t>The product rule gives us two ways to factor </a:t>
                </a:r>
                <a:br>
                  <a:rPr lang="en-US" sz="2400" dirty="0"/>
                </a:br>
                <a:r>
                  <a:rPr lang="en-US" sz="2400" dirty="0"/>
                  <a:t>a joint probability:</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e>
                      </m:d>
                      <m:r>
                        <a:rPr lang="en-US" sz="2400" b="0" i="1" smtClean="0">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e>
                        <m:e>
                          <m:r>
                            <a:rPr lang="en-US" sz="2400" i="1">
                              <a:latin typeface="Cambria Math" panose="02040503050406030204" pitchFamily="18" charset="0"/>
                            </a:rPr>
                            <m:t>𝐴</m:t>
                          </m:r>
                        </m:e>
                      </m:d>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e>
                      </m:d>
                      <m:r>
                        <a:rPr lang="en-US" sz="2400" b="0" i="1" smtClean="0">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e>
                        <m:e>
                          <m:r>
                            <a:rPr lang="en-US" sz="2400" i="1">
                              <a:latin typeface="Cambria Math" panose="02040503050406030204" pitchFamily="18" charset="0"/>
                            </a:rPr>
                            <m:t>𝐵</m:t>
                          </m:r>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e>
                      </m:d>
                    </m:oMath>
                  </m:oMathPara>
                </a14:m>
                <a:endParaRPr lang="en-US" sz="2400" b="0" i="1" dirty="0">
                  <a:latin typeface="Cambria Math" panose="02040503050406030204" pitchFamily="18" charset="0"/>
                </a:endParaRPr>
              </a:p>
              <a:p>
                <a:r>
                  <a:rPr lang="en-US" sz="2400" dirty="0"/>
                  <a:t>Therefore,  </a:t>
                </a:r>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e>
                          <m:r>
                            <a:rPr lang="en-US" sz="2400" b="0" i="1" smtClean="0">
                              <a:latin typeface="Cambria Math" panose="02040503050406030204" pitchFamily="18" charset="0"/>
                            </a:rPr>
                            <m:t>𝐵</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e>
                            <m:e>
                              <m:r>
                                <a:rPr lang="en-US" sz="2400" b="0" i="1" smtClean="0">
                                  <a:latin typeface="Cambria Math" panose="02040503050406030204" pitchFamily="18" charset="0"/>
                                </a:rPr>
                                <m:t>𝐴</m:t>
                              </m:r>
                            </m:e>
                          </m:d>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en>
                      </m:f>
                    </m:oMath>
                  </m:oMathPara>
                </a14:m>
                <a:endParaRPr lang="en-US" sz="2400" b="0" dirty="0"/>
              </a:p>
              <a:p>
                <a:r>
                  <a:rPr lang="en-US" sz="2400" dirty="0"/>
                  <a:t>Why is this useful?</a:t>
                </a:r>
                <a:endParaRPr lang="en-US" sz="1600" dirty="0">
                  <a:solidFill>
                    <a:srgbClr val="0066FF"/>
                  </a:solidFill>
                </a:endParaRPr>
              </a:p>
              <a:p>
                <a:pPr lvl="1"/>
                <a:r>
                  <a:rPr lang="en-US" sz="2000" dirty="0"/>
                  <a:t>“A” is something we care about, but P(A|B) is really </a:t>
                </a:r>
                <a:r>
                  <a:rPr lang="en-US" sz="2000" dirty="0" err="1"/>
                  <a:t>really</a:t>
                </a:r>
                <a:r>
                  <a:rPr lang="en-US" sz="2000" dirty="0"/>
                  <a:t> hard to measure (example: the sun exploded)</a:t>
                </a:r>
              </a:p>
              <a:p>
                <a:pPr lvl="1"/>
                <a:r>
                  <a:rPr lang="en-US" sz="2000" dirty="0"/>
                  <a:t>“B” is something less interesting, but P(B|A) is easy to measure (example: the amount of light falling on a solar cell)</a:t>
                </a:r>
              </a:p>
              <a:p>
                <a:pPr lvl="1"/>
                <a:r>
                  <a:rPr lang="en-US" sz="2000" dirty="0"/>
                  <a:t>Bayes’ rule tells us how to compute the probability we want (P(A|B)) from probabilities that are much, much easier to measure (P(B|A)).</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2262" y="1517807"/>
                <a:ext cx="9122229" cy="5135561"/>
              </a:xfrm>
              <a:blipFill>
                <a:blip r:embed="rId3"/>
                <a:stretch>
                  <a:fillRect l="-936" t="-1663"/>
                </a:stretch>
              </a:blipFill>
            </p:spPr>
            <p:txBody>
              <a:bodyPr/>
              <a:lstStyle/>
              <a:p>
                <a:r>
                  <a:rPr lang="en-US">
                    <a:noFill/>
                  </a:rPr>
                  <a:t> </a:t>
                </a:r>
              </a:p>
            </p:txBody>
          </p:sp>
        </mc:Fallback>
      </mc:AlternateContent>
      <p:pic>
        <p:nvPicPr>
          <p:cNvPr id="36868" name="Picture 4" descr="Thomas Bayes">
            <a:hlinkClick r:id="rId4"/>
          </p:cNvPr>
          <p:cNvPicPr>
            <a:picLocks noChangeAspect="1" noChangeArrowheads="1"/>
          </p:cNvPicPr>
          <p:nvPr/>
        </p:nvPicPr>
        <p:blipFill>
          <a:blip r:embed="rId5" cstate="print"/>
          <a:srcRect/>
          <a:stretch>
            <a:fillRect/>
          </a:stretch>
        </p:blipFill>
        <p:spPr bwMode="auto">
          <a:xfrm>
            <a:off x="8915401" y="152401"/>
            <a:ext cx="1135901" cy="1219200"/>
          </a:xfrm>
          <a:prstGeom prst="rect">
            <a:avLst/>
          </a:prstGeom>
          <a:noFill/>
          <a:ln w="9525">
            <a:noFill/>
            <a:miter lim="800000"/>
            <a:headEnd/>
            <a:tailEnd/>
          </a:ln>
        </p:spPr>
      </p:pic>
      <p:sp>
        <p:nvSpPr>
          <p:cNvPr id="7" name="Rectangle 6"/>
          <p:cNvSpPr/>
          <p:nvPr/>
        </p:nvSpPr>
        <p:spPr>
          <a:xfrm>
            <a:off x="8753221" y="1367136"/>
            <a:ext cx="1361270" cy="461665"/>
          </a:xfrm>
          <a:prstGeom prst="rect">
            <a:avLst/>
          </a:prstGeom>
        </p:spPr>
        <p:txBody>
          <a:bodyPr wrap="none">
            <a:spAutoFit/>
          </a:bodyPr>
          <a:lstStyle/>
          <a:p>
            <a:pPr algn="ctr"/>
            <a:r>
              <a:rPr lang="en-US" sz="1200" dirty="0"/>
              <a:t>Rev. Thomas </a:t>
            </a:r>
            <a:r>
              <a:rPr lang="en-US" sz="1200" dirty="0" err="1"/>
              <a:t>Bayes</a:t>
            </a:r>
            <a:br>
              <a:rPr lang="en-US" sz="1200" dirty="0"/>
            </a:br>
            <a:r>
              <a:rPr lang="en-US" sz="1200" dirty="0"/>
              <a:t>(1702-1761)</a:t>
            </a:r>
          </a:p>
        </p:txBody>
      </p:sp>
    </p:spTree>
    <p:extLst>
      <p:ext uri="{BB962C8B-B14F-4D97-AF65-F5344CB8AC3E}">
        <p14:creationId xmlns:p14="http://schemas.microsoft.com/office/powerpoint/2010/main" val="2973137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39128"/>
                <a:ext cx="10515600" cy="5121928"/>
              </a:xfrm>
            </p:spPr>
            <p:txBody>
              <a:bodyPr>
                <a:normAutofit/>
              </a:bodyPr>
              <a:lstStyle/>
              <a:p>
                <a:r>
                  <a:rPr lang="en-US" dirty="0"/>
                  <a:t>The “bag of words model” has the following parameters:</a:t>
                </a:r>
              </a:p>
              <a:p>
                <a:pPr lvl="1"/>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𝑐𝑤</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𝑐</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m:t>
                    </m:r>
                  </m:oMath>
                </a14:m>
                <a:endParaRPr lang="en-US" dirty="0"/>
              </a:p>
              <a:p>
                <a:r>
                  <a:rPr lang="en-US" dirty="0"/>
                  <a:t>The training data are a set of documents,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𝐷</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r>
                      <a:rPr lang="en-US" b="0" i="1" smtClean="0">
                        <a:latin typeface="Cambria Math" panose="02040503050406030204" pitchFamily="18" charset="0"/>
                      </a:rPr>
                      <m:t>]</m:t>
                    </m:r>
                  </m:oMath>
                </a14:m>
                <a:r>
                  <a:rPr lang="en-US" dirty="0"/>
                  <a:t>, each with its associated class label,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𝑚</m:t>
                        </m:r>
                      </m:sub>
                    </m:sSub>
                    <m:r>
                      <a:rPr lang="en-US" b="0" i="1" smtClean="0">
                        <a:latin typeface="Cambria Math" panose="02040503050406030204" pitchFamily="18" charset="0"/>
                      </a:rPr>
                      <m:t>]</m:t>
                    </m:r>
                  </m:oMath>
                </a14:m>
                <a:r>
                  <a:rPr lang="en-US" dirty="0"/>
                  <a:t>.</a:t>
                </a:r>
              </a:p>
              <a:p>
                <a:r>
                  <a:rPr lang="en-US" dirty="0"/>
                  <a:t>The likelihood of the training data is the probability of its observations given its labels.  If we assume that each document is independent of the others (“episodic”), then we get:</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𝑖</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e>
                          </m:d>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39128"/>
                <a:ext cx="10515600" cy="5121928"/>
              </a:xfrm>
              <a:blipFill>
                <a:blip r:embed="rId2"/>
                <a:stretch>
                  <a:fillRect l="-965" t="-1728" r="-1930" b="-38272"/>
                </a:stretch>
              </a:blipFill>
            </p:spPr>
            <p:txBody>
              <a:bodyPr/>
              <a:lstStyle/>
              <a:p>
                <a:r>
                  <a:rPr lang="en-US">
                    <a:noFill/>
                  </a:rPr>
                  <a:t> </a:t>
                </a:r>
              </a:p>
            </p:txBody>
          </p:sp>
        </mc:Fallback>
      </mc:AlternateContent>
    </p:spTree>
    <p:extLst>
      <p:ext uri="{BB962C8B-B14F-4D97-AF65-F5344CB8AC3E}">
        <p14:creationId xmlns:p14="http://schemas.microsoft.com/office/powerpoint/2010/main" val="3439759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39128"/>
                <a:ext cx="10515600" cy="5121928"/>
              </a:xfrm>
            </p:spPr>
            <p:txBody>
              <a:bodyPr>
                <a:normAutofit fontScale="92500"/>
              </a:bodyPr>
              <a:lstStyle/>
              <a:p>
                <a:r>
                  <a:rPr lang="en-US" dirty="0"/>
                  <a:t>The “bag of words model” has the following parameters:</a:t>
                </a:r>
              </a:p>
              <a:p>
                <a:pPr lvl="1"/>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𝑐𝑤</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𝑐</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m:t>
                    </m:r>
                  </m:oMath>
                </a14:m>
                <a:endParaRPr lang="en-US" dirty="0"/>
              </a:p>
              <a:p>
                <a:r>
                  <a:rPr lang="en-US" dirty="0"/>
                  <a:t>Each document is a sequence of words,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𝑛𝑖</m:t>
                        </m:r>
                      </m:sub>
                    </m:sSub>
                    <m:r>
                      <a:rPr lang="en-US" b="0" i="1" smtClean="0">
                        <a:latin typeface="Cambria Math" panose="02040503050406030204" pitchFamily="18" charset="0"/>
                      </a:rPr>
                      <m:t>]</m:t>
                    </m:r>
                  </m:oMath>
                </a14:m>
                <a:r>
                  <a:rPr lang="en-US" dirty="0"/>
                  <a:t>.</a:t>
                </a:r>
              </a:p>
              <a:p>
                <a:r>
                  <a:rPr lang="en-US" dirty="0"/>
                  <a:t>If we assume that each word is conditionally independent given the class (the naïve Bayes a.k.a. bag-of-words assumption), then we get:</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b="0" i="1" smtClean="0">
                                  <a:latin typeface="Cambria Math" panose="02040503050406030204" pitchFamily="18" charset="0"/>
                                </a:rPr>
                                <m:t>𝑗</m:t>
                              </m:r>
                              <m:r>
                                <a:rPr lang="en-US" i="1">
                                  <a:latin typeface="Cambria Math" panose="02040503050406030204" pitchFamily="18" charset="0"/>
                                </a:rPr>
                                <m:t>=1</m:t>
                              </m:r>
                            </m:sub>
                            <m:sup>
                              <m:r>
                                <a:rPr lang="en-US" b="0" i="1" smtClean="0">
                                  <a:latin typeface="Cambria Math" panose="02040503050406030204" pitchFamily="18" charset="0"/>
                                </a:rPr>
                                <m:t>𝑛</m:t>
                              </m:r>
                            </m:sup>
                            <m:e>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𝑗𝑖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𝑗𝑖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i="1">
                                  <a:latin typeface="Cambria Math" panose="02040503050406030204" pitchFamily="18" charset="0"/>
                                </a:rPr>
                                <m:t>)</m:t>
                              </m:r>
                            </m:e>
                          </m:nary>
                        </m:e>
                      </m:nary>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sub>
                          </m:sSub>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𝑗𝑖</m:t>
                                      </m:r>
                                    </m:sub>
                                  </m:sSub>
                                </m:sub>
                              </m:sSub>
                            </m:e>
                          </m:nary>
                        </m:e>
                      </m:nary>
                    </m:oMath>
                  </m:oMathPara>
                </a14:m>
                <a:endParaRPr lang="en-US" dirty="0"/>
              </a:p>
              <a:p>
                <a:pPr marL="0" indent="0" algn="ctr">
                  <a:buNone/>
                </a:pPr>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39128"/>
                <a:ext cx="10515600" cy="5121928"/>
              </a:xfrm>
              <a:blipFill>
                <a:blip r:embed="rId2"/>
                <a:stretch>
                  <a:fillRect l="-844" t="-1481" b="-16296"/>
                </a:stretch>
              </a:blipFill>
            </p:spPr>
            <p:txBody>
              <a:bodyPr/>
              <a:lstStyle/>
              <a:p>
                <a:r>
                  <a:rPr lang="en-US">
                    <a:noFill/>
                  </a:rPr>
                  <a:t> </a:t>
                </a:r>
              </a:p>
            </p:txBody>
          </p:sp>
        </mc:Fallback>
      </mc:AlternateContent>
    </p:spTree>
    <p:extLst>
      <p:ext uri="{BB962C8B-B14F-4D97-AF65-F5344CB8AC3E}">
        <p14:creationId xmlns:p14="http://schemas.microsoft.com/office/powerpoint/2010/main" val="3075548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Learning</a:t>
            </a:r>
          </a:p>
        </p:txBody>
      </p:sp>
      <mc:AlternateContent xmlns:mc="http://schemas.openxmlformats.org/markup-compatibility/2006" xmlns:a14="http://schemas.microsoft.com/office/drawing/2010/main">
        <mc:Choice Requires="a14">
          <p:sp>
            <p:nvSpPr>
              <p:cNvPr id="3" name="Content Placeholder 2" descr="data likelihood"/>
              <p:cNvSpPr>
                <a:spLocks noGrp="1"/>
              </p:cNvSpPr>
              <p:nvPr>
                <p:ph idx="1"/>
              </p:nvPr>
            </p:nvSpPr>
            <p:spPr>
              <a:xfrm>
                <a:off x="838200" y="1439128"/>
                <a:ext cx="10515600" cy="5121928"/>
              </a:xfrm>
            </p:spPr>
            <p:txBody>
              <a:bodyPr>
                <a:normAutofit/>
              </a:bodyPr>
              <a:lstStyle/>
              <a:p>
                <a:pPr marL="0" indent="0">
                  <a:buNone/>
                </a:pPr>
                <a:r>
                  <a:rPr lang="en-US" dirty="0"/>
                  <a:t>The data likelihood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oMath>
                </a14:m>
                <a:r>
                  <a:rPr lang="en-US" dirty="0"/>
                  <a:t> is maximized if we choose:</a:t>
                </a:r>
              </a:p>
              <a:p>
                <a:pPr marL="457200" lvl="1" indent="0">
                  <a:buNone/>
                </a:pPr>
                <a:endParaRPr lang="en-US"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𝑐𝑤</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occurrences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of</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word</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in</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documents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of</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type</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num>
                        <m:den>
                          <m:r>
                            <m:rPr>
                              <m:sty m:val="p"/>
                            </m:rPr>
                            <a:rPr lang="en-US" b="0" i="0" smtClean="0">
                              <a:latin typeface="Cambria Math" panose="02040503050406030204" pitchFamily="18" charset="0"/>
                              <a:ea typeface="Cambria Math" panose="02040503050406030204" pitchFamily="18" charset="0"/>
                            </a:rPr>
                            <m:t>total</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number</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of</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words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in</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all</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documents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of</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type</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den>
                      </m:f>
                    </m:oMath>
                  </m:oMathPara>
                </a14:m>
                <a:endParaRPr lang="en-US" dirty="0"/>
              </a:p>
              <a:p>
                <a:pPr marL="457200" lvl="1" indent="0">
                  <a:buNone/>
                </a:pPr>
                <a:endParaRPr lang="en-US"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𝑐</m:t>
                          </m:r>
                        </m:sub>
                      </m:sSub>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documents</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of</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type</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𝑐</m:t>
                          </m:r>
                        </m:num>
                        <m:den>
                          <m:r>
                            <m:rPr>
                              <m:sty m:val="p"/>
                            </m:rPr>
                            <a:rPr lang="en-US">
                              <a:latin typeface="Cambria Math" panose="02040503050406030204" pitchFamily="18" charset="0"/>
                              <a:ea typeface="Cambria Math" panose="02040503050406030204" pitchFamily="18" charset="0"/>
                            </a:rPr>
                            <m:t>total</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number</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of</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documents</m:t>
                          </m:r>
                        </m:den>
                      </m:f>
                    </m:oMath>
                  </m:oMathPara>
                </a14:m>
                <a:endParaRPr lang="en-US" dirty="0"/>
              </a:p>
            </p:txBody>
          </p:sp>
        </mc:Choice>
        <mc:Fallback xmlns="">
          <p:sp>
            <p:nvSpPr>
              <p:cNvPr id="3" name="Content Placeholder 2" descr="data likelihood"/>
              <p:cNvSpPr>
                <a:spLocks noGrp="1" noRot="1" noChangeAspect="1" noMove="1" noResize="1" noEditPoints="1" noAdjustHandles="1" noChangeArrowheads="1" noChangeShapeType="1" noTextEdit="1"/>
              </p:cNvSpPr>
              <p:nvPr>
                <p:ph idx="1"/>
              </p:nvPr>
            </p:nvSpPr>
            <p:spPr>
              <a:xfrm>
                <a:off x="838200" y="1439128"/>
                <a:ext cx="10515600" cy="5121928"/>
              </a:xfrm>
              <a:blipFill>
                <a:blip r:embed="rId2"/>
                <a:stretch>
                  <a:fillRect l="-1217" t="-1905"/>
                </a:stretch>
              </a:blipFill>
            </p:spPr>
            <p:txBody>
              <a:bodyPr/>
              <a:lstStyle/>
              <a:p>
                <a:r>
                  <a:rPr lang="en-US">
                    <a:noFill/>
                  </a:rPr>
                  <a:t> </a:t>
                </a:r>
              </a:p>
            </p:txBody>
          </p:sp>
        </mc:Fallback>
      </mc:AlternateContent>
    </p:spTree>
    <p:extLst>
      <p:ext uri="{BB962C8B-B14F-4D97-AF65-F5344CB8AC3E}">
        <p14:creationId xmlns:p14="http://schemas.microsoft.com/office/powerpoint/2010/main" val="1171361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probability that the sun will fail to rise tomorrow?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 times we have observed the sun to rise = 100,000,000</a:t>
                </a:r>
              </a:p>
              <a:p>
                <a:r>
                  <a:rPr lang="en-US" dirty="0"/>
                  <a:t># times we have observed the sun not to rise = 0</a:t>
                </a:r>
              </a:p>
              <a:p>
                <a:r>
                  <a:rPr lang="en-US" dirty="0"/>
                  <a:t>Estimated probability the sun will not rise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0+100,000,000</m:t>
                        </m:r>
                      </m:den>
                    </m:f>
                    <m:r>
                      <a:rPr lang="en-US" b="0" i="1" smtClean="0">
                        <a:latin typeface="Cambria Math" panose="02040503050406030204" pitchFamily="18" charset="0"/>
                      </a:rPr>
                      <m:t>=0</m:t>
                    </m:r>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0755" y="3517900"/>
            <a:ext cx="3340100" cy="3340100"/>
          </a:xfrm>
          <a:prstGeom prst="rect">
            <a:avLst/>
          </a:prstGeom>
        </p:spPr>
      </p:pic>
      <p:sp>
        <p:nvSpPr>
          <p:cNvPr id="5" name="TextBox 4"/>
          <p:cNvSpPr txBox="1"/>
          <p:nvPr/>
        </p:nvSpPr>
        <p:spPr>
          <a:xfrm>
            <a:off x="5844618" y="4722829"/>
            <a:ext cx="1436227" cy="584775"/>
          </a:xfrm>
          <a:prstGeom prst="rect">
            <a:avLst/>
          </a:prstGeom>
          <a:noFill/>
        </p:spPr>
        <p:txBody>
          <a:bodyPr wrap="none" rtlCol="0">
            <a:spAutoFit/>
          </a:bodyPr>
          <a:lstStyle/>
          <a:p>
            <a:r>
              <a:rPr lang="en-US" sz="3200" dirty="0"/>
              <a:t>Oops….</a:t>
            </a:r>
          </a:p>
        </p:txBody>
      </p:sp>
    </p:spTree>
    <p:extLst>
      <p:ext uri="{BB962C8B-B14F-4D97-AF65-F5344CB8AC3E}">
        <p14:creationId xmlns:p14="http://schemas.microsoft.com/office/powerpoint/2010/main" val="3276884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Laplace Smoothing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45996"/>
                <a:ext cx="10515600" cy="4630967"/>
              </a:xfrm>
            </p:spPr>
            <p:txBody>
              <a:bodyPr/>
              <a:lstStyle/>
              <a:p>
                <a:r>
                  <a:rPr lang="en-US" dirty="0"/>
                  <a:t>The basic idea: add 1 “unobserved observation” to every possible event</a:t>
                </a:r>
              </a:p>
              <a:p>
                <a:r>
                  <a:rPr lang="en-US" dirty="0"/>
                  <a:t># times the sun has risen or might have ever risen = 100,000,000+1 = 100,000,001</a:t>
                </a:r>
              </a:p>
              <a:p>
                <a:r>
                  <a:rPr lang="en-US" dirty="0"/>
                  <a:t># times the sun has failed to rise or might have ever failed to rise = 0+1 = 1</a:t>
                </a:r>
              </a:p>
              <a:p>
                <a:r>
                  <a:rPr lang="en-US" dirty="0"/>
                  <a:t>Estimated probability the sun will not rise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1+100,000,001</m:t>
                        </m:r>
                      </m:den>
                    </m:f>
                    <m:r>
                      <a:rPr lang="en-US" b="0" i="1" smtClean="0">
                        <a:latin typeface="Cambria Math" panose="02040503050406030204" pitchFamily="18" charset="0"/>
                      </a:rPr>
                      <m:t>=0.0000000099999998</m:t>
                    </m:r>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45996"/>
                <a:ext cx="10515600" cy="4630967"/>
              </a:xfrm>
              <a:blipFill rotWithShape="0">
                <a:blip r:embed="rId2"/>
                <a:stretch>
                  <a:fillRect l="-1043" t="-2240" r="-232"/>
                </a:stretch>
              </a:blipFill>
            </p:spPr>
            <p:txBody>
              <a:bodyPr/>
              <a:lstStyle/>
              <a:p>
                <a:r>
                  <a:rPr lang="en-US">
                    <a:noFill/>
                  </a:rPr>
                  <a:t> </a:t>
                </a:r>
              </a:p>
            </p:txBody>
          </p:sp>
        </mc:Fallback>
      </mc:AlternateContent>
    </p:spTree>
    <p:extLst>
      <p:ext uri="{BB962C8B-B14F-4D97-AF65-F5344CB8AC3E}">
        <p14:creationId xmlns:p14="http://schemas.microsoft.com/office/powerpoint/2010/main" val="3584277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868362"/>
          </a:xfrm>
        </p:spPr>
        <p:txBody>
          <a:bodyPr/>
          <a:lstStyle/>
          <a:p>
            <a:r>
              <a:rPr lang="en-US" dirty="0"/>
              <a:t>Parameter estimation</a:t>
            </a:r>
          </a:p>
        </p:txBody>
      </p:sp>
      <p:sp>
        <p:nvSpPr>
          <p:cNvPr id="3" name="Content Placeholder 2"/>
          <p:cNvSpPr>
            <a:spLocks noGrp="1"/>
          </p:cNvSpPr>
          <p:nvPr>
            <p:ph idx="1"/>
          </p:nvPr>
        </p:nvSpPr>
        <p:spPr>
          <a:xfrm>
            <a:off x="1676400" y="1066801"/>
            <a:ext cx="8915400" cy="4191000"/>
          </a:xfrm>
        </p:spPr>
        <p:txBody>
          <a:bodyPr/>
          <a:lstStyle/>
          <a:p>
            <a:r>
              <a:rPr lang="en-US" sz="2400" dirty="0">
                <a:cs typeface="Times New Roman"/>
              </a:rPr>
              <a:t>ML (Maximum Likelihood) parameter estimate:</a:t>
            </a:r>
            <a:endParaRPr lang="en-US" sz="2000" dirty="0">
              <a:cs typeface="Times New Roman"/>
            </a:endParaRPr>
          </a:p>
          <a:p>
            <a:pPr lvl="1"/>
            <a:endParaRPr lang="en-US" dirty="0">
              <a:cs typeface="Times New Roman"/>
            </a:endParaRPr>
          </a:p>
          <a:p>
            <a:pPr lvl="1">
              <a:buNone/>
            </a:pPr>
            <a:endParaRPr lang="en-US" dirty="0">
              <a:cs typeface="Times New Roman"/>
            </a:endParaRPr>
          </a:p>
          <a:p>
            <a:pPr lvl="1">
              <a:buNone/>
            </a:pPr>
            <a:endParaRPr lang="en-US" dirty="0">
              <a:cs typeface="Times New Roman"/>
            </a:endParaRPr>
          </a:p>
          <a:p>
            <a:r>
              <a:rPr lang="en-US" sz="2400" dirty="0">
                <a:cs typeface="Times New Roman"/>
              </a:rPr>
              <a:t>Laplacian Smoothing estimate</a:t>
            </a:r>
          </a:p>
          <a:p>
            <a:pPr lvl="1"/>
            <a:r>
              <a:rPr lang="en-US" sz="2000" dirty="0">
                <a:cs typeface="Times New Roman"/>
              </a:rPr>
              <a:t>How can you estimate the probability of a word you never saw in the training set?  (Hint: what happens if you give it probability 0, then it actually occurs in a test document?)</a:t>
            </a:r>
          </a:p>
          <a:p>
            <a:pPr lvl="1"/>
            <a:r>
              <a:rPr lang="en-US" sz="2000" b="1" dirty="0" err="1">
                <a:cs typeface="Times New Roman"/>
              </a:rPr>
              <a:t>Laplacian</a:t>
            </a:r>
            <a:r>
              <a:rPr lang="en-US" sz="2000" b="1" dirty="0">
                <a:cs typeface="Times New Roman"/>
              </a:rPr>
              <a:t> smoothing: </a:t>
            </a:r>
            <a:r>
              <a:rPr lang="en-US" sz="2000" dirty="0">
                <a:cs typeface="Times New Roman"/>
              </a:rPr>
              <a:t>pretend you have seen every vocabulary word one more time than you actually did</a:t>
            </a:r>
            <a:br>
              <a:rPr lang="en-US" sz="2000" dirty="0">
                <a:cs typeface="Times New Roman"/>
              </a:rPr>
            </a:br>
            <a:br>
              <a:rPr lang="en-US" sz="2000" dirty="0">
                <a:cs typeface="Times New Roman"/>
              </a:rPr>
            </a:br>
            <a:endParaRPr lang="en-US" sz="2000" dirty="0"/>
          </a:p>
          <a:p>
            <a:pPr lvl="1">
              <a:buNone/>
            </a:pPr>
            <a:endParaRPr lang="en-US" sz="1000" dirty="0">
              <a:cs typeface="Times New Roman"/>
            </a:endParaRPr>
          </a:p>
        </p:txBody>
      </p:sp>
      <p:sp>
        <p:nvSpPr>
          <p:cNvPr id="8" name="Rectangle 7"/>
          <p:cNvSpPr/>
          <p:nvPr/>
        </p:nvSpPr>
        <p:spPr>
          <a:xfrm>
            <a:off x="1981200" y="4876800"/>
            <a:ext cx="1982146" cy="400110"/>
          </a:xfrm>
          <a:prstGeom prst="rect">
            <a:avLst/>
          </a:prstGeom>
        </p:spPr>
        <p:txBody>
          <a:bodyPr wrap="none">
            <a:spAutoFit/>
          </a:bodyPr>
          <a:lstStyle/>
          <a:p>
            <a:r>
              <a:rPr lang="en-US" sz="2000" dirty="0">
                <a:solidFill>
                  <a:srgbClr val="0066FF"/>
                </a:solidFill>
              </a:rPr>
              <a:t> P(word | class) =</a:t>
            </a:r>
            <a:endParaRPr lang="en-US" sz="2000" dirty="0"/>
          </a:p>
        </p:txBody>
      </p:sp>
      <p:sp>
        <p:nvSpPr>
          <p:cNvPr id="10" name="Rectangle 9"/>
          <p:cNvSpPr/>
          <p:nvPr/>
        </p:nvSpPr>
        <p:spPr>
          <a:xfrm>
            <a:off x="4191000" y="4572000"/>
            <a:ext cx="5924442" cy="400110"/>
          </a:xfrm>
          <a:prstGeom prst="rect">
            <a:avLst/>
          </a:prstGeom>
        </p:spPr>
        <p:txBody>
          <a:bodyPr wrap="none">
            <a:spAutoFit/>
          </a:bodyPr>
          <a:lstStyle/>
          <a:p>
            <a:r>
              <a:rPr lang="en-US" sz="2000" dirty="0">
                <a:solidFill>
                  <a:srgbClr val="0066FF"/>
                </a:solidFill>
              </a:rPr>
              <a:t># of occurrences of this word in docs from this class + 1</a:t>
            </a:r>
            <a:endParaRPr lang="en-US" sz="2000" dirty="0"/>
          </a:p>
        </p:txBody>
      </p:sp>
      <p:sp>
        <p:nvSpPr>
          <p:cNvPr id="11" name="Rectangle 10"/>
          <p:cNvSpPr/>
          <p:nvPr/>
        </p:nvSpPr>
        <p:spPr>
          <a:xfrm>
            <a:off x="4783853" y="5029200"/>
            <a:ext cx="4551631" cy="400110"/>
          </a:xfrm>
          <a:prstGeom prst="rect">
            <a:avLst/>
          </a:prstGeom>
        </p:spPr>
        <p:txBody>
          <a:bodyPr wrap="none">
            <a:spAutoFit/>
          </a:bodyPr>
          <a:lstStyle/>
          <a:p>
            <a:r>
              <a:rPr lang="en-US" sz="2000" dirty="0">
                <a:solidFill>
                  <a:srgbClr val="0066FF"/>
                </a:solidFill>
              </a:rPr>
              <a:t>total # of words in docs from this class + V</a:t>
            </a:r>
            <a:endParaRPr lang="en-US" sz="2000" dirty="0"/>
          </a:p>
        </p:txBody>
      </p:sp>
      <p:cxnSp>
        <p:nvCxnSpPr>
          <p:cNvPr id="12" name="Straight Connector 11"/>
          <p:cNvCxnSpPr/>
          <p:nvPr/>
        </p:nvCxnSpPr>
        <p:spPr>
          <a:xfrm>
            <a:off x="4250452" y="5029200"/>
            <a:ext cx="6265148" cy="0"/>
          </a:xfrm>
          <a:prstGeom prst="line">
            <a:avLst/>
          </a:prstGeom>
          <a:ln w="19050">
            <a:solidFill>
              <a:srgbClr val="0066FF"/>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191932" y="5581710"/>
            <a:ext cx="3724225" cy="400110"/>
          </a:xfrm>
          <a:prstGeom prst="rect">
            <a:avLst/>
          </a:prstGeom>
        </p:spPr>
        <p:txBody>
          <a:bodyPr wrap="none">
            <a:spAutoFit/>
          </a:bodyPr>
          <a:lstStyle/>
          <a:p>
            <a:r>
              <a:rPr lang="en-US" sz="2000" dirty="0">
                <a:solidFill>
                  <a:srgbClr val="0066FF"/>
                </a:solidFill>
              </a:rPr>
              <a:t>(V: total number of unique words)</a:t>
            </a:r>
            <a:endParaRPr lang="en-US" sz="2000" dirty="0"/>
          </a:p>
        </p:txBody>
      </p:sp>
      <p:sp>
        <p:nvSpPr>
          <p:cNvPr id="13" name="Rectangle 12"/>
          <p:cNvSpPr/>
          <p:nvPr/>
        </p:nvSpPr>
        <p:spPr>
          <a:xfrm>
            <a:off x="1905000" y="2057400"/>
            <a:ext cx="1982146" cy="400110"/>
          </a:xfrm>
          <a:prstGeom prst="rect">
            <a:avLst/>
          </a:prstGeom>
        </p:spPr>
        <p:txBody>
          <a:bodyPr wrap="none">
            <a:spAutoFit/>
          </a:bodyPr>
          <a:lstStyle/>
          <a:p>
            <a:r>
              <a:rPr lang="en-US" sz="2000" dirty="0">
                <a:solidFill>
                  <a:srgbClr val="0066FF"/>
                </a:solidFill>
              </a:rPr>
              <a:t> P(word | class) =</a:t>
            </a:r>
            <a:endParaRPr lang="en-US" sz="2000" dirty="0"/>
          </a:p>
        </p:txBody>
      </p:sp>
      <p:sp>
        <p:nvSpPr>
          <p:cNvPr id="14" name="Rectangle 13"/>
          <p:cNvSpPr/>
          <p:nvPr/>
        </p:nvSpPr>
        <p:spPr>
          <a:xfrm>
            <a:off x="4343401" y="1752600"/>
            <a:ext cx="5550943" cy="400110"/>
          </a:xfrm>
          <a:prstGeom prst="rect">
            <a:avLst/>
          </a:prstGeom>
        </p:spPr>
        <p:txBody>
          <a:bodyPr wrap="none">
            <a:spAutoFit/>
          </a:bodyPr>
          <a:lstStyle/>
          <a:p>
            <a:r>
              <a:rPr lang="en-US" sz="2000" dirty="0">
                <a:solidFill>
                  <a:srgbClr val="0066FF"/>
                </a:solidFill>
              </a:rPr>
              <a:t># of occurrences of this word in docs from this class</a:t>
            </a:r>
            <a:endParaRPr lang="en-US" sz="2000" dirty="0"/>
          </a:p>
        </p:txBody>
      </p:sp>
      <p:sp>
        <p:nvSpPr>
          <p:cNvPr id="15" name="Rectangle 14"/>
          <p:cNvSpPr/>
          <p:nvPr/>
        </p:nvSpPr>
        <p:spPr>
          <a:xfrm>
            <a:off x="5088652" y="2209800"/>
            <a:ext cx="5655548" cy="400110"/>
          </a:xfrm>
          <a:prstGeom prst="rect">
            <a:avLst/>
          </a:prstGeom>
        </p:spPr>
        <p:txBody>
          <a:bodyPr wrap="square">
            <a:spAutoFit/>
          </a:bodyPr>
          <a:lstStyle/>
          <a:p>
            <a:r>
              <a:rPr lang="en-US" sz="2000" dirty="0">
                <a:solidFill>
                  <a:srgbClr val="0066FF"/>
                </a:solidFill>
              </a:rPr>
              <a:t>total # of words in docs from this class</a:t>
            </a:r>
            <a:endParaRPr lang="en-US" sz="2000" dirty="0"/>
          </a:p>
        </p:txBody>
      </p:sp>
      <p:cxnSp>
        <p:nvCxnSpPr>
          <p:cNvPr id="16" name="Straight Connector 15"/>
          <p:cNvCxnSpPr/>
          <p:nvPr/>
        </p:nvCxnSpPr>
        <p:spPr>
          <a:xfrm>
            <a:off x="4419600" y="2209800"/>
            <a:ext cx="5791200" cy="19110"/>
          </a:xfrm>
          <a:prstGeom prst="line">
            <a:avLst/>
          </a:prstGeom>
          <a:ln w="1905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458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447800"/>
          </a:xfrm>
        </p:spPr>
        <p:txBody>
          <a:bodyPr/>
          <a:lstStyle/>
          <a:p>
            <a:r>
              <a:rPr lang="en-US" dirty="0"/>
              <a:t>Summary: Naïve Bayes for Document Classification</a:t>
            </a:r>
          </a:p>
        </p:txBody>
      </p:sp>
      <p:sp>
        <p:nvSpPr>
          <p:cNvPr id="3" name="Content Placeholder 2"/>
          <p:cNvSpPr>
            <a:spLocks noGrp="1"/>
          </p:cNvSpPr>
          <p:nvPr>
            <p:ph idx="1"/>
          </p:nvPr>
        </p:nvSpPr>
        <p:spPr>
          <a:xfrm>
            <a:off x="1981200" y="1570038"/>
            <a:ext cx="8229600" cy="5059363"/>
          </a:xfrm>
        </p:spPr>
        <p:txBody>
          <a:bodyPr/>
          <a:lstStyle/>
          <a:p>
            <a:r>
              <a:rPr lang="en-US" dirty="0"/>
              <a:t>Naïve Bayes model: assign the document to the class with the highest posterior </a:t>
            </a:r>
          </a:p>
          <a:p>
            <a:endParaRPr lang="en-US" dirty="0"/>
          </a:p>
          <a:p>
            <a:pPr>
              <a:buNone/>
            </a:pPr>
            <a:endParaRPr lang="en-US" dirty="0"/>
          </a:p>
          <a:p>
            <a:r>
              <a:rPr lang="en-US" dirty="0"/>
              <a:t>Model parameters:</a:t>
            </a:r>
          </a:p>
          <a:p>
            <a:endParaRPr lang="en-US" dirty="0"/>
          </a:p>
        </p:txBody>
      </p:sp>
      <p:graphicFrame>
        <p:nvGraphicFramePr>
          <p:cNvPr id="95234" name="Object 2"/>
          <p:cNvGraphicFramePr>
            <a:graphicFrameLocks noChangeAspect="1"/>
          </p:cNvGraphicFramePr>
          <p:nvPr/>
        </p:nvGraphicFramePr>
        <p:xfrm>
          <a:off x="3224214" y="2627314"/>
          <a:ext cx="5437187" cy="877887"/>
        </p:xfrm>
        <a:graphic>
          <a:graphicData uri="http://schemas.openxmlformats.org/presentationml/2006/ole">
            <mc:AlternateContent xmlns:mc="http://schemas.openxmlformats.org/markup-compatibility/2006">
              <mc:Choice xmlns:v="urn:schemas-microsoft-com:vml" Requires="v">
                <p:oleObj name="Equation" r:id="rId3" imgW="2832100" imgH="457200" progId="Equation.3">
                  <p:embed/>
                </p:oleObj>
              </mc:Choice>
              <mc:Fallback>
                <p:oleObj name="Equation" r:id="rId3" imgW="2832100" imgH="457200" progId="Equation.3">
                  <p:embed/>
                  <p:pic>
                    <p:nvPicPr>
                      <p:cNvPr id="95234" name="Object 2"/>
                      <p:cNvPicPr>
                        <a:picLocks noChangeAspect="1" noChangeArrowheads="1"/>
                      </p:cNvPicPr>
                      <p:nvPr/>
                    </p:nvPicPr>
                    <p:blipFill>
                      <a:blip r:embed="rId4"/>
                      <a:srcRect/>
                      <a:stretch>
                        <a:fillRect/>
                      </a:stretch>
                    </p:blipFill>
                    <p:spPr bwMode="auto">
                      <a:xfrm>
                        <a:off x="3224214" y="2627314"/>
                        <a:ext cx="5437187" cy="8778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5142578" y="4191001"/>
            <a:ext cx="1140632" cy="646331"/>
          </a:xfrm>
          <a:prstGeom prst="rect">
            <a:avLst/>
          </a:prstGeom>
          <a:noFill/>
        </p:spPr>
        <p:txBody>
          <a:bodyPr wrap="none" rtlCol="0">
            <a:spAutoFit/>
          </a:bodyPr>
          <a:lstStyle/>
          <a:p>
            <a:pPr algn="ctr"/>
            <a:r>
              <a:rPr lang="en-US" dirty="0">
                <a:solidFill>
                  <a:srgbClr val="FF0000"/>
                </a:solidFill>
              </a:rPr>
              <a:t>Likelihood</a:t>
            </a:r>
          </a:p>
          <a:p>
            <a:pPr algn="ctr"/>
            <a:r>
              <a:rPr lang="en-US" dirty="0">
                <a:solidFill>
                  <a:srgbClr val="FF0000"/>
                </a:solidFill>
              </a:rPr>
              <a:t>of class 1</a:t>
            </a:r>
          </a:p>
        </p:txBody>
      </p:sp>
      <p:sp>
        <p:nvSpPr>
          <p:cNvPr id="12" name="TextBox 11"/>
          <p:cNvSpPr txBox="1"/>
          <p:nvPr/>
        </p:nvSpPr>
        <p:spPr>
          <a:xfrm>
            <a:off x="7580978" y="4191001"/>
            <a:ext cx="1140632" cy="646331"/>
          </a:xfrm>
          <a:prstGeom prst="rect">
            <a:avLst/>
          </a:prstGeom>
          <a:noFill/>
        </p:spPr>
        <p:txBody>
          <a:bodyPr wrap="none" rtlCol="0">
            <a:spAutoFit/>
          </a:bodyPr>
          <a:lstStyle/>
          <a:p>
            <a:pPr algn="ctr"/>
            <a:r>
              <a:rPr lang="en-US" dirty="0">
                <a:solidFill>
                  <a:srgbClr val="FF0000"/>
                </a:solidFill>
              </a:rPr>
              <a:t>Likelihood</a:t>
            </a:r>
          </a:p>
          <a:p>
            <a:pPr algn="ctr"/>
            <a:r>
              <a:rPr lang="en-US" dirty="0">
                <a:solidFill>
                  <a:srgbClr val="FF0000"/>
                </a:solidFill>
              </a:rPr>
              <a:t>of class K</a:t>
            </a:r>
          </a:p>
        </p:txBody>
      </p:sp>
      <p:grpSp>
        <p:nvGrpSpPr>
          <p:cNvPr id="7" name="Group 6" descr="parameters">
            <a:extLst>
              <a:ext uri="{FF2B5EF4-FFF2-40B4-BE49-F238E27FC236}">
                <a16:creationId xmlns:a16="http://schemas.microsoft.com/office/drawing/2014/main" id="{DE1F8169-BE0C-4CC7-9C18-93D1E062BC8F}"/>
              </a:ext>
            </a:extLst>
          </p:cNvPr>
          <p:cNvGrpSpPr/>
          <p:nvPr/>
        </p:nvGrpSpPr>
        <p:grpSpPr>
          <a:xfrm>
            <a:off x="3124200" y="4380131"/>
            <a:ext cx="5867400" cy="2286000"/>
            <a:chOff x="3124200" y="4380131"/>
            <a:chExt cx="5867400" cy="2286000"/>
          </a:xfrm>
        </p:grpSpPr>
        <p:sp>
          <p:nvSpPr>
            <p:cNvPr id="5" name="Rectangle 4" descr="para"/>
            <p:cNvSpPr/>
            <p:nvPr/>
          </p:nvSpPr>
          <p:spPr>
            <a:xfrm>
              <a:off x="3124200" y="5142131"/>
              <a:ext cx="13716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i="1"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(class</a:t>
              </a:r>
              <a:r>
                <a:rPr lang="en-US" baseline="-25000" dirty="0">
                  <a:solidFill>
                    <a:schemeClr val="tx1"/>
                  </a:solidFill>
                  <a:latin typeface="Times New Roman" pitchFamily="18" charset="0"/>
                  <a:cs typeface="Times New Roman" pitchFamily="18" charset="0"/>
                </a:rPr>
                <a:t>1</a:t>
              </a:r>
              <a:r>
                <a:rPr lang="en-US" dirty="0">
                  <a:solidFill>
                    <a:schemeClr val="tx1"/>
                  </a:solidFill>
                  <a:latin typeface="Times New Roman" pitchFamily="18" charset="0"/>
                  <a:cs typeface="Times New Roman" pitchFamily="18" charset="0"/>
                </a:rPr>
                <a:t>)</a:t>
              </a:r>
            </a:p>
            <a:p>
              <a:pPr algn="ctr">
                <a:lnSpc>
                  <a:spcPct val="150000"/>
                </a:lnSpc>
              </a:pPr>
              <a:r>
                <a:rPr lang="en-US" dirty="0">
                  <a:solidFill>
                    <a:schemeClr val="tx1"/>
                  </a:solidFill>
                  <a:latin typeface="Times New Roman" pitchFamily="18" charset="0"/>
                  <a:cs typeface="Times New Roman" pitchFamily="18" charset="0"/>
                </a:rPr>
                <a:t>…</a:t>
              </a:r>
            </a:p>
            <a:p>
              <a:pPr algn="ctr">
                <a:lnSpc>
                  <a:spcPct val="150000"/>
                </a:lnSpc>
              </a:pPr>
              <a:r>
                <a:rPr lang="en-US" i="1"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en-US" dirty="0" err="1">
                  <a:solidFill>
                    <a:schemeClr val="tx1"/>
                  </a:solidFill>
                  <a:latin typeface="Times New Roman" pitchFamily="18" charset="0"/>
                  <a:cs typeface="Times New Roman" pitchFamily="18" charset="0"/>
                </a:rPr>
                <a:t>class</a:t>
              </a:r>
              <a:r>
                <a:rPr lang="en-US" baseline="-25000" dirty="0" err="1">
                  <a:solidFill>
                    <a:schemeClr val="tx1"/>
                  </a:solidFill>
                  <a:latin typeface="Times New Roman" pitchFamily="18" charset="0"/>
                  <a:cs typeface="Times New Roman" pitchFamily="18" charset="0"/>
                </a:rPr>
                <a:t>K</a:t>
              </a:r>
              <a:r>
                <a:rPr lang="en-US" dirty="0">
                  <a:solidFill>
                    <a:schemeClr val="tx1"/>
                  </a:solidFill>
                  <a:latin typeface="Times New Roman" pitchFamily="18" charset="0"/>
                  <a:cs typeface="Times New Roman" pitchFamily="18" charset="0"/>
                </a:rPr>
                <a:t>)</a:t>
              </a:r>
            </a:p>
          </p:txBody>
        </p:sp>
        <p:sp>
          <p:nvSpPr>
            <p:cNvPr id="6" name="Rectangle 5" descr="para"/>
            <p:cNvSpPr/>
            <p:nvPr/>
          </p:nvSpPr>
          <p:spPr>
            <a:xfrm>
              <a:off x="4953000" y="4837331"/>
              <a:ext cx="16002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i="1"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en-US" i="1" dirty="0">
                  <a:solidFill>
                    <a:schemeClr val="tx1"/>
                  </a:solidFill>
                  <a:latin typeface="Times New Roman" pitchFamily="18" charset="0"/>
                  <a:cs typeface="Times New Roman" pitchFamily="18" charset="0"/>
                </a:rPr>
                <a:t>w</a:t>
              </a:r>
              <a:r>
                <a:rPr lang="en-US" baseline="-25000" dirty="0">
                  <a:solidFill>
                    <a:schemeClr val="tx1"/>
                  </a:solidFill>
                  <a:latin typeface="Times New Roman" pitchFamily="18" charset="0"/>
                  <a:cs typeface="Times New Roman" pitchFamily="18" charset="0"/>
                </a:rPr>
                <a:t>1</a:t>
              </a:r>
              <a:r>
                <a:rPr lang="en-US" dirty="0">
                  <a:solidFill>
                    <a:schemeClr val="tx1"/>
                  </a:solidFill>
                  <a:latin typeface="Times New Roman" pitchFamily="18" charset="0"/>
                  <a:cs typeface="Times New Roman" pitchFamily="18" charset="0"/>
                </a:rPr>
                <a:t> | class</a:t>
              </a:r>
              <a:r>
                <a:rPr lang="en-US" baseline="-25000" dirty="0">
                  <a:solidFill>
                    <a:schemeClr val="tx1"/>
                  </a:solidFill>
                  <a:latin typeface="Times New Roman" pitchFamily="18" charset="0"/>
                  <a:cs typeface="Times New Roman" pitchFamily="18" charset="0"/>
                </a:rPr>
                <a:t>1</a:t>
              </a:r>
              <a:r>
                <a:rPr lang="en-US" dirty="0">
                  <a:solidFill>
                    <a:schemeClr val="tx1"/>
                  </a:solidFill>
                  <a:latin typeface="Times New Roman" pitchFamily="18" charset="0"/>
                  <a:cs typeface="Times New Roman" pitchFamily="18" charset="0"/>
                </a:rPr>
                <a:t>)</a:t>
              </a:r>
            </a:p>
            <a:p>
              <a:pPr algn="ctr">
                <a:lnSpc>
                  <a:spcPct val="150000"/>
                </a:lnSpc>
              </a:pPr>
              <a:r>
                <a:rPr lang="en-US" i="1"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en-US" i="1" dirty="0">
                  <a:solidFill>
                    <a:schemeClr val="tx1"/>
                  </a:solidFill>
                  <a:latin typeface="Times New Roman" pitchFamily="18" charset="0"/>
                  <a:cs typeface="Times New Roman" pitchFamily="18" charset="0"/>
                </a:rPr>
                <a:t>w</a:t>
              </a:r>
              <a:r>
                <a:rPr lang="en-US" baseline="-25000" dirty="0">
                  <a:solidFill>
                    <a:schemeClr val="tx1"/>
                  </a:solidFill>
                  <a:latin typeface="Times New Roman" pitchFamily="18" charset="0"/>
                  <a:cs typeface="Times New Roman" pitchFamily="18" charset="0"/>
                </a:rPr>
                <a:t>2</a:t>
              </a:r>
              <a:r>
                <a:rPr lang="en-US" dirty="0">
                  <a:solidFill>
                    <a:schemeClr val="tx1"/>
                  </a:solidFill>
                  <a:latin typeface="Times New Roman" pitchFamily="18" charset="0"/>
                  <a:cs typeface="Times New Roman" pitchFamily="18" charset="0"/>
                </a:rPr>
                <a:t> | class</a:t>
              </a:r>
              <a:r>
                <a:rPr lang="en-US" baseline="-25000" dirty="0">
                  <a:solidFill>
                    <a:schemeClr val="tx1"/>
                  </a:solidFill>
                  <a:latin typeface="Times New Roman" pitchFamily="18" charset="0"/>
                  <a:cs typeface="Times New Roman" pitchFamily="18" charset="0"/>
                </a:rPr>
                <a:t>1</a:t>
              </a:r>
              <a:r>
                <a:rPr lang="en-US" dirty="0">
                  <a:solidFill>
                    <a:schemeClr val="tx1"/>
                  </a:solidFill>
                  <a:latin typeface="Times New Roman" pitchFamily="18" charset="0"/>
                  <a:cs typeface="Times New Roman" pitchFamily="18" charset="0"/>
                </a:rPr>
                <a:t>)</a:t>
              </a:r>
            </a:p>
            <a:p>
              <a:pPr algn="ctr">
                <a:lnSpc>
                  <a:spcPct val="150000"/>
                </a:lnSpc>
              </a:pPr>
              <a:r>
                <a:rPr lang="en-US" dirty="0">
                  <a:solidFill>
                    <a:schemeClr val="tx1"/>
                  </a:solidFill>
                  <a:latin typeface="Times New Roman" pitchFamily="18" charset="0"/>
                  <a:cs typeface="Times New Roman" pitchFamily="18" charset="0"/>
                </a:rPr>
                <a:t>…</a:t>
              </a:r>
            </a:p>
            <a:p>
              <a:pPr algn="ctr">
                <a:lnSpc>
                  <a:spcPct val="150000"/>
                </a:lnSpc>
              </a:pPr>
              <a:r>
                <a:rPr lang="en-US" i="1"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en-US" i="1" dirty="0" err="1">
                  <a:solidFill>
                    <a:schemeClr val="tx1"/>
                  </a:solidFill>
                  <a:latin typeface="Times New Roman" pitchFamily="18" charset="0"/>
                  <a:cs typeface="Times New Roman" pitchFamily="18" charset="0"/>
                </a:rPr>
                <a:t>w</a:t>
              </a:r>
              <a:r>
                <a:rPr lang="en-US" i="1" baseline="-25000" dirty="0" err="1">
                  <a:solidFill>
                    <a:schemeClr val="tx1"/>
                  </a:solidFill>
                  <a:latin typeface="Times New Roman" pitchFamily="18" charset="0"/>
                  <a:cs typeface="Times New Roman" pitchFamily="18" charset="0"/>
                </a:rPr>
                <a:t>n</a:t>
              </a:r>
              <a:r>
                <a:rPr lang="en-US" dirty="0">
                  <a:solidFill>
                    <a:schemeClr val="tx1"/>
                  </a:solidFill>
                  <a:latin typeface="Times New Roman" pitchFamily="18" charset="0"/>
                  <a:cs typeface="Times New Roman" pitchFamily="18" charset="0"/>
                </a:rPr>
                <a:t> | class</a:t>
              </a:r>
              <a:r>
                <a:rPr lang="en-US" baseline="-25000" dirty="0">
                  <a:solidFill>
                    <a:schemeClr val="tx1"/>
                  </a:solidFill>
                  <a:latin typeface="Times New Roman" pitchFamily="18" charset="0"/>
                  <a:cs typeface="Times New Roman" pitchFamily="18" charset="0"/>
                </a:rPr>
                <a:t>1</a:t>
              </a:r>
              <a:r>
                <a:rPr lang="en-US" dirty="0">
                  <a:solidFill>
                    <a:schemeClr val="tx1"/>
                  </a:solidFill>
                  <a:latin typeface="Times New Roman" pitchFamily="18" charset="0"/>
                  <a:cs typeface="Times New Roman" pitchFamily="18" charset="0"/>
                </a:rPr>
                <a:t>)</a:t>
              </a:r>
            </a:p>
          </p:txBody>
        </p:sp>
        <p:sp>
          <p:nvSpPr>
            <p:cNvPr id="9" name="TextBox 8"/>
            <p:cNvSpPr txBox="1"/>
            <p:nvPr/>
          </p:nvSpPr>
          <p:spPr>
            <a:xfrm>
              <a:off x="3468470" y="4380131"/>
              <a:ext cx="646331" cy="369332"/>
            </a:xfrm>
            <a:prstGeom prst="rect">
              <a:avLst/>
            </a:prstGeom>
            <a:noFill/>
          </p:spPr>
          <p:txBody>
            <a:bodyPr wrap="none" rtlCol="0">
              <a:spAutoFit/>
            </a:bodyPr>
            <a:lstStyle/>
            <a:p>
              <a:r>
                <a:rPr lang="en-US" dirty="0">
                  <a:solidFill>
                    <a:srgbClr val="FF0000"/>
                  </a:solidFill>
                </a:rPr>
                <a:t>prior</a:t>
              </a:r>
            </a:p>
          </p:txBody>
        </p:sp>
        <p:sp>
          <p:nvSpPr>
            <p:cNvPr id="11" name="Rectangle 10" descr="para"/>
            <p:cNvSpPr/>
            <p:nvPr/>
          </p:nvSpPr>
          <p:spPr>
            <a:xfrm>
              <a:off x="7391400" y="4837331"/>
              <a:ext cx="16002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i="1"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en-US" i="1" dirty="0">
                  <a:solidFill>
                    <a:schemeClr val="tx1"/>
                  </a:solidFill>
                  <a:latin typeface="Times New Roman" pitchFamily="18" charset="0"/>
                  <a:cs typeface="Times New Roman" pitchFamily="18" charset="0"/>
                </a:rPr>
                <a:t>w</a:t>
              </a:r>
              <a:r>
                <a:rPr lang="en-US" baseline="-25000" dirty="0">
                  <a:solidFill>
                    <a:schemeClr val="tx1"/>
                  </a:solidFill>
                  <a:latin typeface="Times New Roman" pitchFamily="18" charset="0"/>
                  <a:cs typeface="Times New Roman" pitchFamily="18" charset="0"/>
                </a:rPr>
                <a:t>1</a:t>
              </a:r>
              <a:r>
                <a:rPr lang="en-US" dirty="0">
                  <a:solidFill>
                    <a:schemeClr val="tx1"/>
                  </a:solidFill>
                  <a:latin typeface="Times New Roman" pitchFamily="18" charset="0"/>
                  <a:cs typeface="Times New Roman" pitchFamily="18" charset="0"/>
                </a:rPr>
                <a:t> | </a:t>
              </a:r>
              <a:r>
                <a:rPr lang="en-US" dirty="0" err="1">
                  <a:solidFill>
                    <a:schemeClr val="tx1"/>
                  </a:solidFill>
                  <a:latin typeface="Times New Roman" pitchFamily="18" charset="0"/>
                  <a:cs typeface="Times New Roman" pitchFamily="18" charset="0"/>
                </a:rPr>
                <a:t>class</a:t>
              </a:r>
              <a:r>
                <a:rPr lang="en-US" baseline="-25000" dirty="0" err="1">
                  <a:solidFill>
                    <a:schemeClr val="tx1"/>
                  </a:solidFill>
                  <a:latin typeface="Times New Roman" pitchFamily="18" charset="0"/>
                  <a:cs typeface="Times New Roman" pitchFamily="18" charset="0"/>
                </a:rPr>
                <a:t>K</a:t>
              </a:r>
              <a:r>
                <a:rPr lang="en-US" dirty="0">
                  <a:solidFill>
                    <a:schemeClr val="tx1"/>
                  </a:solidFill>
                  <a:latin typeface="Times New Roman" pitchFamily="18" charset="0"/>
                  <a:cs typeface="Times New Roman" pitchFamily="18" charset="0"/>
                </a:rPr>
                <a:t>)</a:t>
              </a:r>
            </a:p>
            <a:p>
              <a:pPr algn="ctr">
                <a:lnSpc>
                  <a:spcPct val="150000"/>
                </a:lnSpc>
              </a:pPr>
              <a:r>
                <a:rPr lang="en-US" i="1"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en-US" i="1" dirty="0">
                  <a:solidFill>
                    <a:schemeClr val="tx1"/>
                  </a:solidFill>
                  <a:latin typeface="Times New Roman" pitchFamily="18" charset="0"/>
                  <a:cs typeface="Times New Roman" pitchFamily="18" charset="0"/>
                </a:rPr>
                <a:t>w</a:t>
              </a:r>
              <a:r>
                <a:rPr lang="en-US" baseline="-25000" dirty="0">
                  <a:solidFill>
                    <a:schemeClr val="tx1"/>
                  </a:solidFill>
                  <a:latin typeface="Times New Roman" pitchFamily="18" charset="0"/>
                  <a:cs typeface="Times New Roman" pitchFamily="18" charset="0"/>
                </a:rPr>
                <a:t>2</a:t>
              </a:r>
              <a:r>
                <a:rPr lang="en-US" dirty="0">
                  <a:solidFill>
                    <a:schemeClr val="tx1"/>
                  </a:solidFill>
                  <a:latin typeface="Times New Roman" pitchFamily="18" charset="0"/>
                  <a:cs typeface="Times New Roman" pitchFamily="18" charset="0"/>
                </a:rPr>
                <a:t> | </a:t>
              </a:r>
              <a:r>
                <a:rPr lang="en-US" dirty="0" err="1">
                  <a:solidFill>
                    <a:schemeClr val="tx1"/>
                  </a:solidFill>
                  <a:latin typeface="Times New Roman" pitchFamily="18" charset="0"/>
                  <a:cs typeface="Times New Roman" pitchFamily="18" charset="0"/>
                </a:rPr>
                <a:t>class</a:t>
              </a:r>
              <a:r>
                <a:rPr lang="en-US" baseline="-25000" dirty="0" err="1">
                  <a:solidFill>
                    <a:schemeClr val="tx1"/>
                  </a:solidFill>
                  <a:latin typeface="Times New Roman" pitchFamily="18" charset="0"/>
                  <a:cs typeface="Times New Roman" pitchFamily="18" charset="0"/>
                </a:rPr>
                <a:t>K</a:t>
              </a:r>
              <a:r>
                <a:rPr lang="en-US" dirty="0">
                  <a:solidFill>
                    <a:schemeClr val="tx1"/>
                  </a:solidFill>
                  <a:latin typeface="Times New Roman" pitchFamily="18" charset="0"/>
                  <a:cs typeface="Times New Roman" pitchFamily="18" charset="0"/>
                </a:rPr>
                <a:t>)</a:t>
              </a:r>
            </a:p>
            <a:p>
              <a:pPr algn="ctr">
                <a:lnSpc>
                  <a:spcPct val="150000"/>
                </a:lnSpc>
              </a:pPr>
              <a:r>
                <a:rPr lang="en-US" dirty="0">
                  <a:solidFill>
                    <a:schemeClr val="tx1"/>
                  </a:solidFill>
                  <a:latin typeface="Times New Roman" pitchFamily="18" charset="0"/>
                  <a:cs typeface="Times New Roman" pitchFamily="18" charset="0"/>
                </a:rPr>
                <a:t>…</a:t>
              </a:r>
            </a:p>
            <a:p>
              <a:pPr algn="ctr">
                <a:lnSpc>
                  <a:spcPct val="150000"/>
                </a:lnSpc>
              </a:pPr>
              <a:r>
                <a:rPr lang="en-US" i="1"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en-US" i="1" dirty="0" err="1">
                  <a:solidFill>
                    <a:schemeClr val="tx1"/>
                  </a:solidFill>
                  <a:latin typeface="Times New Roman" pitchFamily="18" charset="0"/>
                  <a:cs typeface="Times New Roman" pitchFamily="18" charset="0"/>
                </a:rPr>
                <a:t>w</a:t>
              </a:r>
              <a:r>
                <a:rPr lang="en-US" i="1" baseline="-25000" dirty="0" err="1">
                  <a:solidFill>
                    <a:schemeClr val="tx1"/>
                  </a:solidFill>
                  <a:latin typeface="Times New Roman" pitchFamily="18" charset="0"/>
                  <a:cs typeface="Times New Roman" pitchFamily="18" charset="0"/>
                </a:rPr>
                <a:t>n</a:t>
              </a:r>
              <a:r>
                <a:rPr lang="en-US" dirty="0">
                  <a:solidFill>
                    <a:schemeClr val="tx1"/>
                  </a:solidFill>
                  <a:latin typeface="Times New Roman" pitchFamily="18" charset="0"/>
                  <a:cs typeface="Times New Roman" pitchFamily="18" charset="0"/>
                </a:rPr>
                <a:t> | </a:t>
              </a:r>
              <a:r>
                <a:rPr lang="en-US" dirty="0" err="1">
                  <a:solidFill>
                    <a:schemeClr val="tx1"/>
                  </a:solidFill>
                  <a:latin typeface="Times New Roman" pitchFamily="18" charset="0"/>
                  <a:cs typeface="Times New Roman" pitchFamily="18" charset="0"/>
                </a:rPr>
                <a:t>class</a:t>
              </a:r>
              <a:r>
                <a:rPr lang="en-US" baseline="-25000" dirty="0" err="1">
                  <a:solidFill>
                    <a:schemeClr val="tx1"/>
                  </a:solidFill>
                  <a:latin typeface="Times New Roman" pitchFamily="18" charset="0"/>
                  <a:cs typeface="Times New Roman" pitchFamily="18" charset="0"/>
                </a:rPr>
                <a:t>K</a:t>
              </a:r>
              <a:r>
                <a:rPr lang="en-US" dirty="0">
                  <a:solidFill>
                    <a:schemeClr val="tx1"/>
                  </a:solidFill>
                  <a:latin typeface="Times New Roman" pitchFamily="18" charset="0"/>
                  <a:cs typeface="Times New Roman" pitchFamily="18" charset="0"/>
                </a:rPr>
                <a:t>)</a:t>
              </a:r>
            </a:p>
          </p:txBody>
        </p:sp>
        <p:sp>
          <p:nvSpPr>
            <p:cNvPr id="4" name="Rectangle 3"/>
            <p:cNvSpPr/>
            <p:nvPr/>
          </p:nvSpPr>
          <p:spPr>
            <a:xfrm>
              <a:off x="6781800" y="5675532"/>
              <a:ext cx="415498" cy="507831"/>
            </a:xfrm>
            <a:prstGeom prst="rect">
              <a:avLst/>
            </a:prstGeom>
          </p:spPr>
          <p:txBody>
            <a:bodyPr wrap="none">
              <a:spAutoFit/>
            </a:bodyPr>
            <a:lstStyle/>
            <a:p>
              <a:pPr algn="ctr">
                <a:lnSpc>
                  <a:spcPct val="150000"/>
                </a:lnSpc>
              </a:pPr>
              <a:r>
                <a:rPr lang="en-US" dirty="0">
                  <a:latin typeface="Times New Roman" pitchFamily="18" charset="0"/>
                  <a:cs typeface="Times New Roman" pitchFamily="18" charset="0"/>
                </a:rPr>
                <a:t>…</a:t>
              </a:r>
            </a:p>
          </p:txBody>
        </p:sp>
      </p:grpSp>
    </p:spTree>
    <p:extLst>
      <p:ext uri="{BB962C8B-B14F-4D97-AF65-F5344CB8AC3E}">
        <p14:creationId xmlns:p14="http://schemas.microsoft.com/office/powerpoint/2010/main" val="47856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2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54524" y="0"/>
            <a:ext cx="9956276" cy="792162"/>
          </a:xfrm>
        </p:spPr>
        <p:txBody>
          <a:bodyPr>
            <a:normAutofit fontScale="90000"/>
          </a:bodyPr>
          <a:lstStyle/>
          <a:p>
            <a:r>
              <a:rPr lang="en-US" dirty="0"/>
              <a:t>Bayesian Learning and Bayesian Inference </a:t>
            </a:r>
            <a:r>
              <a:rPr lang="en-US" dirty="0" err="1"/>
              <a:t>irl</a:t>
            </a:r>
            <a:r>
              <a:rPr lang="en-US" dirty="0"/>
              <a:t>:</a:t>
            </a:r>
          </a:p>
        </p:txBody>
      </p:sp>
      <p:sp>
        <p:nvSpPr>
          <p:cNvPr id="10255" name="TextBox 21"/>
          <p:cNvSpPr txBox="1">
            <a:spLocks noChangeArrowheads="1"/>
          </p:cNvSpPr>
          <p:nvPr/>
        </p:nvSpPr>
        <p:spPr bwMode="auto">
          <a:xfrm>
            <a:off x="1981201" y="6396038"/>
            <a:ext cx="1670265" cy="461665"/>
          </a:xfrm>
          <a:prstGeom prst="rect">
            <a:avLst/>
          </a:prstGeom>
          <a:noFill/>
          <a:ln w="9525">
            <a:noFill/>
            <a:miter lim="800000"/>
            <a:headEnd/>
            <a:tailEnd/>
          </a:ln>
        </p:spPr>
        <p:txBody>
          <a:bodyPr wrap="none">
            <a:spAutoFit/>
          </a:bodyPr>
          <a:lstStyle/>
          <a:p>
            <a:r>
              <a:rPr lang="en-US" sz="2400" dirty="0">
                <a:solidFill>
                  <a:srgbClr val="000000"/>
                </a:solidFill>
              </a:rPr>
              <a:t>Test Sample</a:t>
            </a:r>
          </a:p>
        </p:txBody>
      </p:sp>
      <p:grpSp>
        <p:nvGrpSpPr>
          <p:cNvPr id="3" name="Group 2" descr="Machine Learning Pipeline">
            <a:extLst>
              <a:ext uri="{FF2B5EF4-FFF2-40B4-BE49-F238E27FC236}">
                <a16:creationId xmlns:a16="http://schemas.microsoft.com/office/drawing/2014/main" id="{93B3C74A-C8AA-4871-AA7C-FBE93B1A1B78}"/>
              </a:ext>
            </a:extLst>
          </p:cNvPr>
          <p:cNvGrpSpPr/>
          <p:nvPr/>
        </p:nvGrpSpPr>
        <p:grpSpPr>
          <a:xfrm>
            <a:off x="1600200" y="838200"/>
            <a:ext cx="8991600" cy="5638800"/>
            <a:chOff x="1600200" y="838200"/>
            <a:chExt cx="8991600" cy="5638800"/>
          </a:xfrm>
        </p:grpSpPr>
        <p:sp>
          <p:nvSpPr>
            <p:cNvPr id="30" name="Rounded Rectangle 29"/>
            <p:cNvSpPr/>
            <p:nvPr/>
          </p:nvSpPr>
          <p:spPr>
            <a:xfrm>
              <a:off x="6705600" y="5562600"/>
              <a:ext cx="17526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Prediction</a:t>
              </a:r>
            </a:p>
          </p:txBody>
        </p:sp>
        <p:sp>
          <p:nvSpPr>
            <p:cNvPr id="10" name="Rounded Rectangle 9"/>
            <p:cNvSpPr/>
            <p:nvPr/>
          </p:nvSpPr>
          <p:spPr>
            <a:xfrm>
              <a:off x="6781800" y="990600"/>
              <a:ext cx="1600200" cy="838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Training Labels</a:t>
              </a:r>
            </a:p>
          </p:txBody>
        </p:sp>
        <p:grpSp>
          <p:nvGrpSpPr>
            <p:cNvPr id="2" name="Group 12"/>
            <p:cNvGrpSpPr>
              <a:grpSpLocks/>
            </p:cNvGrpSpPr>
            <p:nvPr/>
          </p:nvGrpSpPr>
          <p:grpSpPr bwMode="auto">
            <a:xfrm>
              <a:off x="1600200" y="1570038"/>
              <a:ext cx="2438400" cy="3078162"/>
              <a:chOff x="228600" y="1417320"/>
              <a:chExt cx="2438400" cy="2849880"/>
            </a:xfrm>
          </p:grpSpPr>
          <p:sp>
            <p:nvSpPr>
              <p:cNvPr id="10268" name="TextBox 7"/>
              <p:cNvSpPr txBox="1">
                <a:spLocks noChangeArrowheads="1"/>
              </p:cNvSpPr>
              <p:nvPr/>
            </p:nvSpPr>
            <p:spPr bwMode="auto">
              <a:xfrm>
                <a:off x="533400" y="1417320"/>
                <a:ext cx="1828800" cy="769369"/>
              </a:xfrm>
              <a:prstGeom prst="rect">
                <a:avLst/>
              </a:prstGeom>
              <a:noFill/>
              <a:ln w="9525">
                <a:noFill/>
                <a:miter lim="800000"/>
                <a:headEnd/>
                <a:tailEnd/>
              </a:ln>
            </p:spPr>
            <p:txBody>
              <a:bodyPr>
                <a:spAutoFit/>
              </a:bodyPr>
              <a:lstStyle/>
              <a:p>
                <a:pPr algn="ctr"/>
                <a:r>
                  <a:rPr lang="en-US" sz="2400" dirty="0">
                    <a:solidFill>
                      <a:srgbClr val="000000"/>
                    </a:solidFill>
                  </a:rPr>
                  <a:t>Training Samples</a:t>
                </a:r>
              </a:p>
            </p:txBody>
          </p:sp>
          <p:sp>
            <p:nvSpPr>
              <p:cNvPr id="11" name="Rounded Rectangle 10"/>
              <p:cNvSpPr/>
              <p:nvPr/>
            </p:nvSpPr>
            <p:spPr>
              <a:xfrm>
                <a:off x="228600" y="1447485"/>
                <a:ext cx="2438400" cy="28197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srgbClr val="000000"/>
                  </a:solidFill>
                </a:endParaRPr>
              </a:p>
            </p:txBody>
          </p:sp>
        </p:grpSp>
        <p:sp>
          <p:nvSpPr>
            <p:cNvPr id="12" name="Rounded Rectangle 11"/>
            <p:cNvSpPr/>
            <p:nvPr/>
          </p:nvSpPr>
          <p:spPr>
            <a:xfrm>
              <a:off x="6934200" y="2438400"/>
              <a:ext cx="13716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Training</a:t>
              </a:r>
            </a:p>
          </p:txBody>
        </p:sp>
        <p:sp>
          <p:nvSpPr>
            <p:cNvPr id="10246" name="TextBox 13"/>
            <p:cNvSpPr txBox="1">
              <a:spLocks noChangeArrowheads="1"/>
            </p:cNvSpPr>
            <p:nvPr/>
          </p:nvSpPr>
          <p:spPr bwMode="auto">
            <a:xfrm>
              <a:off x="2075692" y="838200"/>
              <a:ext cx="1467068" cy="523220"/>
            </a:xfrm>
            <a:prstGeom prst="rect">
              <a:avLst/>
            </a:prstGeom>
            <a:noFill/>
            <a:ln w="9525">
              <a:noFill/>
              <a:miter lim="800000"/>
              <a:headEnd/>
              <a:tailEnd/>
            </a:ln>
          </p:spPr>
          <p:txBody>
            <a:bodyPr wrap="none">
              <a:spAutoFit/>
            </a:bodyPr>
            <a:lstStyle/>
            <a:p>
              <a:r>
                <a:rPr lang="en-US" sz="2800" b="1" dirty="0">
                  <a:solidFill>
                    <a:srgbClr val="000000"/>
                  </a:solidFill>
                </a:rPr>
                <a:t>Learning</a:t>
              </a:r>
            </a:p>
          </p:txBody>
        </p:sp>
        <p:sp>
          <p:nvSpPr>
            <p:cNvPr id="15" name="Rounded Rectangle 14"/>
            <p:cNvSpPr/>
            <p:nvPr/>
          </p:nvSpPr>
          <p:spPr>
            <a:xfrm>
              <a:off x="4724400" y="2438400"/>
              <a:ext cx="15240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Features</a:t>
              </a:r>
            </a:p>
          </p:txBody>
        </p:sp>
        <p:sp>
          <p:nvSpPr>
            <p:cNvPr id="16" name="Right Arrow 15"/>
            <p:cNvSpPr/>
            <p:nvPr/>
          </p:nvSpPr>
          <p:spPr>
            <a:xfrm>
              <a:off x="4114800" y="2743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7" name="Right Arrow 16"/>
            <p:cNvSpPr/>
            <p:nvPr/>
          </p:nvSpPr>
          <p:spPr>
            <a:xfrm>
              <a:off x="6324600" y="2743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8" name="Right Arrow 17"/>
            <p:cNvSpPr/>
            <p:nvPr/>
          </p:nvSpPr>
          <p:spPr>
            <a:xfrm rot="5400000">
              <a:off x="7345362" y="19812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9" name="Rounded Rectangle 18"/>
            <p:cNvSpPr/>
            <p:nvPr/>
          </p:nvSpPr>
          <p:spPr>
            <a:xfrm>
              <a:off x="4267200" y="5562600"/>
              <a:ext cx="17526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Features</a:t>
              </a:r>
            </a:p>
          </p:txBody>
        </p:sp>
        <p:sp>
          <p:nvSpPr>
            <p:cNvPr id="20" name="Right Arrow 19"/>
            <p:cNvSpPr/>
            <p:nvPr/>
          </p:nvSpPr>
          <p:spPr>
            <a:xfrm>
              <a:off x="36576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254" name="TextBox 20"/>
            <p:cNvSpPr txBox="1">
              <a:spLocks noChangeArrowheads="1"/>
            </p:cNvSpPr>
            <p:nvPr/>
          </p:nvSpPr>
          <p:spPr bwMode="auto">
            <a:xfrm>
              <a:off x="1981200" y="4800600"/>
              <a:ext cx="1589474" cy="523220"/>
            </a:xfrm>
            <a:prstGeom prst="rect">
              <a:avLst/>
            </a:prstGeom>
            <a:noFill/>
            <a:ln w="9525">
              <a:noFill/>
              <a:miter lim="800000"/>
              <a:headEnd/>
              <a:tailEnd/>
            </a:ln>
          </p:spPr>
          <p:txBody>
            <a:bodyPr wrap="none">
              <a:spAutoFit/>
            </a:bodyPr>
            <a:lstStyle/>
            <a:p>
              <a:r>
                <a:rPr lang="en-US" sz="2800" b="1" dirty="0">
                  <a:solidFill>
                    <a:srgbClr val="000000"/>
                  </a:solidFill>
                </a:rPr>
                <a:t>Inference</a:t>
              </a:r>
            </a:p>
          </p:txBody>
        </p:sp>
        <p:sp>
          <p:nvSpPr>
            <p:cNvPr id="23" name="Right Arrow 22"/>
            <p:cNvSpPr/>
            <p:nvPr/>
          </p:nvSpPr>
          <p:spPr>
            <a:xfrm>
              <a:off x="8382000" y="2743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4" name="Rounded Rectangle 23"/>
            <p:cNvSpPr/>
            <p:nvPr/>
          </p:nvSpPr>
          <p:spPr>
            <a:xfrm>
              <a:off x="9067800" y="2438400"/>
              <a:ext cx="15240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Learned model</a:t>
              </a:r>
            </a:p>
          </p:txBody>
        </p:sp>
        <p:sp>
          <p:nvSpPr>
            <p:cNvPr id="25" name="Rounded Rectangle 24"/>
            <p:cNvSpPr/>
            <p:nvPr/>
          </p:nvSpPr>
          <p:spPr>
            <a:xfrm>
              <a:off x="6705600" y="3962400"/>
              <a:ext cx="17526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Learned model</a:t>
              </a:r>
            </a:p>
          </p:txBody>
        </p:sp>
        <p:sp>
          <p:nvSpPr>
            <p:cNvPr id="26" name="Right Arrow 25"/>
            <p:cNvSpPr/>
            <p:nvPr/>
          </p:nvSpPr>
          <p:spPr>
            <a:xfrm>
              <a:off x="60960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2" name="Right Arrow 31"/>
            <p:cNvSpPr/>
            <p:nvPr/>
          </p:nvSpPr>
          <p:spPr>
            <a:xfrm rot="5400000">
              <a:off x="7391400" y="50292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pic>
          <p:nvPicPr>
            <p:cNvPr id="33" name="Picture 2"/>
            <p:cNvPicPr>
              <a:picLocks noChangeAspect="1" noChangeArrowheads="1"/>
            </p:cNvPicPr>
            <p:nvPr/>
          </p:nvPicPr>
          <p:blipFill>
            <a:blip r:embed="rId3" cstate="print"/>
            <a:srcRect/>
            <a:stretch>
              <a:fillRect/>
            </a:stretch>
          </p:blipFill>
          <p:spPr bwMode="auto">
            <a:xfrm>
              <a:off x="1676400" y="2438400"/>
              <a:ext cx="2237618" cy="1905000"/>
            </a:xfrm>
            <a:prstGeom prst="rect">
              <a:avLst/>
            </a:prstGeom>
            <a:noFill/>
            <a:ln w="9525">
              <a:noFill/>
              <a:miter lim="800000"/>
              <a:headEnd/>
              <a:tailEnd/>
            </a:ln>
          </p:spPr>
        </p:pic>
        <p:pic>
          <p:nvPicPr>
            <p:cNvPr id="30721" name="Picture 1"/>
            <p:cNvPicPr>
              <a:picLocks noChangeAspect="1" noChangeArrowheads="1"/>
            </p:cNvPicPr>
            <p:nvPr/>
          </p:nvPicPr>
          <p:blipFill>
            <a:blip r:embed="rId4" cstate="print"/>
            <a:srcRect/>
            <a:stretch>
              <a:fillRect/>
            </a:stretch>
          </p:blipFill>
          <p:spPr bwMode="auto">
            <a:xfrm>
              <a:off x="2438400" y="5638800"/>
              <a:ext cx="800100" cy="800100"/>
            </a:xfrm>
            <a:prstGeom prst="rect">
              <a:avLst/>
            </a:prstGeom>
            <a:noFill/>
            <a:ln w="9525">
              <a:noFill/>
              <a:miter lim="800000"/>
              <a:headEnd/>
              <a:tailEnd/>
            </a:ln>
          </p:spPr>
        </p:pic>
      </p:grpSp>
    </p:spTree>
    <p:extLst>
      <p:ext uri="{BB962C8B-B14F-4D97-AF65-F5344CB8AC3E}">
        <p14:creationId xmlns:p14="http://schemas.microsoft.com/office/powerpoint/2010/main" val="232094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Bayesian decision making</a:t>
            </a:r>
          </a:p>
        </p:txBody>
      </p:sp>
      <p:sp>
        <p:nvSpPr>
          <p:cNvPr id="3" name="Content Placeholder 2"/>
          <p:cNvSpPr>
            <a:spLocks noGrp="1"/>
          </p:cNvSpPr>
          <p:nvPr>
            <p:ph idx="1"/>
          </p:nvPr>
        </p:nvSpPr>
        <p:spPr>
          <a:xfrm>
            <a:off x="1981200" y="1798638"/>
            <a:ext cx="8229600" cy="4525963"/>
          </a:xfrm>
        </p:spPr>
        <p:txBody>
          <a:bodyPr/>
          <a:lstStyle/>
          <a:p>
            <a:r>
              <a:rPr lang="en-US" dirty="0"/>
              <a:t>Suppose the agent has to make decisions about the value of an unobserved </a:t>
            </a:r>
            <a:r>
              <a:rPr lang="en-US" i="1" dirty="0"/>
              <a:t>query variable </a:t>
            </a:r>
            <a:r>
              <a:rPr lang="en-US" dirty="0">
                <a:solidFill>
                  <a:srgbClr val="0066FF"/>
                </a:solidFill>
              </a:rPr>
              <a:t>Y</a:t>
            </a:r>
            <a:r>
              <a:rPr lang="en-US" dirty="0"/>
              <a:t> based on the values of an observed </a:t>
            </a:r>
            <a:r>
              <a:rPr lang="en-US" i="1" dirty="0"/>
              <a:t>evidence variable</a:t>
            </a:r>
            <a:r>
              <a:rPr lang="en-US" dirty="0"/>
              <a:t> </a:t>
            </a:r>
            <a:r>
              <a:rPr lang="en-US" dirty="0">
                <a:solidFill>
                  <a:srgbClr val="0066FF"/>
                </a:solidFill>
              </a:rPr>
              <a:t>E </a:t>
            </a:r>
            <a:endParaRPr lang="en-US" dirty="0"/>
          </a:p>
          <a:p>
            <a:r>
              <a:rPr lang="en-US" b="1" dirty="0"/>
              <a:t>Inference problem: </a:t>
            </a:r>
            <a:r>
              <a:rPr lang="en-US" dirty="0"/>
              <a:t>given some observation </a:t>
            </a:r>
            <a:r>
              <a:rPr lang="en-US" dirty="0">
                <a:solidFill>
                  <a:srgbClr val="0066FF"/>
                </a:solidFill>
              </a:rPr>
              <a:t>E = e</a:t>
            </a:r>
            <a:r>
              <a:rPr lang="en-US" dirty="0"/>
              <a:t>, what is </a:t>
            </a:r>
            <a:r>
              <a:rPr lang="en-US" dirty="0">
                <a:solidFill>
                  <a:srgbClr val="0066FF"/>
                </a:solidFill>
              </a:rPr>
              <a:t>P(Y | E=e)</a:t>
            </a:r>
            <a:r>
              <a:rPr lang="en-US" dirty="0"/>
              <a:t>?</a:t>
            </a:r>
          </a:p>
          <a:p>
            <a:r>
              <a:rPr lang="en-US" b="1" dirty="0"/>
              <a:t>Learning problem: </a:t>
            </a:r>
            <a:r>
              <a:rPr lang="en-US" dirty="0"/>
              <a:t>estimate the parameters of the probabilistic model </a:t>
            </a:r>
            <a:r>
              <a:rPr lang="en-US" dirty="0">
                <a:solidFill>
                  <a:srgbClr val="0066FF"/>
                </a:solidFill>
              </a:rPr>
              <a:t>P(y | e) </a:t>
            </a:r>
            <a:r>
              <a:rPr lang="en-US" dirty="0"/>
              <a:t>given a </a:t>
            </a:r>
            <a:r>
              <a:rPr lang="en-US" i="1" dirty="0"/>
              <a:t>training sample</a:t>
            </a:r>
            <a:r>
              <a:rPr lang="en-US" dirty="0"/>
              <a:t> </a:t>
            </a:r>
            <a:r>
              <a:rPr lang="en-US" dirty="0">
                <a:solidFill>
                  <a:srgbClr val="0066FF"/>
                </a:solidFill>
              </a:rPr>
              <a:t>{(</a:t>
            </a:r>
            <a:r>
              <a:rPr lang="en-US">
                <a:solidFill>
                  <a:srgbClr val="0066FF"/>
                </a:solidFill>
              </a:rPr>
              <a:t>e</a:t>
            </a:r>
            <a:r>
              <a:rPr lang="en-US" baseline="-25000">
                <a:solidFill>
                  <a:srgbClr val="0066FF"/>
                </a:solidFill>
              </a:rPr>
              <a:t>1</a:t>
            </a:r>
            <a:r>
              <a:rPr lang="en-US">
                <a:solidFill>
                  <a:srgbClr val="0066FF"/>
                </a:solidFill>
              </a:rPr>
              <a:t>,y</a:t>
            </a:r>
            <a:r>
              <a:rPr lang="en-US" baseline="-25000">
                <a:solidFill>
                  <a:srgbClr val="0066FF"/>
                </a:solidFill>
              </a:rPr>
              <a:t>1</a:t>
            </a:r>
            <a:r>
              <a:rPr lang="en-US" dirty="0">
                <a:solidFill>
                  <a:srgbClr val="0066FF"/>
                </a:solidFill>
              </a:rPr>
              <a:t>), …, (</a:t>
            </a:r>
            <a:r>
              <a:rPr lang="en-US" dirty="0" err="1">
                <a:solidFill>
                  <a:srgbClr val="0066FF"/>
                </a:solidFill>
              </a:rPr>
              <a:t>e</a:t>
            </a:r>
            <a:r>
              <a:rPr lang="en-US" baseline="-25000" dirty="0" err="1">
                <a:solidFill>
                  <a:srgbClr val="0066FF"/>
                </a:solidFill>
              </a:rPr>
              <a:t>n</a:t>
            </a:r>
            <a:r>
              <a:rPr lang="en-US" dirty="0" err="1">
                <a:solidFill>
                  <a:srgbClr val="0066FF"/>
                </a:solidFill>
              </a:rPr>
              <a:t>,y</a:t>
            </a:r>
            <a:r>
              <a:rPr lang="en-US" baseline="-25000" dirty="0" err="1">
                <a:solidFill>
                  <a:srgbClr val="0066FF"/>
                </a:solidFill>
              </a:rPr>
              <a:t>n</a:t>
            </a:r>
            <a:r>
              <a:rPr lang="en-US" dirty="0">
                <a:solidFill>
                  <a:srgbClr val="0066FF"/>
                </a:solidFill>
              </a:rPr>
              <a:t>)}</a:t>
            </a:r>
          </a:p>
        </p:txBody>
      </p:sp>
    </p:spTree>
    <p:extLst>
      <p:ext uri="{BB962C8B-B14F-4D97-AF65-F5344CB8AC3E}">
        <p14:creationId xmlns:p14="http://schemas.microsoft.com/office/powerpoint/2010/main" val="21081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90600"/>
          </a:xfrm>
        </p:spPr>
        <p:txBody>
          <a:bodyPr/>
          <a:lstStyle/>
          <a:p>
            <a:r>
              <a:rPr lang="en-US" dirty="0" err="1"/>
              <a:t>Bayes</a:t>
            </a:r>
            <a:r>
              <a:rPr lang="en-US" dirty="0"/>
              <a:t> Rule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78349" y="957618"/>
                <a:ext cx="10633166" cy="5723708"/>
              </a:xfrm>
            </p:spPr>
            <p:txBody>
              <a:bodyPr>
                <a:normAutofit lnSpcReduction="10000"/>
              </a:bodyPr>
              <a:lstStyle/>
              <a:p>
                <a:pPr marL="0" indent="0">
                  <a:buNone/>
                </a:pPr>
                <a:r>
                  <a:rPr lang="en-US" sz="2400" dirty="0"/>
                  <a:t>Eliot &amp; Karson are getting married tomorrow, at an outdoor ceremony in the desert. </a:t>
                </a:r>
              </a:p>
              <a:p>
                <a:r>
                  <a:rPr lang="en-US" sz="2400" dirty="0"/>
                  <a:t>In recent years, it has rained only 5 days each year (5/365 = 0.014). </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𝑅</m:t>
                          </m:r>
                        </m:e>
                      </m:d>
                      <m:r>
                        <a:rPr lang="en-US" sz="2400" b="0" i="1" smtClean="0">
                          <a:latin typeface="Cambria Math" panose="02040503050406030204" pitchFamily="18" charset="0"/>
                        </a:rPr>
                        <m:t>=0.014</m:t>
                      </m:r>
                    </m:oMath>
                  </m:oMathPara>
                </a14:m>
                <a:endParaRPr lang="en-US" sz="2400" dirty="0"/>
              </a:p>
              <a:p>
                <a:r>
                  <a:rPr lang="en-US" sz="2400" dirty="0"/>
                  <a:t>Unfortunately, the weatherman has predicted rain for tomorrow. When it actually rains, the weatherman correctly forecasts rain 90% of the time.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𝐹</m:t>
                          </m:r>
                        </m:e>
                        <m:e>
                          <m:r>
                            <a:rPr lang="en-US" sz="2400" b="0" i="1" smtClean="0">
                              <a:latin typeface="Cambria Math" panose="02040503050406030204" pitchFamily="18" charset="0"/>
                            </a:rPr>
                            <m:t>𝑅</m:t>
                          </m:r>
                        </m:e>
                      </m:d>
                      <m:r>
                        <a:rPr lang="en-US" sz="2400" b="0" i="1" smtClean="0">
                          <a:latin typeface="Cambria Math" panose="02040503050406030204" pitchFamily="18" charset="0"/>
                        </a:rPr>
                        <m:t>=0.9</m:t>
                      </m:r>
                    </m:oMath>
                  </m:oMathPara>
                </a14:m>
                <a:endParaRPr lang="en-US" sz="2400" dirty="0"/>
              </a:p>
              <a:p>
                <a:r>
                  <a:rPr lang="en-US" sz="2400" dirty="0"/>
                  <a:t>When it doesn't rain, he incorrectly forecasts rain 10% of the time. </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𝐹</m:t>
                          </m:r>
                        </m:e>
                        <m:e>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e>
                      </m:d>
                      <m:r>
                        <a:rPr lang="en-US" sz="2400" b="0" i="1" smtClean="0">
                          <a:latin typeface="Cambria Math" panose="02040503050406030204" pitchFamily="18" charset="0"/>
                          <a:ea typeface="Cambria Math" panose="02040503050406030204" pitchFamily="18" charset="0"/>
                        </a:rPr>
                        <m:t>=0.1</m:t>
                      </m:r>
                    </m:oMath>
                  </m:oMathPara>
                </a14:m>
                <a:endParaRPr lang="en-US" sz="2400" dirty="0"/>
              </a:p>
              <a:p>
                <a:r>
                  <a:rPr lang="en-US" sz="2400" dirty="0"/>
                  <a:t>What is the probability that it will rain on Eliot’s wedding? </a:t>
                </a:r>
              </a:p>
              <a:p>
                <a:pPr marL="0" indent="0">
                  <a:buNone/>
                </a:pPr>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𝑅</m:t>
                          </m:r>
                        </m:e>
                        <m:e>
                          <m:r>
                            <a:rPr lang="en-US" sz="2400" b="0" i="1" smtClean="0">
                              <a:latin typeface="Cambria Math" panose="02040503050406030204" pitchFamily="18" charset="0"/>
                            </a:rPr>
                            <m:t>𝐹</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𝐹</m:t>
                              </m:r>
                            </m:e>
                            <m:e>
                              <m:r>
                                <a:rPr lang="en-US" sz="2400" b="0" i="1" smtClean="0">
                                  <a:latin typeface="Cambria Math" panose="02040503050406030204" pitchFamily="18" charset="0"/>
                                </a:rPr>
                                <m:t>𝑅</m:t>
                              </m:r>
                            </m:e>
                          </m:d>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𝐹</m:t>
                          </m:r>
                          <m:r>
                            <a:rPr lang="en-US" sz="2400" b="0" i="1" smtClean="0">
                              <a:latin typeface="Cambria Math" panose="02040503050406030204" pitchFamily="18" charset="0"/>
                            </a:rPr>
                            <m:t>)</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𝑅</m:t>
                              </m:r>
                            </m:e>
                          </m:d>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num>
                        <m:den>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𝑅</m:t>
                              </m:r>
                            </m:e>
                          </m:d>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r>
                            <a:rPr lang="en-US" sz="2400" b="0" i="1" smtClean="0">
                              <a:latin typeface="Cambria Math" panose="02040503050406030204" pitchFamily="18" charset="0"/>
                            </a:rPr>
                            <m:t>)</m:t>
                          </m:r>
                        </m:den>
                      </m:f>
                      <m:r>
                        <a:rPr lang="en-US" sz="2400" b="0" i="0"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𝐹</m:t>
                              </m:r>
                            </m:e>
                            <m:e>
                              <m:r>
                                <a:rPr lang="en-US" sz="2400" i="1">
                                  <a:latin typeface="Cambria Math" panose="02040503050406030204" pitchFamily="18" charset="0"/>
                                </a:rPr>
                                <m:t>𝑅</m:t>
                              </m:r>
                            </m:e>
                          </m:d>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num>
                        <m:den>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𝐹</m:t>
                              </m:r>
                              <m:r>
                                <a:rPr lang="en-US" sz="2400" b="0" i="1" smtClean="0">
                                  <a:latin typeface="Cambria Math" panose="02040503050406030204" pitchFamily="18" charset="0"/>
                                </a:rPr>
                                <m:t>|</m:t>
                              </m:r>
                              <m:r>
                                <a:rPr lang="en-US" sz="2400" i="1">
                                  <a:latin typeface="Cambria Math" panose="02040503050406030204" pitchFamily="18" charset="0"/>
                                </a:rPr>
                                <m:t>𝑅</m:t>
                              </m:r>
                            </m:e>
                          </m:d>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𝐹</m:t>
                              </m:r>
                            </m:e>
                            <m:e>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𝑅</m:t>
                              </m:r>
                            </m:e>
                          </m:d>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𝑅</m:t>
                          </m:r>
                          <m:r>
                            <a:rPr lang="en-US" sz="2400" b="0" i="1" smtClean="0">
                              <a:latin typeface="Cambria Math" panose="02040503050406030204" pitchFamily="18" charset="0"/>
                              <a:ea typeface="Cambria Math" panose="02040503050406030204" pitchFamily="18" charset="0"/>
                            </a:rPr>
                            <m:t>)</m:t>
                          </m:r>
                        </m:den>
                      </m:f>
                    </m:oMath>
                  </m:oMathPara>
                </a14:m>
                <a:endParaRPr lang="en-US" sz="2400" dirty="0"/>
              </a:p>
              <a:p>
                <a:pPr marL="0" indent="0" algn="ctr">
                  <a:buNone/>
                </a:pPr>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(0.9)(0.014)</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0.9</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0.014</m:t>
                              </m:r>
                            </m:e>
                          </m:d>
                          <m:r>
                            <a:rPr lang="en-US" sz="2400" b="0" i="1" smtClean="0">
                              <a:latin typeface="Cambria Math" panose="02040503050406030204" pitchFamily="18" charset="0"/>
                            </a:rPr>
                            <m:t>+(0.1)(0.956)</m:t>
                          </m:r>
                        </m:den>
                      </m:f>
                      <m:r>
                        <a:rPr lang="en-US" sz="2400" b="0" i="1" smtClean="0">
                          <a:latin typeface="Cambria Math" panose="02040503050406030204" pitchFamily="18" charset="0"/>
                        </a:rPr>
                        <m:t>=0.116</m:t>
                      </m:r>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78349" y="957618"/>
                <a:ext cx="10633166" cy="5723708"/>
              </a:xfrm>
              <a:blipFill>
                <a:blip r:embed="rId3"/>
                <a:stretch>
                  <a:fillRect l="-860" t="-2023" r="-401"/>
                </a:stretch>
              </a:blipFill>
            </p:spPr>
            <p:txBody>
              <a:bodyPr/>
              <a:lstStyle/>
              <a:p>
                <a:r>
                  <a:rPr lang="en-US">
                    <a:noFill/>
                  </a:rPr>
                  <a:t> </a:t>
                </a:r>
              </a:p>
            </p:txBody>
          </p:sp>
        </mc:Fallback>
      </mc:AlternateContent>
    </p:spTree>
    <p:extLst>
      <p:ext uri="{BB962C8B-B14F-4D97-AF65-F5344CB8AC3E}">
        <p14:creationId xmlns:p14="http://schemas.microsoft.com/office/powerpoint/2010/main" val="226408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More Useful Version</a:t>
            </a:r>
            <a:br>
              <a:rPr lang="en-US" dirty="0"/>
            </a:br>
            <a:r>
              <a:rPr lang="en-US" dirty="0"/>
              <a:t>of 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571" y="1984441"/>
                <a:ext cx="9122229" cy="46372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e>
                          <m:r>
                            <a:rPr lang="en-US" sz="2400" b="0" i="1" smtClean="0">
                              <a:latin typeface="Cambria Math" panose="02040503050406030204" pitchFamily="18" charset="0"/>
                            </a:rPr>
                            <m:t>𝐵</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e>
                            <m:e>
                              <m:r>
                                <a:rPr lang="en-US" sz="2400" b="0" i="1" smtClean="0">
                                  <a:latin typeface="Cambria Math" panose="02040503050406030204" pitchFamily="18" charset="0"/>
                                </a:rPr>
                                <m:t>𝐴</m:t>
                              </m:r>
                            </m:e>
                          </m:d>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en>
                      </m:f>
                    </m:oMath>
                  </m:oMathPara>
                </a14:m>
                <a:endParaRPr lang="en-US" sz="2400" dirty="0"/>
              </a:p>
              <a:p>
                <a:r>
                  <a:rPr lang="en-US" sz="2400" dirty="0"/>
                  <a:t>Remember, P(B|A) is easy to measure (the probability that light hits our solar cell, if the sun still exists and it’s daytime).  Let’s assume we also know P(A)  (the probability the sun still exists).  </a:t>
                </a:r>
              </a:p>
              <a:p>
                <a:r>
                  <a:rPr lang="en-US" sz="2400" dirty="0"/>
                  <a:t>But suppose we don’t really know P(B) (what is the probability light hits our solar cell, if we don’t really know whether the sun still exists or not?)</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e>
                        <m:e>
                          <m:r>
                            <a:rPr lang="en-US" sz="2400" i="1">
                              <a:latin typeface="Cambria Math" panose="02040503050406030204" pitchFamily="18" charset="0"/>
                            </a:rPr>
                            <m:t>𝐵</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e>
                            <m:e>
                              <m:r>
                                <a:rPr lang="en-US" sz="2400" i="1">
                                  <a:latin typeface="Cambria Math" panose="02040503050406030204" pitchFamily="18" charset="0"/>
                                </a:rPr>
                                <m:t>𝐴</m:t>
                              </m:r>
                            </m:e>
                          </m:d>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m:t>
                          </m:r>
                        </m:num>
                        <m:den>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e>
                            <m:e>
                              <m:r>
                                <a:rPr lang="en-US" sz="2400" i="1">
                                  <a:latin typeface="Cambria Math" panose="02040503050406030204" pitchFamily="18" charset="0"/>
                                </a:rPr>
                                <m:t>𝐴</m:t>
                              </m:r>
                            </m:e>
                          </m:d>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e>
                          </m:d>
                          <m:r>
                            <a:rPr lang="en-US" sz="2400" b="0" i="1" smtClean="0">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e>
                            <m:e>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𝐴</m:t>
                              </m:r>
                            </m:e>
                          </m:d>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𝐴</m:t>
                              </m:r>
                            </m:e>
                          </m:d>
                        </m:den>
                      </m:f>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571" y="1984441"/>
                <a:ext cx="9122229" cy="4637275"/>
              </a:xfrm>
              <a:blipFill>
                <a:blip r:embed="rId3"/>
                <a:stretch>
                  <a:fillRect l="-868"/>
                </a:stretch>
              </a:blipFill>
            </p:spPr>
            <p:txBody>
              <a:bodyPr/>
              <a:lstStyle/>
              <a:p>
                <a:r>
                  <a:rPr lang="en-US">
                    <a:noFill/>
                  </a:rPr>
                  <a:t> </a:t>
                </a:r>
              </a:p>
            </p:txBody>
          </p:sp>
        </mc:Fallback>
      </mc:AlternateContent>
      <p:pic>
        <p:nvPicPr>
          <p:cNvPr id="36868" name="Picture 4" descr="Thomas Bayes">
            <a:hlinkClick r:id="rId4"/>
          </p:cNvPr>
          <p:cNvPicPr>
            <a:picLocks noChangeAspect="1" noChangeArrowheads="1"/>
          </p:cNvPicPr>
          <p:nvPr/>
        </p:nvPicPr>
        <p:blipFill>
          <a:blip r:embed="rId5" cstate="print"/>
          <a:srcRect/>
          <a:stretch>
            <a:fillRect/>
          </a:stretch>
        </p:blipFill>
        <p:spPr bwMode="auto">
          <a:xfrm>
            <a:off x="8915401" y="152401"/>
            <a:ext cx="1135901" cy="1219200"/>
          </a:xfrm>
          <a:prstGeom prst="rect">
            <a:avLst/>
          </a:prstGeom>
          <a:noFill/>
          <a:ln w="9525">
            <a:noFill/>
            <a:miter lim="800000"/>
            <a:headEnd/>
            <a:tailEnd/>
          </a:ln>
        </p:spPr>
      </p:pic>
      <p:sp>
        <p:nvSpPr>
          <p:cNvPr id="7" name="Rectangle 6"/>
          <p:cNvSpPr/>
          <p:nvPr/>
        </p:nvSpPr>
        <p:spPr>
          <a:xfrm>
            <a:off x="8753221" y="1367136"/>
            <a:ext cx="1361270" cy="461665"/>
          </a:xfrm>
          <a:prstGeom prst="rect">
            <a:avLst/>
          </a:prstGeom>
        </p:spPr>
        <p:txBody>
          <a:bodyPr wrap="none">
            <a:spAutoFit/>
          </a:bodyPr>
          <a:lstStyle/>
          <a:p>
            <a:pPr algn="ctr"/>
            <a:r>
              <a:rPr lang="en-US" sz="1200" dirty="0"/>
              <a:t>Rev. Thomas </a:t>
            </a:r>
            <a:r>
              <a:rPr lang="en-US" sz="1200" dirty="0" err="1"/>
              <a:t>Bayes</a:t>
            </a:r>
            <a:br>
              <a:rPr lang="en-US" sz="1200" dirty="0"/>
            </a:br>
            <a:r>
              <a:rPr lang="en-US" sz="1200" dirty="0"/>
              <a:t>(1702-1761)</a:t>
            </a:r>
          </a:p>
        </p:txBody>
      </p:sp>
      <p:sp>
        <p:nvSpPr>
          <p:cNvPr id="4" name="TextBox 3">
            <a:extLst>
              <a:ext uri="{FF2B5EF4-FFF2-40B4-BE49-F238E27FC236}">
                <a16:creationId xmlns:a16="http://schemas.microsoft.com/office/drawing/2014/main" id="{94B55895-5BFF-2742-AA04-63F10CBDF086}"/>
              </a:ext>
            </a:extLst>
          </p:cNvPr>
          <p:cNvSpPr txBox="1"/>
          <p:nvPr/>
        </p:nvSpPr>
        <p:spPr>
          <a:xfrm>
            <a:off x="235085" y="1984441"/>
            <a:ext cx="2465931" cy="646331"/>
          </a:xfrm>
          <a:prstGeom prst="rect">
            <a:avLst/>
          </a:prstGeom>
          <a:noFill/>
          <a:ln>
            <a:solidFill>
              <a:srgbClr val="FF0000"/>
            </a:solidFill>
          </a:ln>
        </p:spPr>
        <p:txBody>
          <a:bodyPr wrap="none" rtlCol="0">
            <a:spAutoFit/>
          </a:bodyPr>
          <a:lstStyle/>
          <a:p>
            <a:r>
              <a:rPr lang="en-US" dirty="0"/>
              <a:t>This version is what you </a:t>
            </a:r>
          </a:p>
          <a:p>
            <a:r>
              <a:rPr lang="en-US" dirty="0"/>
              <a:t>memorize.</a:t>
            </a:r>
          </a:p>
        </p:txBody>
      </p:sp>
      <p:sp>
        <p:nvSpPr>
          <p:cNvPr id="8" name="TextBox 7">
            <a:extLst>
              <a:ext uri="{FF2B5EF4-FFF2-40B4-BE49-F238E27FC236}">
                <a16:creationId xmlns:a16="http://schemas.microsoft.com/office/drawing/2014/main" id="{17A715C2-10E3-2F42-97B7-2F9BC71AECA5}"/>
              </a:ext>
            </a:extLst>
          </p:cNvPr>
          <p:cNvSpPr txBox="1"/>
          <p:nvPr/>
        </p:nvSpPr>
        <p:spPr>
          <a:xfrm>
            <a:off x="192932" y="5560982"/>
            <a:ext cx="2465931" cy="646331"/>
          </a:xfrm>
          <a:prstGeom prst="rect">
            <a:avLst/>
          </a:prstGeom>
          <a:noFill/>
          <a:ln>
            <a:solidFill>
              <a:srgbClr val="FF0000"/>
            </a:solidFill>
          </a:ln>
        </p:spPr>
        <p:txBody>
          <a:bodyPr wrap="none" rtlCol="0">
            <a:spAutoFit/>
          </a:bodyPr>
          <a:lstStyle/>
          <a:p>
            <a:r>
              <a:rPr lang="en-US" dirty="0"/>
              <a:t>This version is what you </a:t>
            </a:r>
          </a:p>
          <a:p>
            <a:r>
              <a:rPr lang="en-US" dirty="0"/>
              <a:t>actually use.</a:t>
            </a:r>
          </a:p>
        </p:txBody>
      </p:sp>
      <p:cxnSp>
        <p:nvCxnSpPr>
          <p:cNvPr id="6" name="Straight Arrow Connector 5">
            <a:extLst>
              <a:ext uri="{FF2B5EF4-FFF2-40B4-BE49-F238E27FC236}">
                <a16:creationId xmlns:a16="http://schemas.microsoft.com/office/drawing/2014/main" id="{B0A3A5F5-4300-4E46-B0D3-05800746A3D5}"/>
              </a:ext>
            </a:extLst>
          </p:cNvPr>
          <p:cNvCxnSpPr/>
          <p:nvPr/>
        </p:nvCxnSpPr>
        <p:spPr>
          <a:xfrm>
            <a:off x="2658863" y="2315181"/>
            <a:ext cx="228278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F91DC00-2A94-A041-BC83-3EC5E3D7F419}"/>
              </a:ext>
            </a:extLst>
          </p:cNvPr>
          <p:cNvCxnSpPr>
            <a:cxnSpLocks/>
          </p:cNvCxnSpPr>
          <p:nvPr/>
        </p:nvCxnSpPr>
        <p:spPr>
          <a:xfrm>
            <a:off x="2655623" y="5774988"/>
            <a:ext cx="113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99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Inference and Bayesian Learning</a:t>
            </a:r>
          </a:p>
        </p:txBody>
      </p:sp>
      <p:sp>
        <p:nvSpPr>
          <p:cNvPr id="3" name="Content Placeholder 2"/>
          <p:cNvSpPr>
            <a:spLocks noGrp="1"/>
          </p:cNvSpPr>
          <p:nvPr>
            <p:ph idx="1"/>
          </p:nvPr>
        </p:nvSpPr>
        <p:spPr>
          <a:xfrm>
            <a:off x="838200" y="1825624"/>
            <a:ext cx="10515600" cy="4603455"/>
          </a:xfrm>
        </p:spPr>
        <p:txBody>
          <a:bodyPr>
            <a:normAutofit/>
          </a:bodyPr>
          <a:lstStyle/>
          <a:p>
            <a:r>
              <a:rPr lang="en-US" dirty="0">
                <a:solidFill>
                  <a:schemeClr val="bg1">
                    <a:lumMod val="75000"/>
                  </a:schemeClr>
                </a:solidFill>
              </a:rPr>
              <a:t>Bayes Rule</a:t>
            </a:r>
          </a:p>
          <a:p>
            <a:r>
              <a:rPr lang="en-US" dirty="0"/>
              <a:t>Bayesian Inference</a:t>
            </a:r>
          </a:p>
          <a:p>
            <a:pPr lvl="1"/>
            <a:r>
              <a:rPr lang="en-US" dirty="0"/>
              <a:t>Misdiagnosis</a:t>
            </a:r>
          </a:p>
          <a:p>
            <a:pPr lvl="1"/>
            <a:r>
              <a:rPr lang="en-US" dirty="0"/>
              <a:t>The Bayesian “Decision”</a:t>
            </a:r>
          </a:p>
          <a:p>
            <a:pPr lvl="1"/>
            <a:r>
              <a:rPr lang="en-US" dirty="0"/>
              <a:t>The “Naïve Bayesian” Assumption</a:t>
            </a:r>
          </a:p>
          <a:p>
            <a:pPr lvl="1"/>
            <a:r>
              <a:rPr lang="en-US" dirty="0"/>
              <a:t>Bag of Words (</a:t>
            </a:r>
            <a:r>
              <a:rPr lang="en-US" dirty="0" err="1"/>
              <a:t>BoW</a:t>
            </a:r>
            <a:r>
              <a:rPr lang="en-US" dirty="0"/>
              <a:t>)</a:t>
            </a:r>
          </a:p>
          <a:p>
            <a:r>
              <a:rPr lang="en-US" dirty="0"/>
              <a:t>Bayesian Learning</a:t>
            </a:r>
          </a:p>
          <a:p>
            <a:pPr lvl="1"/>
            <a:r>
              <a:rPr lang="en-US" dirty="0"/>
              <a:t>Maximum Likelihood estimation of parameters</a:t>
            </a:r>
          </a:p>
          <a:p>
            <a:pPr lvl="1"/>
            <a:r>
              <a:rPr lang="en-US" dirty="0"/>
              <a:t>Maximum A Posteriori estimation of parameters</a:t>
            </a:r>
          </a:p>
          <a:p>
            <a:pPr lvl="1"/>
            <a:r>
              <a:rPr lang="en-US" dirty="0"/>
              <a:t>Laplace Smoothing</a:t>
            </a:r>
          </a:p>
          <a:p>
            <a:endParaRPr lang="en-US" dirty="0"/>
          </a:p>
        </p:txBody>
      </p:sp>
    </p:spTree>
    <p:extLst>
      <p:ext uri="{BB962C8B-B14F-4D97-AF65-F5344CB8AC3E}">
        <p14:creationId xmlns:p14="http://schemas.microsoft.com/office/powerpoint/2010/main" val="2605158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lstStyle/>
          <a:p>
            <a:r>
              <a:rPr lang="en-US" dirty="0"/>
              <a:t>The Misdiagnosis Problem</a:t>
            </a:r>
          </a:p>
        </p:txBody>
      </p:sp>
      <p:sp>
        <p:nvSpPr>
          <p:cNvPr id="3" name="Content Placeholder 2"/>
          <p:cNvSpPr>
            <a:spLocks noGrp="1"/>
          </p:cNvSpPr>
          <p:nvPr>
            <p:ph idx="1"/>
          </p:nvPr>
        </p:nvSpPr>
        <p:spPr>
          <a:xfrm>
            <a:off x="2209800" y="762001"/>
            <a:ext cx="7620000" cy="4525963"/>
          </a:xfrm>
        </p:spPr>
        <p:txBody>
          <a:bodyPr/>
          <a:lstStyle/>
          <a:p>
            <a:pPr marL="0" indent="0">
              <a:buNone/>
            </a:pPr>
            <a:r>
              <a:rPr lang="en-US" sz="2400" dirty="0"/>
              <a:t>1% of women at age forty who participate in routine screening have breast cancer.  80% of women with breast cancer will get positive </a:t>
            </a:r>
            <a:r>
              <a:rPr lang="en-US" sz="2400" dirty="0" err="1"/>
              <a:t>mammographies</a:t>
            </a:r>
            <a:r>
              <a:rPr lang="en-US" sz="2400" dirty="0"/>
              <a:t>. 9.6% of women without breast cancer will also get positive </a:t>
            </a:r>
            <a:r>
              <a:rPr lang="en-US" sz="2400" dirty="0" err="1"/>
              <a:t>mammographies</a:t>
            </a:r>
            <a:r>
              <a:rPr lang="en-US" sz="2400" dirty="0"/>
              <a:t>.  A woman in this age group had a positive mammography in a routine screening.  What is the probability that she actually has breast cancer?</a:t>
            </a:r>
          </a:p>
        </p:txBody>
      </p:sp>
      <p:graphicFrame>
        <p:nvGraphicFramePr>
          <p:cNvPr id="110594" name="Object 2" descr="misdiagnosis problem"/>
          <p:cNvGraphicFramePr>
            <a:graphicFrameLocks noChangeAspect="1"/>
          </p:cNvGraphicFramePr>
          <p:nvPr>
            <p:extLst>
              <p:ext uri="{D42A27DB-BD31-4B8C-83A1-F6EECF244321}">
                <p14:modId xmlns:p14="http://schemas.microsoft.com/office/powerpoint/2010/main" val="1032345946"/>
              </p:ext>
            </p:extLst>
          </p:nvPr>
        </p:nvGraphicFramePr>
        <p:xfrm>
          <a:off x="2544764" y="3883025"/>
          <a:ext cx="5386387" cy="731838"/>
        </p:xfrm>
        <a:graphic>
          <a:graphicData uri="http://schemas.openxmlformats.org/presentationml/2006/ole">
            <mc:AlternateContent xmlns:mc="http://schemas.openxmlformats.org/markup-compatibility/2006">
              <mc:Choice xmlns:v="urn:schemas-microsoft-com:vml" Requires="v">
                <p:oleObj name="Equation" r:id="rId3" imgW="3187700" imgH="431800" progId="Equation.3">
                  <p:embed/>
                </p:oleObj>
              </mc:Choice>
              <mc:Fallback>
                <p:oleObj name="Equation" r:id="rId3" imgW="3187700" imgH="431800" progId="Equation.3">
                  <p:embed/>
                  <p:pic>
                    <p:nvPicPr>
                      <p:cNvPr id="110594" name="Object 2" descr="misdiagnosis problem"/>
                      <p:cNvPicPr>
                        <a:picLocks noChangeAspect="1" noChangeArrowheads="1"/>
                      </p:cNvPicPr>
                      <p:nvPr/>
                    </p:nvPicPr>
                    <p:blipFill>
                      <a:blip r:embed="rId4"/>
                      <a:srcRect/>
                      <a:stretch>
                        <a:fillRect/>
                      </a:stretch>
                    </p:blipFill>
                    <p:spPr bwMode="auto">
                      <a:xfrm>
                        <a:off x="2544764" y="3883025"/>
                        <a:ext cx="5386387" cy="7318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4" name="Object 3" descr="misdiagnosis problem"/>
          <p:cNvGraphicFramePr>
            <a:graphicFrameLocks noChangeAspect="1"/>
          </p:cNvGraphicFramePr>
          <p:nvPr>
            <p:extLst>
              <p:ext uri="{D42A27DB-BD31-4B8C-83A1-F6EECF244321}">
                <p14:modId xmlns:p14="http://schemas.microsoft.com/office/powerpoint/2010/main" val="2459462738"/>
              </p:ext>
            </p:extLst>
          </p:nvPr>
        </p:nvGraphicFramePr>
        <p:xfrm>
          <a:off x="3048000" y="5638800"/>
          <a:ext cx="5410200" cy="730250"/>
        </p:xfrm>
        <a:graphic>
          <a:graphicData uri="http://schemas.openxmlformats.org/presentationml/2006/ole">
            <mc:AlternateContent xmlns:mc="http://schemas.openxmlformats.org/markup-compatibility/2006">
              <mc:Choice xmlns:v="urn:schemas-microsoft-com:vml" Requires="v">
                <p:oleObj name="Equation" r:id="rId5" imgW="3200400" imgH="431640" progId="Equation.3">
                  <p:embed/>
                </p:oleObj>
              </mc:Choice>
              <mc:Fallback>
                <p:oleObj name="Equation" r:id="rId5" imgW="3200400" imgH="431640" progId="Equation.3">
                  <p:embed/>
                  <p:pic>
                    <p:nvPicPr>
                      <p:cNvPr id="4" name="Object 3" descr="misdiagnosis problem"/>
                      <p:cNvPicPr>
                        <a:picLocks noChangeAspect="1" noChangeArrowheads="1"/>
                      </p:cNvPicPr>
                      <p:nvPr/>
                    </p:nvPicPr>
                    <p:blipFill>
                      <a:blip r:embed="rId6"/>
                      <a:srcRect/>
                      <a:stretch>
                        <a:fillRect/>
                      </a:stretch>
                    </p:blipFill>
                    <p:spPr bwMode="auto">
                      <a:xfrm>
                        <a:off x="3048000" y="5638800"/>
                        <a:ext cx="5410200" cy="73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descr="misdiagnosis problem"/>
          <p:cNvGraphicFramePr>
            <a:graphicFrameLocks noChangeAspect="1"/>
          </p:cNvGraphicFramePr>
          <p:nvPr>
            <p:extLst>
              <p:ext uri="{D42A27DB-BD31-4B8C-83A1-F6EECF244321}">
                <p14:modId xmlns:p14="http://schemas.microsoft.com/office/powerpoint/2010/main" val="4167729731"/>
              </p:ext>
            </p:extLst>
          </p:nvPr>
        </p:nvGraphicFramePr>
        <p:xfrm>
          <a:off x="3211513" y="4746626"/>
          <a:ext cx="6997700" cy="728663"/>
        </p:xfrm>
        <a:graphic>
          <a:graphicData uri="http://schemas.openxmlformats.org/presentationml/2006/ole">
            <mc:AlternateContent xmlns:mc="http://schemas.openxmlformats.org/markup-compatibility/2006">
              <mc:Choice xmlns:v="urn:schemas-microsoft-com:vml" Requires="v">
                <p:oleObj name="Equation" r:id="rId7" imgW="4140200" imgH="431800" progId="Equation.3">
                  <p:embed/>
                </p:oleObj>
              </mc:Choice>
              <mc:Fallback>
                <p:oleObj name="Equation" r:id="rId7" imgW="4140200" imgH="431800" progId="Equation.3">
                  <p:embed/>
                  <p:pic>
                    <p:nvPicPr>
                      <p:cNvPr id="5" name="Object 4" descr="misdiagnosis problem"/>
                      <p:cNvPicPr>
                        <a:picLocks noChangeAspect="1" noChangeArrowheads="1"/>
                      </p:cNvPicPr>
                      <p:nvPr/>
                    </p:nvPicPr>
                    <p:blipFill>
                      <a:blip r:embed="rId8"/>
                      <a:srcRect/>
                      <a:stretch>
                        <a:fillRect/>
                      </a:stretch>
                    </p:blipFill>
                    <p:spPr bwMode="auto">
                      <a:xfrm>
                        <a:off x="3211513" y="4746626"/>
                        <a:ext cx="6997700" cy="728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26278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misdiagnosis problem ">
            <a:extLst>
              <a:ext uri="{FF2B5EF4-FFF2-40B4-BE49-F238E27FC236}">
                <a16:creationId xmlns:a16="http://schemas.microsoft.com/office/drawing/2014/main" id="{E85F889E-95EA-E544-B9B9-517B8663ED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1999" cy="14085651"/>
          </a:xfrm>
        </p:spPr>
      </p:pic>
    </p:spTree>
    <p:extLst>
      <p:ext uri="{BB962C8B-B14F-4D97-AF65-F5344CB8AC3E}">
        <p14:creationId xmlns:p14="http://schemas.microsoft.com/office/powerpoint/2010/main" val="409309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74" y="152400"/>
            <a:ext cx="8229600" cy="792162"/>
          </a:xfrm>
        </p:spPr>
        <p:txBody>
          <a:bodyPr/>
          <a:lstStyle/>
          <a:p>
            <a:r>
              <a:rPr lang="en-US" dirty="0"/>
              <a:t>The Bayesian Decision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67351" y="972221"/>
                <a:ext cx="8763000" cy="4525963"/>
              </a:xfrm>
            </p:spPr>
            <p:txBody>
              <a:bodyPr/>
              <a:lstStyle/>
              <a:p>
                <a:pPr marL="0" indent="0">
                  <a:buNone/>
                </a:pPr>
                <a:r>
                  <a:rPr lang="en-US" dirty="0"/>
                  <a:t>The agent is given some evidence, </a:t>
                </a:r>
                <a14:m>
                  <m:oMath xmlns:m="http://schemas.openxmlformats.org/officeDocument/2006/math">
                    <m:r>
                      <a:rPr lang="en-US" i="1" dirty="0" smtClean="0">
                        <a:solidFill>
                          <a:srgbClr val="0066FF"/>
                        </a:solidFill>
                        <a:latin typeface="Cambria Math" panose="02040503050406030204" pitchFamily="18" charset="0"/>
                      </a:rPr>
                      <m:t>𝐸</m:t>
                    </m:r>
                  </m:oMath>
                </a14:m>
                <a:r>
                  <a:rPr lang="en-US" dirty="0"/>
                  <a:t>.</a:t>
                </a:r>
              </a:p>
              <a:p>
                <a:pPr marL="0" indent="0">
                  <a:buNone/>
                </a:pPr>
                <a:r>
                  <a:rPr lang="en-US" dirty="0"/>
                  <a:t>The agent has to make a decision about the value of an unobserved variable</a:t>
                </a:r>
                <a:r>
                  <a:rPr lang="en-US" i="1" dirty="0"/>
                  <a:t> </a:t>
                </a:r>
                <a14:m>
                  <m:oMath xmlns:m="http://schemas.openxmlformats.org/officeDocument/2006/math">
                    <m:r>
                      <a:rPr lang="en-US" i="1" dirty="0" smtClean="0">
                        <a:solidFill>
                          <a:srgbClr val="0066FF"/>
                        </a:solidFill>
                        <a:latin typeface="Cambria Math" panose="02040503050406030204" pitchFamily="18" charset="0"/>
                      </a:rPr>
                      <m:t>𝑌</m:t>
                    </m:r>
                  </m:oMath>
                </a14:m>
                <a:r>
                  <a:rPr lang="en-US" dirty="0"/>
                  <a:t>. </a:t>
                </a:r>
                <a14:m>
                  <m:oMath xmlns:m="http://schemas.openxmlformats.org/officeDocument/2006/math">
                    <m:r>
                      <a:rPr lang="en-US" i="1" dirty="0">
                        <a:solidFill>
                          <a:srgbClr val="0066FF"/>
                        </a:solidFill>
                        <a:latin typeface="Cambria Math" panose="02040503050406030204" pitchFamily="18" charset="0"/>
                      </a:rPr>
                      <m:t>𝑌</m:t>
                    </m:r>
                  </m:oMath>
                </a14:m>
                <a:r>
                  <a:rPr lang="en-US" dirty="0"/>
                  <a:t> is called the “query variable” or the “class variable” or the “category.”</a:t>
                </a:r>
              </a:p>
              <a:p>
                <a:pPr lvl="1"/>
                <a:r>
                  <a:rPr lang="en-US" dirty="0"/>
                  <a:t>Partially observable, stochastic, episodic environment</a:t>
                </a:r>
              </a:p>
              <a:p>
                <a:pPr lvl="1"/>
                <a:r>
                  <a:rPr lang="en-US" dirty="0"/>
                  <a:t>Example: </a:t>
                </a:r>
                <a14:m>
                  <m:oMath xmlns:m="http://schemas.openxmlformats.org/officeDocument/2006/math">
                    <m:r>
                      <a:rPr lang="en-US" i="1" dirty="0" smtClean="0">
                        <a:solidFill>
                          <a:srgbClr val="7030A0"/>
                        </a:solidFill>
                        <a:latin typeface="Cambria Math" panose="02040503050406030204" pitchFamily="18" charset="0"/>
                      </a:rPr>
                      <m:t>𝑌</m:t>
                    </m:r>
                    <m:r>
                      <a:rPr lang="en-US" i="1" dirty="0" smtClean="0">
                        <a:solidFill>
                          <a:srgbClr val="7030A0"/>
                        </a:solidFill>
                        <a:latin typeface="Cambria Math" panose="02040503050406030204" pitchFamily="18" charset="0"/>
                      </a:rPr>
                      <m:t> ∈</m:t>
                    </m:r>
                  </m:oMath>
                </a14:m>
                <a:r>
                  <a:rPr lang="en-US" dirty="0">
                    <a:solidFill>
                      <a:srgbClr val="7030A0"/>
                    </a:solidFill>
                  </a:rPr>
                  <a:t> {spam, not spam}, </a:t>
                </a:r>
                <a14:m>
                  <m:oMath xmlns:m="http://schemas.openxmlformats.org/officeDocument/2006/math">
                    <m:r>
                      <a:rPr lang="en-US" i="1" dirty="0" smtClean="0">
                        <a:solidFill>
                          <a:srgbClr val="7030A0"/>
                        </a:solidFill>
                        <a:latin typeface="Cambria Math" panose="02040503050406030204" pitchFamily="18" charset="0"/>
                      </a:rPr>
                      <m:t>𝐸</m:t>
                    </m:r>
                    <m:r>
                      <a:rPr lang="en-US" i="1" dirty="0" smtClean="0">
                        <a:solidFill>
                          <a:srgbClr val="7030A0"/>
                        </a:solidFill>
                        <a:latin typeface="Cambria Math" panose="02040503050406030204" pitchFamily="18" charset="0"/>
                      </a:rPr>
                      <m:t> =</m:t>
                    </m:r>
                  </m:oMath>
                </a14:m>
                <a:r>
                  <a:rPr lang="en-US" dirty="0">
                    <a:solidFill>
                      <a:srgbClr val="7030A0"/>
                    </a:solidFill>
                  </a:rPr>
                  <a:t> email message.</a:t>
                </a:r>
              </a:p>
              <a:p>
                <a:pPr lvl="1"/>
                <a:r>
                  <a:rPr lang="en-US" dirty="0"/>
                  <a:t>Example:</a:t>
                </a:r>
                <a:r>
                  <a:rPr lang="en-US" dirty="0">
                    <a:solidFill>
                      <a:srgbClr val="7030A0"/>
                    </a:solidFill>
                  </a:rPr>
                  <a:t> </a:t>
                </a:r>
                <a14:m>
                  <m:oMath xmlns:m="http://schemas.openxmlformats.org/officeDocument/2006/math">
                    <m:r>
                      <a:rPr lang="en-US" i="1" dirty="0">
                        <a:solidFill>
                          <a:srgbClr val="7030A0"/>
                        </a:solidFill>
                        <a:latin typeface="Cambria Math" panose="02040503050406030204" pitchFamily="18" charset="0"/>
                      </a:rPr>
                      <m:t>𝑌</m:t>
                    </m:r>
                    <m:r>
                      <a:rPr lang="en-US" i="1" dirty="0">
                        <a:solidFill>
                          <a:srgbClr val="7030A0"/>
                        </a:solidFill>
                        <a:latin typeface="Cambria Math" panose="02040503050406030204" pitchFamily="18" charset="0"/>
                      </a:rPr>
                      <m:t> ∈</m:t>
                    </m:r>
                  </m:oMath>
                </a14:m>
                <a:r>
                  <a:rPr lang="en-US" dirty="0">
                    <a:solidFill>
                      <a:srgbClr val="7030A0"/>
                    </a:solidFill>
                  </a:rPr>
                  <a:t> {zebra, giraffe, hippo}, </a:t>
                </a:r>
                <a14:m>
                  <m:oMath xmlns:m="http://schemas.openxmlformats.org/officeDocument/2006/math">
                    <m:r>
                      <a:rPr lang="en-US" i="1" dirty="0">
                        <a:solidFill>
                          <a:srgbClr val="7030A0"/>
                        </a:solidFill>
                        <a:latin typeface="Cambria Math" panose="02040503050406030204" pitchFamily="18" charset="0"/>
                      </a:rPr>
                      <m:t>𝐸</m:t>
                    </m:r>
                    <m:r>
                      <a:rPr lang="en-US" i="1" dirty="0">
                        <a:solidFill>
                          <a:srgbClr val="7030A0"/>
                        </a:solidFill>
                        <a:latin typeface="Cambria Math" panose="02040503050406030204" pitchFamily="18" charset="0"/>
                      </a:rPr>
                      <m:t> =</m:t>
                    </m:r>
                  </m:oMath>
                </a14:m>
                <a:r>
                  <a:rPr lang="en-US" dirty="0">
                    <a:solidFill>
                      <a:srgbClr val="7030A0"/>
                    </a:solidFill>
                  </a:rPr>
                  <a:t> image features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67351" y="972221"/>
                <a:ext cx="8763000" cy="4525963"/>
              </a:xfrm>
              <a:blipFill>
                <a:blip r:embed="rId3"/>
                <a:stretch>
                  <a:fillRect l="-1302" t="-2241"/>
                </a:stretch>
              </a:blipFill>
            </p:spPr>
            <p:txBody>
              <a:bodyPr/>
              <a:lstStyle/>
              <a:p>
                <a:r>
                  <a:rPr lang="en-US">
                    <a:noFill/>
                  </a:rPr>
                  <a:t> </a:t>
                </a:r>
              </a:p>
            </p:txBody>
          </p:sp>
        </mc:Fallback>
      </mc:AlternateContent>
      <p:pic>
        <p:nvPicPr>
          <p:cNvPr id="4" name="Picture 6" descr="Training data examples"/>
          <p:cNvPicPr>
            <a:picLocks noChangeAspect="1" noChangeArrowheads="1"/>
          </p:cNvPicPr>
          <p:nvPr/>
        </p:nvPicPr>
        <p:blipFill>
          <a:blip r:embed="rId4" cstate="print"/>
          <a:srcRect/>
          <a:stretch>
            <a:fillRect/>
          </a:stretch>
        </p:blipFill>
        <p:spPr bwMode="auto">
          <a:xfrm>
            <a:off x="1828801" y="3962400"/>
            <a:ext cx="2589213" cy="1883492"/>
          </a:xfrm>
          <a:prstGeom prst="rect">
            <a:avLst/>
          </a:prstGeom>
          <a:noFill/>
          <a:ln w="9525">
            <a:noFill/>
            <a:miter lim="800000"/>
            <a:headEnd/>
            <a:tailEnd/>
          </a:ln>
        </p:spPr>
      </p:pic>
      <p:pic>
        <p:nvPicPr>
          <p:cNvPr id="5" name="Picture 7" descr="Training data examples"/>
          <p:cNvPicPr>
            <a:picLocks noChangeAspect="1" noChangeArrowheads="1"/>
          </p:cNvPicPr>
          <p:nvPr/>
        </p:nvPicPr>
        <p:blipFill>
          <a:blip r:embed="rId5" cstate="print"/>
          <a:srcRect/>
          <a:stretch>
            <a:fillRect/>
          </a:stretch>
        </p:blipFill>
        <p:spPr bwMode="auto">
          <a:xfrm>
            <a:off x="3430588" y="5715000"/>
            <a:ext cx="2589213" cy="952408"/>
          </a:xfrm>
          <a:prstGeom prst="rect">
            <a:avLst/>
          </a:prstGeom>
          <a:noFill/>
          <a:ln w="9525">
            <a:noFill/>
            <a:miter lim="800000"/>
            <a:headEnd/>
            <a:tailEnd/>
          </a:ln>
        </p:spPr>
      </p:pic>
      <p:grpSp>
        <p:nvGrpSpPr>
          <p:cNvPr id="6" name="Group 5" descr="Training data, images">
            <a:extLst>
              <a:ext uri="{FF2B5EF4-FFF2-40B4-BE49-F238E27FC236}">
                <a16:creationId xmlns:a16="http://schemas.microsoft.com/office/drawing/2014/main" id="{FBF180BD-DC89-4FD3-864D-D4923ED42BBF}"/>
              </a:ext>
            </a:extLst>
          </p:cNvPr>
          <p:cNvGrpSpPr/>
          <p:nvPr/>
        </p:nvGrpSpPr>
        <p:grpSpPr>
          <a:xfrm>
            <a:off x="6477000" y="3886201"/>
            <a:ext cx="3983164" cy="2794001"/>
            <a:chOff x="6477000" y="3886201"/>
            <a:chExt cx="3983164" cy="2794001"/>
          </a:xfrm>
        </p:grpSpPr>
        <p:pic>
          <p:nvPicPr>
            <p:cNvPr id="201734" name="Picture 6" descr="http://www.howdoeslooklike.com/wp-content/uploads/2012/08/giraffe_tgr-ns016bb.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77000" y="4773650"/>
              <a:ext cx="2011182" cy="1436559"/>
            </a:xfrm>
            <a:prstGeom prst="rect">
              <a:avLst/>
            </a:prstGeom>
            <a:noFill/>
            <a:extLst>
              <a:ext uri="{909E8E84-426E-40dd-AFC4-6F175D3DCCD1}">
                <a14:hiddenFill xmlns="" xmlns:a14="http://schemas.microsoft.com/office/drawing/2010/main">
                  <a:solidFill>
                    <a:srgbClr val="FFFFFF"/>
                  </a:solidFill>
                </a14:hiddenFill>
              </a:ext>
            </a:extLst>
          </p:spPr>
        </p:pic>
        <p:pic>
          <p:nvPicPr>
            <p:cNvPr id="201730" name="Picture 2" descr="http://alumnus.caltech.edu/~kantner/zebras/pictures/zebra_b.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2000" y="3886201"/>
              <a:ext cx="2078164" cy="1386625"/>
            </a:xfrm>
            <a:prstGeom prst="rect">
              <a:avLst/>
            </a:prstGeom>
            <a:noFill/>
            <a:extLst>
              <a:ext uri="{909E8E84-426E-40dd-AFC4-6F175D3DCCD1}">
                <a14:hiddenFill xmlns="" xmlns:a14="http://schemas.microsoft.com/office/drawing/2010/main">
                  <a:solidFill>
                    <a:srgbClr val="FFFFFF"/>
                  </a:solidFill>
                </a14:hiddenFill>
              </a:ext>
            </a:extLst>
          </p:spPr>
        </p:pic>
        <p:pic>
          <p:nvPicPr>
            <p:cNvPr id="201736" name="Picture 8" descr="http://i.dailymail.co.uk/i/pix/2008/12/17/article-0-02D28178000005DC-743_468x33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5257801"/>
              <a:ext cx="1981200" cy="1422401"/>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3690024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3041</Words>
  <Application>Microsoft Office PowerPoint</Application>
  <PresentationFormat>Widescreen</PresentationFormat>
  <Paragraphs>360</Paragraphs>
  <Slides>38</Slides>
  <Notes>27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6" baseType="lpstr">
      <vt:lpstr>Arial</vt:lpstr>
      <vt:lpstr>Calibri</vt:lpstr>
      <vt:lpstr>Calibri Light</vt:lpstr>
      <vt:lpstr>Cambria Math</vt:lpstr>
      <vt:lpstr>Courier New</vt:lpstr>
      <vt:lpstr>Times New Roman</vt:lpstr>
      <vt:lpstr>Office Theme</vt:lpstr>
      <vt:lpstr>Equation</vt:lpstr>
      <vt:lpstr>Bayesian Inference and Bayesian Learning</vt:lpstr>
      <vt:lpstr>Bayesian Inference and Bayesian Learning</vt:lpstr>
      <vt:lpstr>Bayes’ Rule</vt:lpstr>
      <vt:lpstr>Bayes Rule example</vt:lpstr>
      <vt:lpstr>The More Useful Version of Bayes’ Rule</vt:lpstr>
      <vt:lpstr>Bayesian Inference and Bayesian Learning</vt:lpstr>
      <vt:lpstr>The Misdiagnosis Problem</vt:lpstr>
      <vt:lpstr>PowerPoint Presentation</vt:lpstr>
      <vt:lpstr>The Bayesian Decision</vt:lpstr>
      <vt:lpstr>The Bayesian Decision: Loss Function</vt:lpstr>
      <vt:lpstr>Loss Function Example</vt:lpstr>
      <vt:lpstr>The Bayesian Decision</vt:lpstr>
      <vt:lpstr>PowerPoint Presentation</vt:lpstr>
      <vt:lpstr>MAP decision</vt:lpstr>
      <vt:lpstr>The Bayesian Terms</vt:lpstr>
      <vt:lpstr>Bayesian Inference and Bayesian Learning</vt:lpstr>
      <vt:lpstr>Naïve Bayes model</vt:lpstr>
      <vt:lpstr>Naïve Bayes model</vt:lpstr>
      <vt:lpstr>Naïve Bayes model</vt:lpstr>
      <vt:lpstr>Case study: Text document classification</vt:lpstr>
      <vt:lpstr>Case study: Text document classification</vt:lpstr>
      <vt:lpstr>Naïve Bayes Representation</vt:lpstr>
      <vt:lpstr>Naïve Bayes Representation</vt:lpstr>
      <vt:lpstr>Parameter estimation</vt:lpstr>
      <vt:lpstr>Bag of words illustration</vt:lpstr>
      <vt:lpstr>Bag of words illustration</vt:lpstr>
      <vt:lpstr>Bag of words illustration</vt:lpstr>
      <vt:lpstr>Bayesian Inference and Bayesian Learning</vt:lpstr>
      <vt:lpstr>Bayesian Learning</vt:lpstr>
      <vt:lpstr>Bayesian Learning</vt:lpstr>
      <vt:lpstr>Bayesian Learning</vt:lpstr>
      <vt:lpstr>Bayesian Learning</vt:lpstr>
      <vt:lpstr>What is the probability that the sun will fail to rise tomorrow?</vt:lpstr>
      <vt:lpstr>Laplace Smoothing</vt:lpstr>
      <vt:lpstr>Parameter estimation</vt:lpstr>
      <vt:lpstr>Summary: Naïve Bayes for Document Classification</vt:lpstr>
      <vt:lpstr>Bayesian Learning and Bayesian Inference irl:</vt:lpstr>
      <vt:lpstr>Review: Bayesian decision making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CS440/ECE448 Lecture 17: Bayesian Inference</dc:title>
  <dc:creator>Mark Hasegawa-Johnson</dc:creator>
  <cp:lastModifiedBy>Leonardo Bobadilla</cp:lastModifiedBy>
  <cp:revision>40</cp:revision>
  <cp:lastPrinted>2017-11-04T20:52:38Z</cp:lastPrinted>
  <dcterms:created xsi:type="dcterms:W3CDTF">2017-10-23T18:30:07Z</dcterms:created>
  <dcterms:modified xsi:type="dcterms:W3CDTF">2022-06-15T13:32:02Z</dcterms:modified>
</cp:coreProperties>
</file>