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2"/>
    <p:sldMasterId id="2147483687" r:id="rId3"/>
    <p:sldMasterId id="2147483700" r:id="rId4"/>
  </p:sldMasterIdLst>
  <p:notesMasterIdLst>
    <p:notesMasterId r:id="rId47"/>
  </p:notesMasterIdLst>
  <p:sldIdLst>
    <p:sldId id="256" r:id="rId5"/>
    <p:sldId id="257" r:id="rId6"/>
    <p:sldId id="261" r:id="rId7"/>
    <p:sldId id="262" r:id="rId8"/>
    <p:sldId id="30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304" r:id="rId25"/>
    <p:sldId id="282" r:id="rId26"/>
    <p:sldId id="283" r:id="rId27"/>
    <p:sldId id="284" r:id="rId28"/>
    <p:sldId id="302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260" r:id="rId45"/>
    <p:sldId id="301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80C079-5C1C-4279-8522-9A031C8E25A4}" v="1" dt="2022-06-20T17:34:06.3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57" autoAdjust="0"/>
    <p:restoredTop sz="86392" autoAdjust="0"/>
  </p:normalViewPr>
  <p:slideViewPr>
    <p:cSldViewPr snapToGrid="0">
      <p:cViewPr varScale="1">
        <p:scale>
          <a:sx n="108" d="100"/>
          <a:sy n="108" d="100"/>
        </p:scale>
        <p:origin x="120" y="1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20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20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20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20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243642B5-6286-43E2-8DD3-F6A9A14F060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6840" cy="452520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9" name="CustomShape 2"/>
          <p:cNvSpPr/>
          <p:nvPr/>
        </p:nvSpPr>
        <p:spPr>
          <a:xfrm>
            <a:off x="4399200" y="9555480"/>
            <a:ext cx="3372120" cy="50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D70A801-40F8-49A3-9EFF-90E88E121C0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  <a:ea typeface="+mn-ea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body"/>
          </p:nvPr>
        </p:nvSpPr>
        <p:spPr>
          <a:xfrm>
            <a:off x="685800" y="4400280"/>
            <a:ext cx="5486040" cy="3600000"/>
          </a:xfrm>
          <a:prstGeom prst="rect">
            <a:avLst/>
          </a:prstGeom>
        </p:spPr>
        <p:txBody>
          <a:bodyPr lIns="96840" tIns="48240" rIns="96840" bIns="4824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1" name="TextShape 2"/>
          <p:cNvSpPr txBox="1"/>
          <p:nvPr/>
        </p:nvSpPr>
        <p:spPr>
          <a:xfrm>
            <a:off x="3884400" y="868500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96840" tIns="48240" rIns="96840" bIns="48240" anchor="b"/>
          <a:lstStyle/>
          <a:p>
            <a:pPr algn="r">
              <a:lnSpc>
                <a:spcPct val="100000"/>
              </a:lnSpc>
            </a:pPr>
            <a:fld id="{2B5C77BE-0B09-4EB2-B2FC-8D78BEF0D7A1}" type="slidenum"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17</a:t>
            </a:fld>
            <a:endParaRPr lang="en-US" sz="12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3" name="CustomShape 2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5" name="CustomShape 2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7" name="CustomShape 2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CustomShape 2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160" cy="4111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1" name="CustomShape 2"/>
          <p:cNvSpPr/>
          <p:nvPr/>
        </p:nvSpPr>
        <p:spPr>
          <a:xfrm>
            <a:off x="3884760" y="8685360"/>
            <a:ext cx="2968560" cy="45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body"/>
          </p:nvPr>
        </p:nvSpPr>
        <p:spPr>
          <a:xfrm>
            <a:off x="685800" y="4400280"/>
            <a:ext cx="5486040" cy="3600000"/>
          </a:xfrm>
          <a:prstGeom prst="rect">
            <a:avLst/>
          </a:prstGeom>
        </p:spPr>
        <p:txBody>
          <a:bodyPr lIns="96840" tIns="48240" rIns="96840" bIns="4824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3" name="TextShape 2"/>
          <p:cNvSpPr txBox="1"/>
          <p:nvPr/>
        </p:nvSpPr>
        <p:spPr>
          <a:xfrm>
            <a:off x="3884400" y="868500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96840" tIns="48240" rIns="96840" bIns="48240" anchor="b"/>
          <a:lstStyle/>
          <a:p>
            <a:pPr algn="r">
              <a:lnSpc>
                <a:spcPct val="100000"/>
              </a:lnSpc>
            </a:pPr>
            <a:fld id="{855E8333-4112-4C91-A714-CA3D3D5EF4F4}" type="slidenum"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32</a:t>
            </a:fld>
            <a:endParaRPr lang="en-US" sz="12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body"/>
          </p:nvPr>
        </p:nvSpPr>
        <p:spPr>
          <a:xfrm>
            <a:off x="685800" y="4400280"/>
            <a:ext cx="5486040" cy="3600000"/>
          </a:xfrm>
          <a:prstGeom prst="rect">
            <a:avLst/>
          </a:prstGeom>
        </p:spPr>
        <p:txBody>
          <a:bodyPr lIns="96840" tIns="48240" rIns="96840" bIns="4824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5" name="TextShape 2"/>
          <p:cNvSpPr txBox="1"/>
          <p:nvPr/>
        </p:nvSpPr>
        <p:spPr>
          <a:xfrm>
            <a:off x="3884400" y="868500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96840" tIns="48240" rIns="96840" bIns="48240" anchor="b"/>
          <a:lstStyle/>
          <a:p>
            <a:pPr algn="r">
              <a:lnSpc>
                <a:spcPct val="100000"/>
              </a:lnSpc>
            </a:pPr>
            <a:fld id="{CDD3CF27-C216-469B-98DC-144F2DEAA0D1}" type="slidenum"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35</a:t>
            </a:fld>
            <a:endParaRPr lang="en-US" sz="12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body"/>
          </p:nvPr>
        </p:nvSpPr>
        <p:spPr>
          <a:xfrm>
            <a:off x="685800" y="4400280"/>
            <a:ext cx="5486040" cy="3600000"/>
          </a:xfrm>
          <a:prstGeom prst="rect">
            <a:avLst/>
          </a:prstGeom>
        </p:spPr>
        <p:txBody>
          <a:bodyPr lIns="96840" tIns="48240" rIns="96840" bIns="4824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7" name="TextShape 2"/>
          <p:cNvSpPr txBox="1"/>
          <p:nvPr/>
        </p:nvSpPr>
        <p:spPr>
          <a:xfrm>
            <a:off x="3884400" y="868500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96840" tIns="48240" rIns="96840" bIns="48240" anchor="b"/>
          <a:lstStyle/>
          <a:p>
            <a:pPr algn="r">
              <a:lnSpc>
                <a:spcPct val="100000"/>
              </a:lnSpc>
            </a:pPr>
            <a:fld id="{D0632060-078C-48C0-8594-7060EAA89E96}" type="slidenum"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36</a:t>
            </a:fld>
            <a:endParaRPr lang="en-US" sz="12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body"/>
          </p:nvPr>
        </p:nvSpPr>
        <p:spPr>
          <a:xfrm>
            <a:off x="685800" y="4400280"/>
            <a:ext cx="5486040" cy="3600000"/>
          </a:xfrm>
          <a:prstGeom prst="rect">
            <a:avLst/>
          </a:prstGeom>
        </p:spPr>
        <p:txBody>
          <a:bodyPr lIns="96840" tIns="48240" rIns="96840" bIns="4824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9" name="TextShape 2"/>
          <p:cNvSpPr txBox="1"/>
          <p:nvPr/>
        </p:nvSpPr>
        <p:spPr>
          <a:xfrm>
            <a:off x="3884400" y="868500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96840" tIns="48240" rIns="96840" bIns="48240" anchor="b"/>
          <a:lstStyle/>
          <a:p>
            <a:pPr algn="r">
              <a:lnSpc>
                <a:spcPct val="100000"/>
              </a:lnSpc>
            </a:pPr>
            <a:fld id="{678E598D-DF18-4E30-9CE8-56BFB2B4F15B}" type="slidenum"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37</a:t>
            </a:fld>
            <a:endParaRPr lang="en-US" sz="12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body"/>
          </p:nvPr>
        </p:nvSpPr>
        <p:spPr>
          <a:xfrm>
            <a:off x="685800" y="4400280"/>
            <a:ext cx="5486040" cy="3600000"/>
          </a:xfrm>
          <a:prstGeom prst="rect">
            <a:avLst/>
          </a:prstGeom>
        </p:spPr>
        <p:txBody>
          <a:bodyPr lIns="96840" tIns="48240" rIns="96840" bIns="4824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1" name="TextShape 2"/>
          <p:cNvSpPr txBox="1"/>
          <p:nvPr/>
        </p:nvSpPr>
        <p:spPr>
          <a:xfrm>
            <a:off x="3884400" y="868500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96840" tIns="48240" rIns="96840" bIns="48240" anchor="b"/>
          <a:lstStyle/>
          <a:p>
            <a:pPr algn="r">
              <a:lnSpc>
                <a:spcPct val="100000"/>
              </a:lnSpc>
            </a:pPr>
            <a:fld id="{DCC74299-F8EA-47C6-9CB2-96D1936F2B49}" type="slidenum"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</a:t>
            </a:fld>
            <a:endParaRPr lang="en-US" sz="12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body"/>
          </p:nvPr>
        </p:nvSpPr>
        <p:spPr>
          <a:xfrm>
            <a:off x="685440" y="4343040"/>
            <a:ext cx="5486760" cy="4114440"/>
          </a:xfrm>
          <a:prstGeom prst="rect">
            <a:avLst/>
          </a:prstGeom>
        </p:spPr>
        <p:txBody>
          <a:bodyPr lIns="96840" tIns="48240" rIns="96840" bIns="482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L1D2 =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python demos.py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71360" indent="-171000">
              <a:lnSpc>
                <a:spcPct val="100000"/>
              </a:lnSpc>
              <a:buClr>
                <a:srgbClr val="000000"/>
              </a:buClr>
              <a:buFont typeface="Wingdings" charset="2"/>
              <a:buChar char="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Select Lecture 1 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Wingdings"/>
              </a:rPr>
              <a:t> select demo 2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TextShape 2"/>
          <p:cNvSpPr txBox="1"/>
          <p:nvPr/>
        </p:nvSpPr>
        <p:spPr>
          <a:xfrm>
            <a:off x="3884400" y="8685720"/>
            <a:ext cx="2971800" cy="456480"/>
          </a:xfrm>
          <a:prstGeom prst="rect">
            <a:avLst/>
          </a:prstGeom>
          <a:noFill/>
          <a:ln w="9360">
            <a:noFill/>
          </a:ln>
        </p:spPr>
        <p:txBody>
          <a:bodyPr lIns="96840" tIns="48240" rIns="96840" bIns="48240" anchor="b"/>
          <a:lstStyle/>
          <a:p>
            <a:pPr algn="r">
              <a:lnSpc>
                <a:spcPct val="100000"/>
              </a:lnSpc>
            </a:pPr>
            <a:fld id="{0CFE976F-0CFB-467E-8370-BA84E0D7F1A3}" type="slidenum"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+mn-ea"/>
              </a:rPr>
              <a:t>39</a:t>
            </a:fld>
            <a:endParaRPr lang="en-US" sz="11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body"/>
          </p:nvPr>
        </p:nvSpPr>
        <p:spPr>
          <a:xfrm>
            <a:off x="685800" y="4400280"/>
            <a:ext cx="5486040" cy="3600000"/>
          </a:xfrm>
          <a:prstGeom prst="rect">
            <a:avLst/>
          </a:prstGeom>
        </p:spPr>
        <p:txBody>
          <a:bodyPr lIns="96840" tIns="48240" rIns="96840" bIns="4824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3" name="TextShape 2"/>
          <p:cNvSpPr txBox="1"/>
          <p:nvPr/>
        </p:nvSpPr>
        <p:spPr>
          <a:xfrm>
            <a:off x="3884400" y="868500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96840" tIns="48240" rIns="96840" bIns="48240" anchor="b"/>
          <a:lstStyle/>
          <a:p>
            <a:pPr algn="r">
              <a:lnSpc>
                <a:spcPct val="100000"/>
              </a:lnSpc>
            </a:pPr>
            <a:fld id="{518B797C-1A8A-4FD7-9B81-EB1322FC5FEF}" type="slidenum"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10</a:t>
            </a:fld>
            <a:endParaRPr lang="en-US" sz="12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body"/>
          </p:nvPr>
        </p:nvSpPr>
        <p:spPr>
          <a:xfrm>
            <a:off x="685800" y="4400280"/>
            <a:ext cx="5486040" cy="3600000"/>
          </a:xfrm>
          <a:prstGeom prst="rect">
            <a:avLst/>
          </a:prstGeom>
        </p:spPr>
        <p:txBody>
          <a:bodyPr lIns="96840" tIns="48240" rIns="96840" bIns="4824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5" name="TextShape 2"/>
          <p:cNvSpPr txBox="1"/>
          <p:nvPr/>
        </p:nvSpPr>
        <p:spPr>
          <a:xfrm>
            <a:off x="3884400" y="868500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96840" tIns="48240" rIns="96840" bIns="48240" anchor="b"/>
          <a:lstStyle/>
          <a:p>
            <a:pPr algn="r">
              <a:lnSpc>
                <a:spcPct val="100000"/>
              </a:lnSpc>
            </a:pPr>
            <a:fld id="{5E8FFA16-E172-44E1-8365-27871287BE50}" type="slidenum"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11</a:t>
            </a:fld>
            <a:endParaRPr lang="en-US" sz="12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body"/>
          </p:nvPr>
        </p:nvSpPr>
        <p:spPr>
          <a:xfrm>
            <a:off x="685800" y="4400280"/>
            <a:ext cx="5486040" cy="3600000"/>
          </a:xfrm>
          <a:prstGeom prst="rect">
            <a:avLst/>
          </a:prstGeom>
        </p:spPr>
        <p:txBody>
          <a:bodyPr lIns="96840" tIns="48240" rIns="96840" bIns="4824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TextShape 2"/>
          <p:cNvSpPr txBox="1"/>
          <p:nvPr/>
        </p:nvSpPr>
        <p:spPr>
          <a:xfrm>
            <a:off x="3884400" y="868500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96840" tIns="48240" rIns="96840" bIns="48240" anchor="b"/>
          <a:lstStyle/>
          <a:p>
            <a:pPr algn="r">
              <a:lnSpc>
                <a:spcPct val="100000"/>
              </a:lnSpc>
            </a:pPr>
            <a:fld id="{758A21FA-3D85-43C1-9016-922E7A8CC331}" type="slidenum"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12</a:t>
            </a:fld>
            <a:endParaRPr lang="en-US" sz="12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body"/>
          </p:nvPr>
        </p:nvSpPr>
        <p:spPr>
          <a:xfrm>
            <a:off x="685800" y="4400280"/>
            <a:ext cx="5486040" cy="3600000"/>
          </a:xfrm>
          <a:prstGeom prst="rect">
            <a:avLst/>
          </a:prstGeom>
        </p:spPr>
        <p:txBody>
          <a:bodyPr lIns="96840" tIns="48240" rIns="96840" bIns="4824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TextShape 2"/>
          <p:cNvSpPr txBox="1"/>
          <p:nvPr/>
        </p:nvSpPr>
        <p:spPr>
          <a:xfrm>
            <a:off x="3884400" y="868500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96840" tIns="48240" rIns="96840" bIns="48240" anchor="b"/>
          <a:lstStyle/>
          <a:p>
            <a:pPr algn="r">
              <a:lnSpc>
                <a:spcPct val="100000"/>
              </a:lnSpc>
            </a:pPr>
            <a:fld id="{432A6D74-BC88-4CDC-91C3-2258CE6F2B8B}" type="slidenum"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13</a:t>
            </a:fld>
            <a:endParaRPr lang="en-US" sz="12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body"/>
          </p:nvPr>
        </p:nvSpPr>
        <p:spPr>
          <a:xfrm>
            <a:off x="685800" y="4400280"/>
            <a:ext cx="5486040" cy="3600000"/>
          </a:xfrm>
          <a:prstGeom prst="rect">
            <a:avLst/>
          </a:prstGeom>
        </p:spPr>
        <p:txBody>
          <a:bodyPr lIns="96840" tIns="48240" rIns="96840" bIns="4824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TextShape 2"/>
          <p:cNvSpPr txBox="1"/>
          <p:nvPr/>
        </p:nvSpPr>
        <p:spPr>
          <a:xfrm>
            <a:off x="3884400" y="868500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96840" tIns="48240" rIns="96840" bIns="48240" anchor="b"/>
          <a:lstStyle/>
          <a:p>
            <a:pPr algn="r">
              <a:lnSpc>
                <a:spcPct val="100000"/>
              </a:lnSpc>
            </a:pPr>
            <a:fld id="{F8FD5272-3663-4D2D-9DC9-222735DD9F44}" type="slidenum"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14</a:t>
            </a:fld>
            <a:endParaRPr lang="en-US" sz="12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body"/>
          </p:nvPr>
        </p:nvSpPr>
        <p:spPr>
          <a:xfrm>
            <a:off x="685800" y="4400280"/>
            <a:ext cx="5486040" cy="3600000"/>
          </a:xfrm>
          <a:prstGeom prst="rect">
            <a:avLst/>
          </a:prstGeom>
        </p:spPr>
        <p:txBody>
          <a:bodyPr lIns="96840" tIns="48240" rIns="96840" bIns="4824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TextShape 2"/>
          <p:cNvSpPr txBox="1"/>
          <p:nvPr/>
        </p:nvSpPr>
        <p:spPr>
          <a:xfrm>
            <a:off x="3884400" y="868500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96840" tIns="48240" rIns="96840" bIns="48240" anchor="b"/>
          <a:lstStyle/>
          <a:p>
            <a:pPr algn="r">
              <a:lnSpc>
                <a:spcPct val="100000"/>
              </a:lnSpc>
            </a:pPr>
            <a:fld id="{5303B22E-9DE0-477D-ACF4-DFE08FF80A8C}" type="slidenum"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15</a:t>
            </a:fld>
            <a:endParaRPr lang="en-US" sz="12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body"/>
          </p:nvPr>
        </p:nvSpPr>
        <p:spPr>
          <a:xfrm>
            <a:off x="685800" y="4400280"/>
            <a:ext cx="5486040" cy="3600000"/>
          </a:xfrm>
          <a:prstGeom prst="rect">
            <a:avLst/>
          </a:prstGeom>
        </p:spPr>
        <p:txBody>
          <a:bodyPr lIns="96840" tIns="48240" rIns="96840" bIns="4824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9" name="TextShape 2"/>
          <p:cNvSpPr txBox="1"/>
          <p:nvPr/>
        </p:nvSpPr>
        <p:spPr>
          <a:xfrm>
            <a:off x="3884400" y="868500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lIns="96840" tIns="48240" rIns="96840" bIns="48240" anchor="b"/>
          <a:lstStyle/>
          <a:p>
            <a:pPr algn="r">
              <a:lnSpc>
                <a:spcPct val="100000"/>
              </a:lnSpc>
            </a:pPr>
            <a:fld id="{C314C1B1-535C-43C4-A0BF-C1368ABD3242}" type="slidenum">
              <a:rPr lang="en-US" sz="1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16</a:t>
            </a:fld>
            <a:endParaRPr lang="en-US" sz="124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1" name="Picture 4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2" name="Picture 41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Picture 15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60" name="Picture 15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98" name="Picture 197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99" name="Picture 198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tile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0"/>
            <a:ext cx="9140760" cy="685476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2"/>
          <p:cNvSpPr/>
          <p:nvPr/>
        </p:nvSpPr>
        <p:spPr>
          <a:xfrm>
            <a:off x="64080" y="69840"/>
            <a:ext cx="9010080" cy="6690240"/>
          </a:xfrm>
          <a:prstGeom prst="roundRect">
            <a:avLst>
              <a:gd name="adj" fmla="val 4929"/>
            </a:avLst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9140760" cy="685476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65160" y="69840"/>
            <a:ext cx="9010080" cy="6688800"/>
          </a:xfrm>
          <a:prstGeom prst="roundRect">
            <a:avLst>
              <a:gd name="adj" fmla="val 4929"/>
            </a:avLst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63000" y="1449360"/>
            <a:ext cx="9018360" cy="1524240"/>
          </a:xfrm>
          <a:prstGeom prst="rect">
            <a:avLst/>
          </a:prstGeom>
          <a:solidFill>
            <a:srgbClr val="4F81BD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63000" y="1396800"/>
            <a:ext cx="9018360" cy="117360"/>
          </a:xfrm>
          <a:prstGeom prst="rect">
            <a:avLst/>
          </a:prstGeom>
          <a:solidFill>
            <a:srgbClr val="B2C0DA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63000" y="2976480"/>
            <a:ext cx="9018360" cy="107280"/>
          </a:xfrm>
          <a:prstGeom prst="rect">
            <a:avLst/>
          </a:prstGeom>
          <a:solidFill>
            <a:srgbClr val="4BACC6"/>
          </a:solidFill>
          <a:ln w="1908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8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9140760" cy="685476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CustomShape 2"/>
          <p:cNvSpPr/>
          <p:nvPr/>
        </p:nvSpPr>
        <p:spPr>
          <a:xfrm>
            <a:off x="64080" y="69840"/>
            <a:ext cx="9010080" cy="6690240"/>
          </a:xfrm>
          <a:prstGeom prst="roundRect">
            <a:avLst>
              <a:gd name="adj" fmla="val 4929"/>
            </a:avLst>
          </a:prstGeom>
          <a:solidFill>
            <a:srgbClr val="FFFFFF"/>
          </a:solidFill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0" y="1030680"/>
            <a:ext cx="9143640" cy="60480"/>
          </a:xfrm>
          <a:prstGeom prst="rect">
            <a:avLst/>
          </a:prstGeom>
          <a:gradFill>
            <a:gsLst>
              <a:gs pos="0">
                <a:srgbClr val="0000CC"/>
              </a:gs>
              <a:gs pos="100000">
                <a:srgbClr val="000000"/>
              </a:gs>
            </a:gsLst>
            <a:lin ang="0"/>
          </a:gra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PlaceHolder 2"/>
          <p:cNvSpPr>
            <a:spLocks noGrp="1"/>
          </p:cNvSpPr>
          <p:nvPr>
            <p:ph type="title"/>
          </p:nvPr>
        </p:nvSpPr>
        <p:spPr>
          <a:xfrm>
            <a:off x="0" y="-25200"/>
            <a:ext cx="9143640" cy="1142280"/>
          </a:xfrm>
          <a:prstGeom prst="rect">
            <a:avLst/>
          </a:prstGeom>
        </p:spPr>
        <p:txBody>
          <a:bodyPr lIns="68400" tIns="34200" rIns="68400" bIns="34200" anchor="ctr"/>
          <a:lstStyle/>
          <a:p>
            <a:pPr algn="ctr">
              <a:lnSpc>
                <a:spcPct val="100000"/>
              </a:lnSpc>
            </a:pPr>
            <a:r>
              <a:rPr lang="en-US" sz="3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393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304920" y="1396440"/>
            <a:ext cx="8534160" cy="4728240"/>
          </a:xfrm>
          <a:prstGeom prst="rect">
            <a:avLst/>
          </a:prstGeom>
        </p:spPr>
        <p:txBody>
          <a:bodyPr lIns="68400" tIns="34200" rIns="68400" bIns="3420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lang="en-US" sz="3200" b="0" strike="noStrike" spc="-1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lang="en-US" sz="2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lang="en-US" sz="2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lang="en-US" sz="2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56000" lvl="7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2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888000" lvl="8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266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320000" lvl="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dt"/>
          </p:nvPr>
        </p:nvSpPr>
        <p:spPr>
          <a:xfrm>
            <a:off x="343080" y="6244920"/>
            <a:ext cx="1599840" cy="475560"/>
          </a:xfrm>
          <a:prstGeom prst="rect">
            <a:avLst/>
          </a:prstGeom>
        </p:spPr>
        <p:txBody>
          <a:bodyPr lIns="68400" tIns="34200" rIns="68400" bIns="3420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ftr"/>
          </p:nvPr>
        </p:nvSpPr>
        <p:spPr>
          <a:xfrm>
            <a:off x="2343240" y="6244920"/>
            <a:ext cx="2171520" cy="475560"/>
          </a:xfrm>
          <a:prstGeom prst="rect">
            <a:avLst/>
          </a:prstGeom>
        </p:spPr>
        <p:txBody>
          <a:bodyPr lIns="68400" tIns="34200" rIns="68400" bIns="34200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sldNum"/>
          </p:nvPr>
        </p:nvSpPr>
        <p:spPr>
          <a:xfrm>
            <a:off x="4915080" y="6244920"/>
            <a:ext cx="1599840" cy="475560"/>
          </a:xfrm>
          <a:prstGeom prst="rect">
            <a:avLst/>
          </a:prstGeom>
        </p:spPr>
        <p:txBody>
          <a:bodyPr lIns="68400" tIns="34200" rIns="68400" bIns="34200"/>
          <a:lstStyle/>
          <a:p>
            <a:pPr algn="r">
              <a:lnSpc>
                <a:spcPct val="100000"/>
              </a:lnSpc>
            </a:pPr>
            <a:fld id="{AD9FC200-59CC-4673-81B8-5F4308337354}" type="slidenum"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dt"/>
          </p:nvPr>
        </p:nvSpPr>
        <p:spPr>
          <a:xfrm>
            <a:off x="62820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ftr"/>
          </p:nvPr>
        </p:nvSpPr>
        <p:spPr>
          <a:xfrm>
            <a:off x="3028680" y="6356520"/>
            <a:ext cx="30859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sldNum"/>
          </p:nvPr>
        </p:nvSpPr>
        <p:spPr>
          <a:xfrm>
            <a:off x="6457680" y="6356520"/>
            <a:ext cx="20570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A61D62D-7BD0-4AA6-9F17-C59295C0470B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title"/>
          </p:nvPr>
        </p:nvSpPr>
        <p:spPr>
          <a:xfrm>
            <a:off x="45684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ja-JP" sz="171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title text format</a:t>
            </a:r>
          </a:p>
        </p:txBody>
      </p:sp>
      <p:sp>
        <p:nvSpPr>
          <p:cNvPr id="165" name="PlaceHolder 5"/>
          <p:cNvSpPr>
            <a:spLocks noGrp="1"/>
          </p:cNvSpPr>
          <p:nvPr>
            <p:ph type="body"/>
          </p:nvPr>
        </p:nvSpPr>
        <p:spPr>
          <a:xfrm>
            <a:off x="45684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ja-JP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ja-JP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LIZ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toronto.edu/~hector/Papers/ijcai-13-paper.pd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://en.wikipedia.org/wiki/AI_effect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oravec's_paradox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3"/>
          <p:cNvSpPr>
            <a:spLocks noGrp="1"/>
          </p:cNvSpPr>
          <p:nvPr>
            <p:ph type="title" idx="4294967295"/>
          </p:nvPr>
        </p:nvSpPr>
        <p:spPr>
          <a:xfrm>
            <a:off x="458820" y="1201080"/>
            <a:ext cx="8226360" cy="1466640"/>
          </a:xfrm>
          <a:prstGeom prst="rect">
            <a:avLst/>
          </a:prstGeom>
          <a:noFill/>
          <a:ln>
            <a:noFill/>
            <a:prstDash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0" spcFirstLastPara="0" vertOverflow="overflow" horzOverflow="overflow" vert="horz" wrap="square" lIns="90000" tIns="45000" rIns="9000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1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  <a:cs typeface="+mn-cs"/>
              </a:rPr>
              <a:t>Artificial Intelligence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Arial"/>
                <a:ea typeface="+mn-ea"/>
                <a:cs typeface="+mn-cs"/>
              </a:rPr>
              <a:t>Intro &amp; History of 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>
            <a:spLocks noGrp="1"/>
          </p:cNvSpPr>
          <p:nvPr>
            <p:ph type="title" idx="4294967295"/>
          </p:nvPr>
        </p:nvSpPr>
        <p:spPr>
          <a:xfrm>
            <a:off x="260640" y="17280"/>
            <a:ext cx="8254080" cy="132516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  <a:cs typeface="+mn-cs"/>
              </a:rPr>
              <a:t>AI Definition 2. Acting like a Human</a:t>
            </a:r>
            <a:endParaRPr kumimoji="0" lang="en-US" sz="393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</p:txBody>
      </p:sp>
      <p:sp>
        <p:nvSpPr>
          <p:cNvPr id="245" name="CustomShape 2" descr="Schematic of the Turing test; "/>
          <p:cNvSpPr/>
          <p:nvPr/>
        </p:nvSpPr>
        <p:spPr>
          <a:xfrm>
            <a:off x="925920" y="5184720"/>
            <a:ext cx="7900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Schematic of the Turing test; Alan Turing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6" name="Picture 4" descr="A description of the Turing's test. A human interrogator is shown and the human contrasting with the AI system."/>
          <p:cNvPicPr/>
          <p:nvPr/>
        </p:nvPicPr>
        <p:blipFill>
          <a:blip r:embed="rId3"/>
          <a:stretch/>
        </p:blipFill>
        <p:spPr>
          <a:xfrm>
            <a:off x="362880" y="1979280"/>
            <a:ext cx="5834160" cy="2696040"/>
          </a:xfrm>
          <a:prstGeom prst="rect">
            <a:avLst/>
          </a:prstGeom>
          <a:ln w="9360">
            <a:noFill/>
          </a:ln>
        </p:spPr>
      </p:pic>
      <p:pic>
        <p:nvPicPr>
          <p:cNvPr id="247" name="Picture 2" descr="Alan Turing, pioneer of AI and CS."/>
          <p:cNvPicPr/>
          <p:nvPr/>
        </p:nvPicPr>
        <p:blipFill>
          <a:blip r:embed="rId4"/>
          <a:stretch/>
        </p:blipFill>
        <p:spPr>
          <a:xfrm>
            <a:off x="6389640" y="1684800"/>
            <a:ext cx="1846080" cy="30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2"/>
          <p:cNvSpPr/>
          <p:nvPr/>
        </p:nvSpPr>
        <p:spPr>
          <a:xfrm>
            <a:off x="1371240" y="838080"/>
            <a:ext cx="6285960" cy="5257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capabilities would a computer need to have to pass the Turing Test?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560" lvl="1">
              <a:lnSpc>
                <a:spcPct val="100000"/>
              </a:lnSpc>
              <a:buClr>
                <a:srgbClr val="000000"/>
              </a:buClr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D9B45500-D7A0-4519-9F37-9535AFA065A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60640" y="17280"/>
            <a:ext cx="8254080" cy="132516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  <a:cs typeface="+mn-cs"/>
              </a:rPr>
              <a:t>AI Definition 2. Acting like a Human 1</a:t>
            </a:r>
            <a:endParaRPr kumimoji="0" lang="en-US" sz="393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2"/>
          <p:cNvSpPr/>
          <p:nvPr/>
        </p:nvSpPr>
        <p:spPr>
          <a:xfrm>
            <a:off x="1371240" y="838080"/>
            <a:ext cx="6285960" cy="5257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capabilities would a computer need to have to pass the Turing Test?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Natural language processing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Knowledge representation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Automated reasoning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Machine learning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Turing predicted that by the year 2000, machines would be able to fool 30% of human judges for five minutes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Shape 1">
            <a:extLst>
              <a:ext uri="{FF2B5EF4-FFF2-40B4-BE49-F238E27FC236}">
                <a16:creationId xmlns:a16="http://schemas.microsoft.com/office/drawing/2014/main" id="{BF1CB11F-18EA-4F37-B647-D7BB6D488F6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60640" y="17280"/>
            <a:ext cx="8254080" cy="132516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  <a:cs typeface="+mn-cs"/>
              </a:rPr>
              <a:t>AI Definition 2. Acting like a Human 2</a:t>
            </a:r>
            <a:endParaRPr kumimoji="0" lang="en-US" sz="393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1485720" y="990720"/>
            <a:ext cx="6114600" cy="5257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Variability in protocols, judges</a:t>
            </a:r>
            <a:endParaRPr lang="en-US" sz="3200" b="0" strike="noStrike" spc="-1" dirty="0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Success depends on deception!</a:t>
            </a:r>
            <a:endParaRPr lang="en-US" sz="3200" b="0" strike="noStrike" spc="-1" dirty="0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Chatbots can do well using “cheap tricks”</a:t>
            </a:r>
            <a:endParaRPr lang="en-US" sz="3200" b="0" strike="noStrike" spc="-1" dirty="0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First example: </a:t>
            </a:r>
            <a:r>
              <a:rPr lang="en-US" sz="2200" b="0" u="sng" strike="noStrike" spc="-1" dirty="0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ELIZA</a:t>
            </a:r>
            <a:r>
              <a:rPr lang="en-US" sz="2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(1966)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5" name="TextShape 2"/>
          <p:cNvSpPr txBox="1">
            <a:spLocks noGrp="1"/>
          </p:cNvSpPr>
          <p:nvPr>
            <p:ph type="title" idx="4294967295"/>
          </p:nvPr>
        </p:nvSpPr>
        <p:spPr>
          <a:xfrm>
            <a:off x="640080" y="91440"/>
            <a:ext cx="7886520" cy="132516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  <a:cs typeface="+mn-cs"/>
              </a:rPr>
              <a:t>What’s wrong with the Turing test?</a:t>
            </a:r>
            <a:endParaRPr kumimoji="0" lang="en-US" sz="393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Shape 1"/>
          <p:cNvSpPr txBox="1">
            <a:spLocks noGrp="1"/>
          </p:cNvSpPr>
          <p:nvPr>
            <p:ph type="title" idx="4294967295"/>
          </p:nvPr>
        </p:nvSpPr>
        <p:spPr>
          <a:xfrm>
            <a:off x="84240" y="17280"/>
            <a:ext cx="7886520" cy="132516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  <a:cs typeface="+mn-cs"/>
              </a:rPr>
              <a:t>AI definition 3: Thinking rationally</a:t>
            </a:r>
            <a:endParaRPr kumimoji="0" lang="en-US" sz="393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</p:txBody>
      </p:sp>
      <p:sp>
        <p:nvSpPr>
          <p:cNvPr id="258" name="TextShape 2"/>
          <p:cNvSpPr txBox="1"/>
          <p:nvPr/>
        </p:nvSpPr>
        <p:spPr>
          <a:xfrm>
            <a:off x="186840" y="1614600"/>
            <a:ext cx="8834040" cy="3665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Idealized or “right” way of thinking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Logic: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patterns of argument that always yield correct conclusions when supplied with correct premises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i="1" strike="noStrike" spc="-1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“Socrates is a man; all men are mortal; 
therefore Socrates is mortal.”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Logicist approach to AI: 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describe problem in formal logical notation and apply general deduction procedures to solve 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TextShape 1"/>
          <p:cNvSpPr txBox="1">
            <a:spLocks noGrp="1"/>
          </p:cNvSpPr>
          <p:nvPr>
            <p:ph type="title" idx="4294967295"/>
          </p:nvPr>
        </p:nvSpPr>
        <p:spPr>
          <a:xfrm>
            <a:off x="155160" y="315000"/>
            <a:ext cx="7886520" cy="132516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  <a:cs typeface="+mn-cs"/>
              </a:rPr>
              <a:t>Successes of </a:t>
            </a:r>
            <a:r>
              <a:rPr kumimoji="0" lang="en-US" sz="4000" b="0" i="0" u="none" strike="noStrike" kern="1200" cap="none" spc="-1" normalizeH="0" baseline="0" noProof="0" dirty="0" err="1">
                <a:ln>
                  <a:noFill/>
                </a:ln>
                <a:solidFill>
                  <a:srgbClr val="0066CC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  <a:cs typeface="+mn-cs"/>
              </a:rPr>
              <a:t>Logicist</a:t>
            </a:r>
            <a:r>
              <a:rPr kumimoji="0" lang="en-US" sz="4000" b="0" i="0" u="none" strike="noStrike" kern="1200" cap="none" spc="-1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  <a:cs typeface="+mn-cs"/>
              </a:rPr>
              <a:t> Approach: Expert Systems</a:t>
            </a:r>
            <a:endParaRPr kumimoji="0" lang="en-US" sz="393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621720" y="1640160"/>
            <a:ext cx="8010000" cy="4912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 system = (knowledge base) + (logical rules)</a:t>
            </a: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Knowledge base = database of examples</a:t>
            </a: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Logical rules = easy to deduce from examples, and easy to verify by asking human judges</a:t>
            </a: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Combination of the two: able to analyze never-before-seen examples of complicated problems, and generate an answer that is often (but not always) correct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 systems = commercial success in the 1970s</a:t>
            </a: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Radiology, geology, materials science expert systems advised their human users</a:t>
            </a: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Dating services (match users based on hobbies, etc.)</a:t>
            </a:r>
          </a:p>
          <a:p>
            <a:endParaRPr lang="en-US" sz="3200" b="0" strike="noStrike" spc="-1" dirty="0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endParaRPr lang="en-US" sz="3200" b="0" strike="noStrike" spc="-1" dirty="0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Shape 1"/>
          <p:cNvSpPr txBox="1">
            <a:spLocks noGrp="1"/>
          </p:cNvSpPr>
          <p:nvPr>
            <p:ph type="title" idx="4294967295"/>
          </p:nvPr>
        </p:nvSpPr>
        <p:spPr>
          <a:xfrm>
            <a:off x="155160" y="259200"/>
            <a:ext cx="7886520" cy="132516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  <a:cs typeface="+mn-cs"/>
              </a:rPr>
              <a:t>Failures of </a:t>
            </a:r>
            <a:r>
              <a:rPr kumimoji="0" lang="en-US" sz="4000" b="0" i="0" u="none" strike="noStrike" kern="1200" cap="none" spc="-1" normalizeH="0" baseline="0" noProof="0" dirty="0" err="1">
                <a:ln>
                  <a:noFill/>
                </a:ln>
                <a:solidFill>
                  <a:srgbClr val="0066CC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  <a:cs typeface="+mn-cs"/>
              </a:rPr>
              <a:t>Logicist</a:t>
            </a:r>
            <a:r>
              <a:rPr kumimoji="0" lang="en-US" sz="4000" b="0" i="0" u="none" strike="noStrike" kern="1200" cap="none" spc="-1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  <a:cs typeface="+mn-cs"/>
              </a:rPr>
              <a:t> Approach: Fragility, and the “AI Winter</a:t>
            </a:r>
            <a:r>
              <a:rPr kumimoji="0" lang="en-US" sz="4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 Light"/>
                <a:ea typeface="+mn-ea"/>
                <a:cs typeface="+mn-cs"/>
              </a:rPr>
              <a:t>”</a:t>
            </a:r>
            <a:endParaRPr kumimoji="0" lang="en-US" sz="393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</p:txBody>
      </p:sp>
      <p:sp>
        <p:nvSpPr>
          <p:cNvPr id="262" name="TextShape 2"/>
          <p:cNvSpPr txBox="1"/>
          <p:nvPr/>
        </p:nvSpPr>
        <p:spPr>
          <a:xfrm>
            <a:off x="155160" y="1673640"/>
            <a:ext cx="8477280" cy="4912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/>
          <a:p>
            <a:pPr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Expert systems/fuzzy logic work if the number of rules you have to program is small and finite.</a:t>
            </a:r>
          </a:p>
          <a:p>
            <a:pPr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law of the out-of-vocabulary word: No matter how many words are in your dictionary, there are words you missed.</a:t>
            </a:r>
          </a:p>
          <a:p>
            <a:pPr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Implication: no matter how carefully you design the rules for your expert system, there will be real-world situations that it doesn’t know how to handle.</a:t>
            </a:r>
          </a:p>
          <a:p>
            <a:pPr marL="457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is a well-known problem with expert systems, called “fragility”</a:t>
            </a:r>
          </a:p>
          <a:p>
            <a:pPr marL="457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Corporations and governments reacted to fragility by reducing funding of AI, from about 1966-2009.  This was called the “AI Winter.”</a:t>
            </a:r>
          </a:p>
          <a:p>
            <a:endParaRPr lang="en-US" sz="3200" b="0" strike="noStrike" spc="-1" dirty="0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>
            <a:spLocks noGrp="1"/>
          </p:cNvSpPr>
          <p:nvPr>
            <p:ph type="title" idx="4294967295"/>
          </p:nvPr>
        </p:nvSpPr>
        <p:spPr>
          <a:xfrm>
            <a:off x="628740" y="0"/>
            <a:ext cx="7886520" cy="132516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  <a:cs typeface="+mn-cs"/>
              </a:rPr>
              <a:t>AI definition 4: Acting rationally</a:t>
            </a:r>
            <a:endParaRPr kumimoji="0" lang="en-US" sz="393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</p:txBody>
      </p:sp>
      <p:sp>
        <p:nvSpPr>
          <p:cNvPr id="264" name="TextShape 2"/>
          <p:cNvSpPr txBox="1"/>
          <p:nvPr/>
        </p:nvSpPr>
        <p:spPr>
          <a:xfrm>
            <a:off x="-72360" y="1876320"/>
            <a:ext cx="9216360" cy="4798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rational agent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acts to optimally achieve its goals</a:t>
            </a: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Goals are application-dependent and are expressed in terms of the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utility of outcomes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Being rational means </a:t>
            </a: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maximizing your (expected) utility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definition of rationality only concerns the decisions/actions that are made, not the cognitive process behind them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unexpected step: rational agent theory was originally developed in the field of economics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Norvik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Russell: “ Economists think that what they study is the behavior of rational actors seeking to maximize their own happiness.”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>
            <a:spLocks noGrp="1"/>
          </p:cNvSpPr>
          <p:nvPr>
            <p:ph type="title" idx="4294967295"/>
          </p:nvPr>
        </p:nvSpPr>
        <p:spPr>
          <a:xfrm>
            <a:off x="914400" y="274680"/>
            <a:ext cx="7769160" cy="1139760"/>
          </a:xfrm>
          <a:prstGeom prst="rect">
            <a:avLst/>
          </a:prstGeom>
          <a:noFill/>
          <a:ln>
            <a:noFill/>
            <a:prstDash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0" spcFirstLastPara="0" vertOverflow="overflow" horzOverflow="overflow" vert="horz" wrap="square" lIns="90000" tIns="45000" rIns="9000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  <a:cs typeface="+mn-cs"/>
              </a:rPr>
              <a:t>Rational Decisions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365760" y="1447920"/>
            <a:ext cx="8502840" cy="456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We’ll use the term </a:t>
            </a:r>
            <a:r>
              <a:rPr lang="en-US" sz="2600" b="0" strike="noStrike" spc="-1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rational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 in a very specific, technical way: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Rational: maximally achieving pre-defined goals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Rationality only concerns what decisions are made (not the thought process behind them)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 Goals are expressed in terms of the  utility of outcomes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2600" b="0" strike="noStrike" spc="-1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Being rational means maximizing the expected utility (a measure of how good is the resulting situation)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charRg st="0" end="3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>
            <a:spLocks noGrp="1"/>
          </p:cNvSpPr>
          <p:nvPr>
            <p:ph type="title" idx="4294967295"/>
          </p:nvPr>
        </p:nvSpPr>
        <p:spPr>
          <a:xfrm>
            <a:off x="914400" y="274680"/>
            <a:ext cx="7769160" cy="1139760"/>
          </a:xfrm>
          <a:prstGeom prst="rect">
            <a:avLst/>
          </a:prstGeom>
          <a:noFill/>
          <a:ln>
            <a:noFill/>
            <a:prstDash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0" spcFirstLastPara="0" vertOverflow="overflow" horzOverflow="overflow" vert="horz" wrap="square" lIns="90000" tIns="45000" rIns="9000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  <a:cs typeface="+mn-cs"/>
              </a:rPr>
              <a:t>Expected Utility Maximization 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365760" y="1398600"/>
            <a:ext cx="8502840" cy="456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chemeClr val="tx2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Pros:</a:t>
            </a:r>
            <a:endParaRPr lang="en-US" sz="1800" b="0" strike="noStrike" spc="-1" dirty="0">
              <a:solidFill>
                <a:schemeClr val="tx2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Generality: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goes beyond explicit reasoning, and even human cognition altogether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Practicality: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can be adapted to many real-world problems. Avoids philosophy and psychology.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Solvability: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Amenable to good scientific and engineering methodology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Cons: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Practical cons: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can a machine act rationally in order to achieve a desirable outcome? Why or why not?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sz="2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Theoretical cons: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should a machine act rationally in order to achieve a desirable outcome? Why </a:t>
            </a: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 why not?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charRg st="0" end="3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>
            <a:spLocks noGrp="1"/>
          </p:cNvSpPr>
          <p:nvPr>
            <p:ph type="title" idx="4294967295"/>
          </p:nvPr>
        </p:nvSpPr>
        <p:spPr>
          <a:xfrm>
            <a:off x="1002631" y="308160"/>
            <a:ext cx="7769160" cy="1139760"/>
          </a:xfrm>
          <a:prstGeom prst="rect">
            <a:avLst/>
          </a:prstGeom>
          <a:noFill/>
          <a:ln>
            <a:noFill/>
            <a:prstDash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0" spcFirstLastPara="0" vertOverflow="overflow" horzOverflow="overflow" vert="horz" wrap="square" lIns="90000" tIns="45000" rIns="9000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  <a:cs typeface="+mn-cs"/>
              </a:rPr>
              <a:t>Today’s Class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914400" y="1447920"/>
            <a:ext cx="7769160" cy="456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 What is Artificial Intelligence?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 History of AI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 What can AI do?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 Applications</a:t>
            </a: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  <a:ea typeface="DejaVu Sans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Roadmap ahead</a:t>
            </a:r>
          </a:p>
          <a:p>
            <a:pPr marL="360">
              <a:lnSpc>
                <a:spcPct val="100000"/>
              </a:lnSpc>
              <a:buClr>
                <a:srgbClr val="000000"/>
              </a:buClr>
              <a:buSzPct val="85000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  <a:ea typeface="DejaVu Sans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  <a:buSzPct val="85000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  <a:ea typeface="DejaVu Sans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  <a:buSzPct val="85000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>
            <a:spLocks noGrp="1"/>
          </p:cNvSpPr>
          <p:nvPr>
            <p:ph type="title" idx="4294967295"/>
          </p:nvPr>
        </p:nvSpPr>
        <p:spPr>
          <a:xfrm>
            <a:off x="914400" y="274680"/>
            <a:ext cx="7769160" cy="1139760"/>
          </a:xfrm>
          <a:prstGeom prst="rect">
            <a:avLst/>
          </a:prstGeom>
          <a:noFill/>
          <a:ln>
            <a:noFill/>
            <a:prstDash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0" spcFirstLastPara="0" vertOverflow="overflow" horzOverflow="overflow" vert="horz" wrap="square" lIns="90000" tIns="45000" rIns="9000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  <a:cs typeface="+mn-cs"/>
              </a:rPr>
              <a:t>What about the brain?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457200" y="1447920"/>
            <a:ext cx="8319960" cy="456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Brains (human minds) are very good at making rational decisions, but not perfect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Brains aren’t as modular as software, so hard to reverse engineer!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“Brains are to intelligence as wings are to flight”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Lessons learned from the brain: memory (data) and simulation (computation) are key to decision making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charRg st="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>
            <a:spLocks noGrp="1"/>
          </p:cNvSpPr>
          <p:nvPr>
            <p:ph type="title" idx="4294967295"/>
          </p:nvPr>
        </p:nvSpPr>
        <p:spPr>
          <a:xfrm>
            <a:off x="914400" y="-157320"/>
            <a:ext cx="7769160" cy="1139760"/>
          </a:xfrm>
          <a:prstGeom prst="rect">
            <a:avLst/>
          </a:prstGeom>
          <a:noFill/>
          <a:ln>
            <a:noFill/>
            <a:prstDash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0" spcFirstLastPara="0" vertOverflow="overflow" horzOverflow="overflow" vert="horz" wrap="square" lIns="90000" tIns="45000" rIns="9000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  <a:cs typeface="+mn-cs"/>
              </a:rPr>
              <a:t>What is Artificial Intelligence? 4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1048509" y="2125579"/>
            <a:ext cx="8319960" cy="545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Recap: The science of making machines that: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Thinking like a human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Acting like a human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Thinking rationally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Acting rationally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22349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2"/>
          <p:cNvSpPr>
            <a:spLocks noGrp="1"/>
          </p:cNvSpPr>
          <p:nvPr>
            <p:ph type="title" idx="4294967295"/>
          </p:nvPr>
        </p:nvSpPr>
        <p:spPr>
          <a:xfrm>
            <a:off x="914400" y="130680"/>
            <a:ext cx="7769160" cy="1139760"/>
          </a:xfrm>
          <a:prstGeom prst="rect">
            <a:avLst/>
          </a:prstGeom>
          <a:noFill/>
          <a:ln>
            <a:noFill/>
            <a:prstDash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0" spcFirstLastPara="0" vertOverflow="overflow" horzOverflow="overflow" vert="horz" wrap="square" lIns="90000" tIns="45000" rIns="9000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  <a:cs typeface="+mn-cs"/>
              </a:rPr>
              <a:t>AI vs. Machine Learning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</p:txBody>
      </p:sp>
      <p:pic>
        <p:nvPicPr>
          <p:cNvPr id="280" name="Picture 2" descr="Connection between CS, AI, ML, and DL"/>
          <p:cNvPicPr/>
          <p:nvPr/>
        </p:nvPicPr>
        <p:blipFill>
          <a:blip r:embed="rId2"/>
          <a:stretch/>
        </p:blipFill>
        <p:spPr>
          <a:xfrm>
            <a:off x="1185840" y="1161360"/>
            <a:ext cx="6377400" cy="5600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CustomShape 1"/>
          <p:cNvSpPr>
            <a:spLocks noGrp="1"/>
          </p:cNvSpPr>
          <p:nvPr>
            <p:ph type="title" idx="4294967295"/>
          </p:nvPr>
        </p:nvSpPr>
        <p:spPr>
          <a:xfrm>
            <a:off x="914400" y="274680"/>
            <a:ext cx="7769160" cy="1139760"/>
          </a:xfrm>
          <a:prstGeom prst="rect">
            <a:avLst/>
          </a:prstGeom>
          <a:noFill/>
          <a:ln>
            <a:noFill/>
            <a:prstDash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0" spcFirstLastPara="0" vertOverflow="overflow" horzOverflow="overflow" vert="horz" wrap="square" lIns="90000" tIns="45000" rIns="9000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  <a:cs typeface="+mn-cs"/>
              </a:rPr>
              <a:t>A Short History of AI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411840" y="1447920"/>
            <a:ext cx="8649000" cy="482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1940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— 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1950: Early days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 1943: McCulloch &amp; Pitts: Boolean circuit model of brain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1950: Turing's “Computing Machinery and Intelligence”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 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1950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— 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70: Excitement: Look, Ma, no hands!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1950s: Early AI programs: chess, checkers program, theorem proving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1956: Dartmouth meeting: “Artificial Intelligence” adopted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1965: Robinson's complete algorithm for logical reasoning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 1970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— 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90: Knowledge-based approaches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 1969—79: Early development of knowledge-based systems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 1980—88: Expert systems industry booms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 1988—93: Expert systems industry busts: “AI Winter”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 1990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— 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2012: Statistical approaches + subfield expertise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 Resurgence of probability, focus on uncertainty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 General increase in technical depth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 Agents and learning systems… “AI Spring”?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 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2012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—</a:t>
            </a:r>
            <a:r>
              <a:rPr lang="en-US" sz="16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 now: Excitement: Look, Ma, no hands again?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 Big data, big compute, neural networks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 Some re-unification of sub-fields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 AI used in many industries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>
            <a:spLocks noGrp="1"/>
          </p:cNvSpPr>
          <p:nvPr>
            <p:ph type="title" idx="4294967295"/>
          </p:nvPr>
        </p:nvSpPr>
        <p:spPr>
          <a:xfrm>
            <a:off x="914400" y="274680"/>
            <a:ext cx="7769160" cy="1139760"/>
          </a:xfrm>
          <a:prstGeom prst="rect">
            <a:avLst/>
          </a:prstGeom>
          <a:noFill/>
          <a:ln>
            <a:noFill/>
            <a:prstDash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0" spcFirstLastPara="0" vertOverflow="overflow" horzOverflow="overflow" vert="horz" wrap="square" lIns="90000" tIns="45000" rIns="9000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  <a:cs typeface="+mn-cs"/>
              </a:rPr>
              <a:t>AI Boom and Bust Cycles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</p:txBody>
      </p:sp>
      <p:pic>
        <p:nvPicPr>
          <p:cNvPr id="287" name="Picture 1" descr="AI Booms and Bust cycles"/>
          <p:cNvPicPr/>
          <p:nvPr/>
        </p:nvPicPr>
        <p:blipFill>
          <a:blip r:embed="rId2"/>
          <a:stretch/>
        </p:blipFill>
        <p:spPr>
          <a:xfrm>
            <a:off x="823320" y="1819080"/>
            <a:ext cx="7496640" cy="4086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337680" y="1447920"/>
            <a:ext cx="8129880" cy="456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Quiz: Which of the following can be done at present?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 </a:t>
            </a:r>
            <a:r>
              <a:rPr lang="en-US" sz="20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Play a decent game of table tennis?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 Play a decent game of Jeopardy?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 </a:t>
            </a:r>
            <a:r>
              <a:rPr lang="en-US" sz="20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Drive safely along a curving mountain road?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  </a:t>
            </a:r>
            <a:r>
              <a:rPr lang="en-US" sz="20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Drive safely along Telegraph Avenue?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Buy a week's worth of groceries on the web?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 Discover and prove a new mathematical theorem?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Converse successfully with another person for an hour?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 Perform a surgical operation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 Translate spoken Chinese into spoken English in real time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Fold the laundry and put away the dishes?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Write an intentionally funny story?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3"/>
          <p:cNvSpPr>
            <a:spLocks noGrp="1"/>
          </p:cNvSpPr>
          <p:nvPr>
            <p:ph type="title" idx="4294967295"/>
          </p:nvPr>
        </p:nvSpPr>
        <p:spPr>
          <a:xfrm>
            <a:off x="914400" y="130680"/>
            <a:ext cx="7769160" cy="1139760"/>
          </a:xfrm>
          <a:prstGeom prst="rect">
            <a:avLst/>
          </a:prstGeom>
          <a:noFill/>
          <a:ln>
            <a:noFill/>
            <a:prstDash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0" spcFirstLastPara="0" vertOverflow="overflow" horzOverflow="overflow" vert="horz" wrap="square" lIns="90000" tIns="45000" rIns="9000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  <a:cs typeface="+mn-cs"/>
              </a:rPr>
              <a:t>What can AI do?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06528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337680" y="1447920"/>
            <a:ext cx="8129880" cy="456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Quiz: Which of the following can be done at present?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Wingdings 2"/>
                <a:ea typeface="DejaVu Sans"/>
              </a:rPr>
              <a:t></a:t>
            </a: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 </a:t>
            </a:r>
            <a:r>
              <a:rPr lang="en-US" sz="20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Play a decent game of table tennis?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Wingdings 2"/>
                <a:ea typeface="DejaVu Sans"/>
              </a:rPr>
              <a:t></a:t>
            </a:r>
            <a:r>
              <a:rPr lang="en-US" sz="20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 </a:t>
            </a:r>
            <a:r>
              <a:rPr lang="en-US" sz="20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Play a decent game of Jeopardy?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Wingdings 2"/>
                <a:ea typeface="DejaVu Sans"/>
              </a:rPr>
              <a:t></a:t>
            </a:r>
            <a:r>
              <a:rPr lang="en-US" sz="2400" b="0" strike="noStrike" spc="-1" dirty="0">
                <a:solidFill>
                  <a:srgbClr val="00B05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 </a:t>
            </a:r>
            <a:r>
              <a:rPr lang="en-US" sz="20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Drive safely along a curving mountain road?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?</a:t>
            </a:r>
            <a:r>
              <a:rPr lang="en-US" sz="24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   </a:t>
            </a:r>
            <a:r>
              <a:rPr lang="en-US" sz="20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Drive safely along Telegraph Avenue?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Wingdings 2"/>
                <a:ea typeface="DejaVu Sans"/>
              </a:rPr>
              <a:t></a:t>
            </a:r>
            <a:r>
              <a:rPr lang="en-US" sz="20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 Buy a week's worth of groceries on the web?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?</a:t>
            </a:r>
            <a:r>
              <a:rPr lang="en-US" sz="24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 </a:t>
            </a:r>
            <a:r>
              <a:rPr lang="en-US" sz="20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  Discover and prove a new mathematical theorem?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Wingdings 2"/>
                <a:ea typeface="DejaVu Sans"/>
              </a:rPr>
              <a:t></a:t>
            </a:r>
            <a:r>
              <a:rPr lang="en-US" sz="20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 Converse successfully with another person for an hour?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?</a:t>
            </a:r>
            <a:r>
              <a:rPr lang="en-US" sz="2000" b="0" strike="noStrike" spc="-1" dirty="0">
                <a:solidFill>
                  <a:srgbClr val="00B0F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 </a:t>
            </a:r>
            <a:r>
              <a:rPr lang="en-US" sz="20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  Perform a surgical operation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Wingdings 2"/>
                <a:ea typeface="DejaVu Sans"/>
              </a:rPr>
              <a:t></a:t>
            </a:r>
            <a:r>
              <a:rPr lang="en-US" sz="20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 Translate spoken Chinese into spoken English in real time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?</a:t>
            </a:r>
            <a:r>
              <a:rPr lang="en-US" sz="20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   Fold the laundry and put away the dishes?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Wingdings 2"/>
                <a:ea typeface="DejaVu Sans"/>
              </a:rPr>
              <a:t></a:t>
            </a:r>
            <a:r>
              <a:rPr lang="en-US" sz="2400" b="0" strike="noStrike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 </a:t>
            </a:r>
            <a:r>
              <a:rPr lang="en-US" sz="20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Write an intentionally funny story?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0" name="CustomShape 3"/>
          <p:cNvSpPr>
            <a:spLocks noGrp="1"/>
          </p:cNvSpPr>
          <p:nvPr>
            <p:ph type="title" idx="4294967295"/>
          </p:nvPr>
        </p:nvSpPr>
        <p:spPr>
          <a:xfrm>
            <a:off x="914400" y="130680"/>
            <a:ext cx="7769160" cy="1139760"/>
          </a:xfrm>
          <a:prstGeom prst="rect">
            <a:avLst/>
          </a:prstGeom>
          <a:noFill/>
          <a:ln>
            <a:noFill/>
            <a:prstDash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0" spcFirstLastPara="0" vertOverflow="overflow" horzOverflow="overflow" vert="horz" wrap="square" lIns="90000" tIns="45000" rIns="9000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  <a:cs typeface="+mn-cs"/>
              </a:rPr>
              <a:t>What can AI do? 1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3"/>
          <p:cNvSpPr>
            <a:spLocks noGrp="1"/>
          </p:cNvSpPr>
          <p:nvPr>
            <p:ph type="title" idx="4294967295"/>
          </p:nvPr>
        </p:nvSpPr>
        <p:spPr>
          <a:xfrm>
            <a:off x="914400" y="130680"/>
            <a:ext cx="7769160" cy="1139760"/>
          </a:xfrm>
          <a:prstGeom prst="rect">
            <a:avLst/>
          </a:prstGeom>
          <a:noFill/>
          <a:ln>
            <a:noFill/>
            <a:prstDash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0" spcFirstLastPara="0" vertOverflow="overflow" horzOverflow="overflow" vert="horz" wrap="square" lIns="90000" tIns="45000" rIns="9000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  <a:cs typeface="+mn-cs"/>
              </a:rPr>
              <a:t>Vision (Perception)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</p:txBody>
      </p:sp>
      <p:pic>
        <p:nvPicPr>
          <p:cNvPr id="294" name="Picture 1" descr="Computer Vision, four faces are detected."/>
          <p:cNvPicPr/>
          <p:nvPr/>
        </p:nvPicPr>
        <p:blipFill>
          <a:blip r:embed="rId3"/>
          <a:stretch/>
        </p:blipFill>
        <p:spPr>
          <a:xfrm>
            <a:off x="149040" y="2164320"/>
            <a:ext cx="2973240" cy="1343880"/>
          </a:xfrm>
          <a:prstGeom prst="rect">
            <a:avLst/>
          </a:prstGeom>
          <a:ln>
            <a:noFill/>
          </a:ln>
        </p:spPr>
      </p:pic>
      <p:pic>
        <p:nvPicPr>
          <p:cNvPr id="295" name="Picture 2" descr="Semantic Scene Segmentation: Two images side by side, in the left image there is a car and in the right image there is a detection of the components.&#10;"/>
          <p:cNvPicPr/>
          <p:nvPr/>
        </p:nvPicPr>
        <p:blipFill>
          <a:blip r:embed="rId4"/>
          <a:stretch/>
        </p:blipFill>
        <p:spPr>
          <a:xfrm>
            <a:off x="2956320" y="3508920"/>
            <a:ext cx="3236400" cy="1650960"/>
          </a:xfrm>
          <a:prstGeom prst="rect">
            <a:avLst/>
          </a:prstGeom>
          <a:ln>
            <a:noFill/>
          </a:ln>
        </p:spPr>
      </p:pic>
      <p:sp>
        <p:nvSpPr>
          <p:cNvPr id="296" name="CustomShape 4"/>
          <p:cNvSpPr/>
          <p:nvPr/>
        </p:nvSpPr>
        <p:spPr>
          <a:xfrm>
            <a:off x="135720" y="3437640"/>
            <a:ext cx="26910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[Source: TechCrunch]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7" name="CustomShape 5" descr="Face detection and recognition. 4 faces are detected using computer vision algorithms&#10;"/>
          <p:cNvSpPr/>
          <p:nvPr/>
        </p:nvSpPr>
        <p:spPr>
          <a:xfrm>
            <a:off x="373140" y="1664750"/>
            <a:ext cx="37821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Face detection and recognition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6" descr="Semantic Scene Segmentation: Two images side by side, in the left image there is a car and in the right image there is a detection of the components.&#10;"/>
          <p:cNvSpPr/>
          <p:nvPr/>
        </p:nvSpPr>
        <p:spPr>
          <a:xfrm>
            <a:off x="3077640" y="3184560"/>
            <a:ext cx="37713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Semantic Scene Segmentation </a:t>
            </a:r>
            <a:endParaRPr lang="en-US" sz="1800" b="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9" name="CustomShape 7"/>
          <p:cNvSpPr/>
          <p:nvPr/>
        </p:nvSpPr>
        <p:spPr>
          <a:xfrm>
            <a:off x="2697120" y="5167440"/>
            <a:ext cx="3227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[Caesar et al, ECCV 2017]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8" descr="3-D Understanding, positions and volumes are detected of persons in the image&#10;"/>
          <p:cNvSpPr/>
          <p:nvPr/>
        </p:nvSpPr>
        <p:spPr>
          <a:xfrm>
            <a:off x="6372360" y="4452840"/>
            <a:ext cx="241344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3-D Understanding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1" name="Picture 10" descr="3-D Understanding, positions and volumes are detected of persons in the image&#10;"/>
          <p:cNvPicPr/>
          <p:nvPr/>
        </p:nvPicPr>
        <p:blipFill>
          <a:blip r:embed="rId5"/>
          <a:stretch/>
        </p:blipFill>
        <p:spPr>
          <a:xfrm>
            <a:off x="6193440" y="4822200"/>
            <a:ext cx="2771280" cy="1532880"/>
          </a:xfrm>
          <a:prstGeom prst="rect">
            <a:avLst/>
          </a:prstGeom>
          <a:ln>
            <a:noFill/>
          </a:ln>
        </p:spPr>
      </p:pic>
      <p:sp>
        <p:nvSpPr>
          <p:cNvPr id="302" name="CustomShape 9"/>
          <p:cNvSpPr/>
          <p:nvPr/>
        </p:nvSpPr>
        <p:spPr>
          <a:xfrm>
            <a:off x="6621840" y="6355800"/>
            <a:ext cx="160740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[DensePose]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3" name="CustomShape 10"/>
          <p:cNvSpPr/>
          <p:nvPr/>
        </p:nvSpPr>
        <p:spPr>
          <a:xfrm>
            <a:off x="2887200" y="1407240"/>
            <a:ext cx="366948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Pixel </a:t>
            </a:r>
            <a:r>
              <a:rPr lang="en-US" sz="24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Wingdings"/>
                <a:ea typeface="DejaVu Sans"/>
              </a:rPr>
              <a:t></a:t>
            </a:r>
            <a:r>
              <a:rPr lang="en-US" sz="2400" b="1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Info/Decision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3"/>
          <p:cNvSpPr>
            <a:spLocks noGrp="1"/>
          </p:cNvSpPr>
          <p:nvPr>
            <p:ph type="title" idx="4294967295"/>
          </p:nvPr>
        </p:nvSpPr>
        <p:spPr>
          <a:xfrm>
            <a:off x="914400" y="130680"/>
            <a:ext cx="7769160" cy="1139760"/>
          </a:xfrm>
          <a:prstGeom prst="rect">
            <a:avLst/>
          </a:prstGeom>
          <a:noFill/>
          <a:ln>
            <a:noFill/>
            <a:prstDash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0" spcFirstLastPara="0" vertOverflow="overflow" horzOverflow="overflow" vert="horz" wrap="square" lIns="90000" tIns="45000" rIns="9000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  <a:cs typeface="+mn-cs"/>
              </a:rPr>
              <a:t>Robotics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411840" y="1447920"/>
            <a:ext cx="8649000" cy="482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Robotics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 Part mech. eng.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 Part AI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 Reality much harder than simulations!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 Technologies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Vehicles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 Rescue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 Soccer!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Lots of automation…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 In this class: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 We ignore mechanical aspects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Methods for planning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Methods for control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8" name="Picture 1" descr="A mobile manipulator folding clothes"/>
          <p:cNvPicPr/>
          <p:nvPr/>
        </p:nvPicPr>
        <p:blipFill>
          <a:blip r:embed="rId3"/>
          <a:stretch/>
        </p:blipFill>
        <p:spPr>
          <a:xfrm>
            <a:off x="4289760" y="839880"/>
            <a:ext cx="1942200" cy="2061000"/>
          </a:xfrm>
          <a:prstGeom prst="rect">
            <a:avLst/>
          </a:prstGeom>
          <a:ln>
            <a:noFill/>
          </a:ln>
        </p:spPr>
      </p:pic>
      <p:pic>
        <p:nvPicPr>
          <p:cNvPr id="309" name="Picture 2" descr="A robot soccer competition"/>
          <p:cNvPicPr/>
          <p:nvPr/>
        </p:nvPicPr>
        <p:blipFill>
          <a:blip r:embed="rId4"/>
          <a:stretch/>
        </p:blipFill>
        <p:spPr>
          <a:xfrm>
            <a:off x="6232320" y="1130760"/>
            <a:ext cx="2828520" cy="1479600"/>
          </a:xfrm>
          <a:prstGeom prst="rect">
            <a:avLst/>
          </a:prstGeom>
          <a:ln>
            <a:noFill/>
          </a:ln>
        </p:spPr>
      </p:pic>
      <p:pic>
        <p:nvPicPr>
          <p:cNvPr id="310" name="Picture 3" descr="An autonomous car"/>
          <p:cNvPicPr/>
          <p:nvPr/>
        </p:nvPicPr>
        <p:blipFill>
          <a:blip r:embed="rId5"/>
          <a:stretch/>
        </p:blipFill>
        <p:spPr>
          <a:xfrm>
            <a:off x="4071960" y="4372560"/>
            <a:ext cx="3066840" cy="1837800"/>
          </a:xfrm>
          <a:prstGeom prst="rect">
            <a:avLst/>
          </a:prstGeom>
          <a:ln>
            <a:noFill/>
          </a:ln>
        </p:spPr>
      </p:pic>
      <p:pic>
        <p:nvPicPr>
          <p:cNvPr id="311" name="Picture 6" descr="A humanoid robot walking"/>
          <p:cNvPicPr/>
          <p:nvPr/>
        </p:nvPicPr>
        <p:blipFill>
          <a:blip r:embed="rId6"/>
          <a:stretch/>
        </p:blipFill>
        <p:spPr>
          <a:xfrm>
            <a:off x="7233480" y="3822480"/>
            <a:ext cx="1733040" cy="2390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3"/>
          <p:cNvSpPr>
            <a:spLocks noGrp="1"/>
          </p:cNvSpPr>
          <p:nvPr>
            <p:ph type="title" idx="4294967295"/>
          </p:nvPr>
        </p:nvSpPr>
        <p:spPr>
          <a:xfrm>
            <a:off x="914400" y="130680"/>
            <a:ext cx="7769160" cy="1139760"/>
          </a:xfrm>
          <a:prstGeom prst="rect">
            <a:avLst/>
          </a:prstGeom>
          <a:noFill/>
          <a:ln>
            <a:noFill/>
            <a:prstDash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0" spcFirstLastPara="0" vertOverflow="overflow" horzOverflow="overflow" vert="horz" wrap="square" lIns="90000" tIns="45000" rIns="9000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  <a:cs typeface="+mn-cs"/>
              </a:rPr>
              <a:t>Natural Language Processing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</p:txBody>
      </p:sp>
      <p:sp>
        <p:nvSpPr>
          <p:cNvPr id="315" name="CustomShape 4"/>
          <p:cNvSpPr/>
          <p:nvPr/>
        </p:nvSpPr>
        <p:spPr>
          <a:xfrm>
            <a:off x="411840" y="1447920"/>
            <a:ext cx="8649000" cy="482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Speech technologies (e.g. Siri)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Automatic speech recognition (ASR)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Text-to-speech synthesis (TTS)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Dialog systems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Language processing technologies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Question answering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Machine translation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 search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743040" lvl="1" indent="-28512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Text classification, spam filtering, etc…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16" name="Picture 1" descr="A mobile phone with a chatbot"/>
          <p:cNvPicPr/>
          <p:nvPr/>
        </p:nvPicPr>
        <p:blipFill>
          <a:blip r:embed="rId3"/>
          <a:stretch/>
        </p:blipFill>
        <p:spPr>
          <a:xfrm>
            <a:off x="6649920" y="3341160"/>
            <a:ext cx="2299320" cy="1532520"/>
          </a:xfrm>
          <a:prstGeom prst="rect">
            <a:avLst/>
          </a:prstGeom>
          <a:ln>
            <a:noFill/>
          </a:ln>
        </p:spPr>
      </p:pic>
      <p:pic>
        <p:nvPicPr>
          <p:cNvPr id="317" name="Picture 2" descr="A machine translation example, from French to English"/>
          <p:cNvPicPr/>
          <p:nvPr/>
        </p:nvPicPr>
        <p:blipFill>
          <a:blip r:embed="rId4"/>
          <a:stretch/>
        </p:blipFill>
        <p:spPr>
          <a:xfrm>
            <a:off x="600840" y="3643920"/>
            <a:ext cx="5800680" cy="1361520"/>
          </a:xfrm>
          <a:prstGeom prst="rect">
            <a:avLst/>
          </a:prstGeom>
          <a:ln>
            <a:noFill/>
          </a:ln>
        </p:spPr>
      </p:pic>
      <p:pic>
        <p:nvPicPr>
          <p:cNvPr id="318" name="Picture 3" descr="an example of text understanding"/>
          <p:cNvPicPr/>
          <p:nvPr/>
        </p:nvPicPr>
        <p:blipFill>
          <a:blip r:embed="rId5"/>
          <a:stretch/>
        </p:blipFill>
        <p:spPr>
          <a:xfrm>
            <a:off x="6598440" y="1385280"/>
            <a:ext cx="2169720" cy="1492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>
            <a:spLocks noGrp="1"/>
          </p:cNvSpPr>
          <p:nvPr>
            <p:ph type="title" idx="4294967295"/>
          </p:nvPr>
        </p:nvSpPr>
        <p:spPr>
          <a:xfrm>
            <a:off x="914400" y="-157320"/>
            <a:ext cx="7769160" cy="1139760"/>
          </a:xfrm>
          <a:prstGeom prst="rect">
            <a:avLst/>
          </a:prstGeom>
          <a:noFill/>
          <a:ln>
            <a:noFill/>
            <a:prstDash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0" spcFirstLastPara="0" vertOverflow="overflow" horzOverflow="overflow" vert="horz" wrap="square" lIns="90000" tIns="45000" rIns="9000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  <a:cs typeface="+mn-cs"/>
              </a:rPr>
              <a:t>What is Artificial Intelligence?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3"/>
          <p:cNvSpPr>
            <a:spLocks noGrp="1"/>
          </p:cNvSpPr>
          <p:nvPr>
            <p:ph type="title" idx="4294967295"/>
          </p:nvPr>
        </p:nvSpPr>
        <p:spPr>
          <a:xfrm>
            <a:off x="914400" y="130680"/>
            <a:ext cx="7769160" cy="1139760"/>
          </a:xfrm>
          <a:prstGeom prst="rect">
            <a:avLst/>
          </a:prstGeom>
          <a:noFill/>
          <a:ln>
            <a:noFill/>
            <a:prstDash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0" spcFirstLastPara="0" vertOverflow="overflow" horzOverflow="overflow" vert="horz" wrap="square" lIns="90000" tIns="45000" rIns="9000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  <a:cs typeface="+mn-cs"/>
              </a:rPr>
              <a:t>Game Playing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</p:txBody>
      </p:sp>
      <p:sp>
        <p:nvSpPr>
          <p:cNvPr id="322" name="CustomShape 4"/>
          <p:cNvSpPr/>
          <p:nvPr/>
        </p:nvSpPr>
        <p:spPr>
          <a:xfrm>
            <a:off x="411840" y="1447920"/>
            <a:ext cx="8649000" cy="482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12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Classic Moment: May, '97: Deep Blue vs. Kasparov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First match won against world champion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“Intelligent creative” play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200 million board positions per second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Humans understood 99.9 of Deep Blue's moves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Can do about the same now with commodity parts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1996: Kasparov beats Deep Blue: “I could feel --- I could smell --- a new kind of intelligence across the table.”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1997: Deep Blue beats Kasparaov: “Deep Blue hasn’t proven anything.”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Open question: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How does human cognition deal with the search space explosion of chess?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Or: how can humans compete with computers at all??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2016: AlphaGo beats Lee Sedol – huge advance: sparse rollouts and self-play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Right now: OpenAI Five vs Team paiN (human pros) -- some caveats!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120">
              <a:lnSpc>
                <a:spcPct val="100000"/>
              </a:lnSpc>
              <a:buClr>
                <a:srgbClr val="000000"/>
              </a:buClr>
              <a:buSzPct val="85000"/>
              <a:buFont typeface="Wingdings" charset="2"/>
              <a:buChar char="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 “[The AI play] was just something like completely different.” Austin Walsh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3" name="Picture 3" descr="A picture of the "/>
          <p:cNvPicPr/>
          <p:nvPr/>
        </p:nvPicPr>
        <p:blipFill>
          <a:blip r:embed="rId3"/>
          <a:stretch/>
        </p:blipFill>
        <p:spPr>
          <a:xfrm>
            <a:off x="6750360" y="257760"/>
            <a:ext cx="1933200" cy="2028240"/>
          </a:xfrm>
          <a:prstGeom prst="rect">
            <a:avLst/>
          </a:prstGeom>
          <a:ln>
            <a:noFill/>
          </a:ln>
        </p:spPr>
      </p:pic>
      <p:sp>
        <p:nvSpPr>
          <p:cNvPr id="324" name="CustomShape 5" descr="image from IBM’s Deep Blue system.&#10;"/>
          <p:cNvSpPr/>
          <p:nvPr/>
        </p:nvSpPr>
        <p:spPr>
          <a:xfrm>
            <a:off x="6432480" y="2363899"/>
            <a:ext cx="2628360" cy="106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Text from Bart Selman, image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from IBM’s Deep Blue pages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3"/>
          <p:cNvSpPr>
            <a:spLocks noGrp="1"/>
          </p:cNvSpPr>
          <p:nvPr>
            <p:ph type="title" idx="4294967295"/>
          </p:nvPr>
        </p:nvSpPr>
        <p:spPr>
          <a:xfrm>
            <a:off x="914400" y="130680"/>
            <a:ext cx="7769160" cy="1139760"/>
          </a:xfrm>
          <a:prstGeom prst="rect">
            <a:avLst/>
          </a:prstGeom>
          <a:noFill/>
          <a:ln>
            <a:noFill/>
            <a:prstDash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0" spcFirstLastPara="0" vertOverflow="overflow" horzOverflow="overflow" vert="horz" wrap="square" lIns="90000" tIns="45000" rIns="9000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  <a:cs typeface="+mn-cs"/>
              </a:rPr>
              <a:t>AI is starting to be everywhere!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</p:txBody>
      </p:sp>
      <p:sp>
        <p:nvSpPr>
          <p:cNvPr id="328" name="CustomShape 4"/>
          <p:cNvSpPr/>
          <p:nvPr/>
        </p:nvSpPr>
        <p:spPr>
          <a:xfrm>
            <a:off x="506520" y="1538640"/>
            <a:ext cx="8129880" cy="456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Applied AI automates all kinds of things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Search engines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Route planning, e.g. maps, traffic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Logistics, e.g. packages, inventory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Medical diagnosis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Automated help desks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Spam / fraud detection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Smarter devices, e.g. cameras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Product recommendations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00280" lvl="1" indent="-34236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… Lots more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>
            <a:spLocks noGrp="1"/>
          </p:cNvSpPr>
          <p:nvPr>
            <p:ph type="title" idx="4294967295"/>
          </p:nvPr>
        </p:nvSpPr>
        <p:spPr>
          <a:xfrm>
            <a:off x="280980" y="681480"/>
            <a:ext cx="8580960" cy="83772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  <a:cs typeface="+mn-cs"/>
              </a:rPr>
              <a:t>What accounts for recent successes in AI?</a:t>
            </a:r>
            <a:endParaRPr kumimoji="0" lang="en-US" sz="393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</p:txBody>
      </p:sp>
      <p:sp>
        <p:nvSpPr>
          <p:cNvPr id="330" name="TextShape 2"/>
          <p:cNvSpPr txBox="1"/>
          <p:nvPr/>
        </p:nvSpPr>
        <p:spPr>
          <a:xfrm>
            <a:off x="628200" y="1825560"/>
            <a:ext cx="78865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Faster computers</a:t>
            </a:r>
            <a:endParaRPr lang="en-US" sz="3200" b="0" strike="noStrike" spc="-1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IBM 704 vacuum tube machine that played chess in 1958 could do about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50,000 calculations per second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Deep Blue could do </a:t>
            </a:r>
            <a:r>
              <a:rPr lang="en-US" sz="2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50 billion calculations per second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
– a million times faster!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Dominance of statistical approaches, machine learning</a:t>
            </a:r>
            <a:endParaRPr lang="en-US" sz="3200" b="0" strike="noStrike" spc="-1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Big data</a:t>
            </a:r>
            <a:endParaRPr lang="en-US" sz="3200" b="0" strike="noStrike" spc="-1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Crowdsourcing</a:t>
            </a:r>
            <a:endParaRPr lang="en-US" sz="3200" b="0" strike="noStrike" spc="-1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Picture 330" descr="List of Machine Learning companies. Different domains"/>
          <p:cNvPicPr/>
          <p:nvPr/>
        </p:nvPicPr>
        <p:blipFill>
          <a:blip r:embed="rId2"/>
          <a:stretch/>
        </p:blipFill>
        <p:spPr>
          <a:xfrm>
            <a:off x="31680" y="345240"/>
            <a:ext cx="9143640" cy="6204240"/>
          </a:xfrm>
          <a:prstGeom prst="rect">
            <a:avLst/>
          </a:prstGeom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81E300B-9A6E-66AD-90D7-ECBD3C1F157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1142280"/>
            <a:ext cx="9143640" cy="1142280"/>
          </a:xfrm>
        </p:spPr>
        <p:txBody>
          <a:bodyPr lIns="68400" tIns="34200" rIns="68400" bIns="34200" anchor="b"/>
          <a:lstStyle/>
          <a:p>
            <a:r>
              <a:rPr lang="en-US" dirty="0"/>
              <a:t>Machine Intelligence 3.0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Picture 4" descr="A news snapshot about the investor rush to AI. "/>
          <p:cNvPicPr/>
          <p:nvPr/>
        </p:nvPicPr>
        <p:blipFill>
          <a:blip r:embed="rId2"/>
          <a:stretch/>
        </p:blipFill>
        <p:spPr>
          <a:xfrm>
            <a:off x="2447640" y="0"/>
            <a:ext cx="4248000" cy="6857640"/>
          </a:xfrm>
          <a:prstGeom prst="rect">
            <a:avLst/>
          </a:prstGeom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E26B0D0-9765-0AD8-6EE0-621FF6A3C37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6840" y="-1144800"/>
            <a:ext cx="8229240" cy="1144800"/>
          </a:xfrm>
        </p:spPr>
        <p:txBody>
          <a:bodyPr lIns="0" tIns="0" rIns="0" bIns="0" anchor="b"/>
          <a:lstStyle/>
          <a:p>
            <a:r>
              <a:rPr lang="en-US" dirty="0"/>
              <a:t>Investor rush to AI is real deal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>
            <a:spLocks noGrp="1"/>
          </p:cNvSpPr>
          <p:nvPr>
            <p:ph type="title" idx="4294967295"/>
          </p:nvPr>
        </p:nvSpPr>
        <p:spPr>
          <a:xfrm>
            <a:off x="640080" y="-91440"/>
            <a:ext cx="7886520" cy="132516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  <a:cs typeface="+mn-cs"/>
              </a:rPr>
              <a:t>Historical themes</a:t>
            </a:r>
            <a:endParaRPr kumimoji="0" lang="en-US" sz="393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1371600" y="1188720"/>
            <a:ext cx="7589520" cy="5257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Boom and bust cycles</a:t>
            </a:r>
            <a:endParaRPr lang="en-US" sz="3200" b="0" strike="noStrike" spc="-1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Periods of (unjustified) optimism followed by periods of disillusionment and reduced funding</a:t>
            </a: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Silver bulletism (</a:t>
            </a:r>
            <a:r>
              <a:rPr lang="en-US" sz="28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Levesque, 2013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):</a:t>
            </a:r>
            <a:endParaRPr lang="en-US" sz="3200" b="0" strike="noStrike" spc="-1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“The tendency to believe in a silver bullet for AI, coupled with the belief that previous beliefs about silver bullets were hopelessly naïve”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Image problems</a:t>
            </a:r>
            <a:endParaRPr lang="en-US" sz="3200" b="0" strike="noStrike" spc="-1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4"/>
              </a:rPr>
              <a:t>“AI effect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”/Moravec’s paradox: As soon as a machine gets good at performing some task, the task is no longer considered to require much intelligence 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AI as a threat to safety?</a:t>
            </a: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AI as a threat to jobs?</a:t>
            </a: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 txBox="1">
            <a:spLocks noGrp="1"/>
          </p:cNvSpPr>
          <p:nvPr>
            <p:ph type="title" idx="4294967295"/>
          </p:nvPr>
        </p:nvSpPr>
        <p:spPr>
          <a:xfrm>
            <a:off x="548640" y="-319320"/>
            <a:ext cx="7886520" cy="132516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  <a:cs typeface="+mn-cs"/>
              </a:rPr>
              <a:t>AI Effect/Moravec’s paradox</a:t>
            </a:r>
            <a:endParaRPr kumimoji="0" lang="en-US" sz="393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</p:txBody>
      </p:sp>
      <p:sp>
        <p:nvSpPr>
          <p:cNvPr id="336" name="TextShape 2"/>
          <p:cNvSpPr txBox="1"/>
          <p:nvPr/>
        </p:nvSpPr>
        <p:spPr>
          <a:xfrm>
            <a:off x="628200" y="1825560"/>
            <a:ext cx="83329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u="sng" strike="noStrike" spc="-1">
                <a:solidFill>
                  <a:srgbClr val="0563C1"/>
                </a:solidFill>
                <a:uFill>
                  <a:solidFill>
                    <a:srgbClr val="FFFFFF"/>
                  </a:solidFill>
                </a:uFill>
                <a:latin typeface="Calibri"/>
                <a:hlinkClick r:id="rId3"/>
              </a:rPr>
              <a:t>Moravec’s paradox</a:t>
            </a:r>
            <a:endParaRPr lang="en-US" sz="3200" b="0" strike="noStrike" spc="-1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7030A0"/>
              </a:buClr>
              <a:buFont typeface="Arial"/>
              <a:buChar char="•"/>
            </a:pPr>
            <a:r>
              <a:rPr lang="en-US" sz="2000" b="0" i="1" strike="noStrike" spc="-1">
                <a:solidFill>
                  <a:srgbClr val="7030A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“It is comparatively easy to make computers exhibit adult level performance on intelligence tests or playing checkers, and difficult or impossible to give them the skills of a one-year-old when it comes to perception and mobility” 
</a:t>
            </a: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[Hans Moravec, 1988]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Why is this?</a:t>
            </a:r>
            <a:endParaRPr lang="en-US" sz="3200" b="0" strike="noStrike" spc="-1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Early AI researchers concentrated on the tasks that they themselves found the most challenging, abilities of animals and two-year-olds were overlooked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are least conscious of what our brain does best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85800" lvl="1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Sensorimotor skills took millions of years to evolve, whereas abstract thinking is a relatively recent development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>
            <a:spLocks noGrp="1"/>
          </p:cNvSpPr>
          <p:nvPr>
            <p:ph type="title" idx="4294967295"/>
          </p:nvPr>
        </p:nvSpPr>
        <p:spPr>
          <a:xfrm>
            <a:off x="548640" y="-319320"/>
            <a:ext cx="7886520" cy="132516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  <a:cs typeface="+mn-cs"/>
              </a:rPr>
              <a:t>Relationship to other fields</a:t>
            </a:r>
            <a:endParaRPr kumimoji="0" lang="en-US" sz="393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</p:txBody>
      </p:sp>
      <p:sp>
        <p:nvSpPr>
          <p:cNvPr id="338" name="TextShape 2"/>
          <p:cNvSpPr txBox="1"/>
          <p:nvPr/>
        </p:nvSpPr>
        <p:spPr>
          <a:xfrm>
            <a:off x="457200" y="1226880"/>
            <a:ext cx="833292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Theoretical computer science:</a:t>
            </a:r>
            <a:endParaRPr lang="en-US" sz="3200" b="0" strike="noStrike" spc="-1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Emphasis on proving theorems</a:t>
            </a:r>
            <a:endParaRPr lang="en-US" sz="3200" b="0" strike="noStrike" spc="-1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Computer science systems and programming languages</a:t>
            </a:r>
            <a:endParaRPr lang="en-US" sz="3200" b="0" strike="noStrike" spc="-1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– Emphasis on engineering systems</a:t>
            </a:r>
            <a:endParaRPr lang="en-US" sz="3200" b="0" strike="noStrike" spc="-1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Operations research/optimization</a:t>
            </a:r>
            <a:endParaRPr lang="en-US" sz="3200" b="0" strike="noStrike" spc="-1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Probability and statistics</a:t>
            </a:r>
            <a:endParaRPr lang="en-US" sz="3200" b="0" strike="noStrike" spc="-1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Machine learning and “data science”</a:t>
            </a:r>
            <a:endParaRPr lang="en-US" sz="3200" b="0" strike="noStrike" spc="-1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Philosophy</a:t>
            </a:r>
            <a:endParaRPr lang="en-US" sz="3200" b="0" strike="noStrike" spc="-1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Mathematics</a:t>
            </a:r>
            <a:endParaRPr lang="en-US" sz="3200" b="0" strike="noStrike" spc="-1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Economics</a:t>
            </a:r>
            <a:endParaRPr lang="en-US" sz="3200" b="0" strike="noStrike" spc="-1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Neuroscience</a:t>
            </a:r>
            <a:endParaRPr lang="en-US" sz="3200" b="0" strike="noStrike" spc="-1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Psychology, computer engineering, control theory and</a:t>
            </a:r>
            <a:endParaRPr lang="en-US" sz="3200" b="0" strike="noStrike" spc="-1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cybernetics, linguistics, ...</a:t>
            </a:r>
            <a:endParaRPr lang="en-US" sz="3200" b="0" strike="noStrike" spc="-1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>
            <a:spLocks noGrp="1"/>
          </p:cNvSpPr>
          <p:nvPr>
            <p:ph type="title" idx="4294967295"/>
          </p:nvPr>
        </p:nvSpPr>
        <p:spPr>
          <a:xfrm>
            <a:off x="0" y="-25200"/>
            <a:ext cx="9143640" cy="114228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68400" tIns="34200" rIns="99000" bIns="34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  <a:cs typeface="+mn-cs"/>
              </a:rPr>
              <a:t>Designing Rational Agents</a:t>
            </a:r>
            <a:endParaRPr kumimoji="0" lang="en-US" sz="393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</p:txBody>
      </p:sp>
      <p:sp>
        <p:nvSpPr>
          <p:cNvPr id="340" name="TextShape 2"/>
          <p:cNvSpPr txBox="1"/>
          <p:nvPr/>
        </p:nvSpPr>
        <p:spPr>
          <a:xfrm>
            <a:off x="343080" y="1600200"/>
            <a:ext cx="4838400" cy="3859920"/>
          </a:xfrm>
          <a:prstGeom prst="rect">
            <a:avLst/>
          </a:prstGeom>
          <a:noFill/>
          <a:ln w="9360">
            <a:noFill/>
          </a:ln>
        </p:spPr>
        <p:txBody>
          <a:bodyPr lIns="68400" tIns="34200" rIns="99000" bIns="34200"/>
          <a:lstStyle/>
          <a:p>
            <a:pPr marL="342720" indent="-342360">
              <a:lnSpc>
                <a:spcPct val="100000"/>
              </a:lnSpc>
              <a:buClr>
                <a:srgbClr val="333399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 </a:t>
            </a:r>
            <a:r>
              <a:rPr lang="en-US" sz="1600" b="1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agent</a:t>
            </a:r>
            <a:r>
              <a:rPr lang="en-US" sz="16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is an entity that </a:t>
            </a:r>
            <a:r>
              <a:rPr lang="en-US" sz="1600" b="0" i="1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perceives</a:t>
            </a:r>
            <a:r>
              <a:rPr lang="en-US" sz="16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</a:t>
            </a:r>
            <a:r>
              <a:rPr lang="en-US" sz="1600" b="0" i="1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acts</a:t>
            </a:r>
            <a:r>
              <a:rPr lang="en-US" sz="16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  <a:endParaRPr lang="en-US" sz="3200" b="0" strike="noStrike" spc="-1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360">
              <a:lnSpc>
                <a:spcPct val="100000"/>
              </a:lnSpc>
              <a:buClr>
                <a:srgbClr val="333399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</a:t>
            </a:r>
            <a:r>
              <a:rPr lang="en-US" sz="1600" b="1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rational agent</a:t>
            </a:r>
            <a:r>
              <a:rPr lang="en-US" sz="1600" b="1" i="1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lang="en-US" sz="16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selects actions that maximize its (expected) </a:t>
            </a:r>
            <a:r>
              <a:rPr lang="en-US" sz="1600" b="1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utility</a:t>
            </a:r>
            <a:r>
              <a:rPr lang="en-US" sz="16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  </a:t>
            </a:r>
            <a:endParaRPr lang="en-US" sz="3200" b="0" strike="noStrike" spc="-1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360">
              <a:lnSpc>
                <a:spcPct val="100000"/>
              </a:lnSpc>
              <a:buClr>
                <a:srgbClr val="333399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Characteristics of the </a:t>
            </a:r>
            <a:r>
              <a:rPr lang="en-US" sz="1600" b="1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percepts, environment,</a:t>
            </a:r>
            <a:r>
              <a:rPr lang="en-US" sz="16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and </a:t>
            </a:r>
            <a:r>
              <a:rPr lang="en-US" sz="1600" b="1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action space </a:t>
            </a:r>
            <a:r>
              <a:rPr lang="en-US" sz="16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dictate techniques for selecting rational actions</a:t>
            </a:r>
            <a:endParaRPr lang="en-US" sz="3200" b="0" strike="noStrike" spc="-1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2720" indent="-342360">
              <a:lnSpc>
                <a:spcPct val="100000"/>
              </a:lnSpc>
              <a:buClr>
                <a:srgbClr val="333399"/>
              </a:buClr>
              <a:buFont typeface="Wingdings" charset="2"/>
              <a:buChar char=""/>
            </a:pPr>
            <a:r>
              <a:rPr lang="en-US" sz="1600" b="1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course </a:t>
            </a:r>
            <a:r>
              <a:rPr lang="en-US" sz="1600" b="0" strike="noStrike" spc="-1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is about:</a:t>
            </a:r>
            <a:endParaRPr lang="en-US" sz="3200" b="0" strike="noStrike" spc="-1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30000" lvl="1" indent="-256680">
              <a:lnSpc>
                <a:spcPct val="8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General AI techniques for a variety of problem types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630000" lvl="1" indent="-256680">
              <a:lnSpc>
                <a:spcPct val="8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Learning to recognize when and how a new problem can be solved with an existing technique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pSp>
        <p:nvGrpSpPr>
          <p:cNvPr id="2" name="Group 1" descr="AI schematic diagram, the connection between the agent and the perception.">
            <a:extLst>
              <a:ext uri="{FF2B5EF4-FFF2-40B4-BE49-F238E27FC236}">
                <a16:creationId xmlns:a16="http://schemas.microsoft.com/office/drawing/2014/main" id="{BF791B29-2C25-4495-89F6-D70F404C8F2F}"/>
              </a:ext>
            </a:extLst>
          </p:cNvPr>
          <p:cNvGrpSpPr/>
          <p:nvPr/>
        </p:nvGrpSpPr>
        <p:grpSpPr>
          <a:xfrm>
            <a:off x="5562720" y="4563360"/>
            <a:ext cx="2895120" cy="1753920"/>
            <a:chOff x="5562720" y="4563360"/>
            <a:chExt cx="2895120" cy="1753920"/>
          </a:xfrm>
        </p:grpSpPr>
        <p:sp>
          <p:nvSpPr>
            <p:cNvPr id="341" name="CustomShape 3"/>
            <p:cNvSpPr/>
            <p:nvPr/>
          </p:nvSpPr>
          <p:spPr>
            <a:xfrm>
              <a:off x="5562720" y="4571640"/>
              <a:ext cx="1371240" cy="1745640"/>
            </a:xfrm>
            <a:prstGeom prst="roundRect">
              <a:avLst>
                <a:gd name="adj" fmla="val 10912"/>
              </a:avLst>
            </a:prstGeom>
            <a:solidFill>
              <a:srgbClr val="9FB0D1"/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2" name="Line 4"/>
            <p:cNvSpPr/>
            <p:nvPr/>
          </p:nvSpPr>
          <p:spPr>
            <a:xfrm flipV="1">
              <a:off x="6273360" y="5200920"/>
              <a:ext cx="360" cy="708120"/>
            </a:xfrm>
            <a:prstGeom prst="line">
              <a:avLst/>
            </a:prstGeom>
            <a:ln w="25560">
              <a:solidFill>
                <a:srgbClr val="000000"/>
              </a:solidFill>
              <a:round/>
              <a:head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3" name="CustomShape 5"/>
            <p:cNvSpPr/>
            <p:nvPr/>
          </p:nvSpPr>
          <p:spPr>
            <a:xfrm rot="16200000">
              <a:off x="5438160" y="5254920"/>
              <a:ext cx="752760" cy="352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30600" bIns="0"/>
            <a:lstStyle/>
            <a:p>
              <a:pPr marL="29880"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Agent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44" name="CustomShape 6"/>
            <p:cNvSpPr/>
            <p:nvPr/>
          </p:nvSpPr>
          <p:spPr>
            <a:xfrm>
              <a:off x="6096600" y="5303160"/>
              <a:ext cx="339840" cy="431280"/>
            </a:xfrm>
            <a:prstGeom prst="roundRect">
              <a:avLst>
                <a:gd name="adj" fmla="val 28120"/>
              </a:avLst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5" name="CustomShape 7"/>
            <p:cNvSpPr/>
            <p:nvPr/>
          </p:nvSpPr>
          <p:spPr>
            <a:xfrm>
              <a:off x="6211440" y="5353560"/>
              <a:ext cx="117720" cy="3744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40680" bIns="0"/>
            <a:lstStyle/>
            <a:p>
              <a:pPr marL="29880" algn="ctr"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?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46" name="CustomShape 8"/>
            <p:cNvSpPr/>
            <p:nvPr/>
          </p:nvSpPr>
          <p:spPr>
            <a:xfrm>
              <a:off x="5933520" y="4877640"/>
              <a:ext cx="700560" cy="4820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40680" bIns="0"/>
            <a:lstStyle/>
            <a:p>
              <a:pPr marL="29880"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Sensors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47" name="CustomShape 9"/>
            <p:cNvSpPr/>
            <p:nvPr/>
          </p:nvSpPr>
          <p:spPr>
            <a:xfrm>
              <a:off x="5889240" y="5897160"/>
              <a:ext cx="789120" cy="3931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40680" bIns="0"/>
            <a:lstStyle/>
            <a:p>
              <a:pPr marL="29880" algn="ctr">
                <a:lnSpc>
                  <a:spcPct val="100000"/>
                </a:lnSpc>
              </a:pPr>
              <a:r>
                <a:rPr lang="en-US" sz="14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Actuators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48" name="CustomShape 10"/>
            <p:cNvSpPr/>
            <p:nvPr/>
          </p:nvSpPr>
          <p:spPr>
            <a:xfrm>
              <a:off x="7848720" y="4563360"/>
              <a:ext cx="609120" cy="1739520"/>
            </a:xfrm>
            <a:prstGeom prst="roundRect">
              <a:avLst>
                <a:gd name="adj" fmla="val 10944"/>
              </a:avLst>
            </a:prstGeom>
            <a:solidFill>
              <a:srgbClr val="9FB0D1"/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9" name="CustomShape 11"/>
            <p:cNvSpPr/>
            <p:nvPr/>
          </p:nvSpPr>
          <p:spPr>
            <a:xfrm rot="5400000">
              <a:off x="7406280" y="5243040"/>
              <a:ext cx="1542240" cy="352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30600" bIns="0"/>
            <a:lstStyle/>
            <a:p>
              <a:pPr marL="29880" algn="ctr">
                <a:lnSpc>
                  <a:spcPct val="100000"/>
                </a:lnSpc>
              </a:pPr>
              <a:r>
                <a:rPr lang="en-US" sz="16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Environment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50" name="Line 12"/>
            <p:cNvSpPr/>
            <p:nvPr/>
          </p:nvSpPr>
          <p:spPr>
            <a:xfrm>
              <a:off x="6681960" y="5069880"/>
              <a:ext cx="1328760" cy="360"/>
            </a:xfrm>
            <a:prstGeom prst="line">
              <a:avLst/>
            </a:prstGeom>
            <a:ln w="25560">
              <a:solidFill>
                <a:srgbClr val="000000"/>
              </a:solidFill>
              <a:round/>
              <a:head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1" name="Line 13"/>
            <p:cNvSpPr/>
            <p:nvPr/>
          </p:nvSpPr>
          <p:spPr>
            <a:xfrm flipH="1">
              <a:off x="6748200" y="6069960"/>
              <a:ext cx="1258200" cy="360"/>
            </a:xfrm>
            <a:prstGeom prst="line">
              <a:avLst/>
            </a:prstGeom>
            <a:ln w="25560">
              <a:solidFill>
                <a:srgbClr val="000000"/>
              </a:solidFill>
              <a:round/>
              <a:head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2" name="CustomShape 14"/>
            <p:cNvSpPr/>
            <p:nvPr/>
          </p:nvSpPr>
          <p:spPr>
            <a:xfrm>
              <a:off x="7039440" y="5084280"/>
              <a:ext cx="673560" cy="35496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30600" bIns="0"/>
            <a:lstStyle/>
            <a:p>
              <a:pPr marL="29880" algn="ctr">
                <a:lnSpc>
                  <a:spcPct val="100000"/>
                </a:lnSpc>
              </a:pPr>
              <a:r>
                <a:rPr lang="en-US" sz="11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Percepts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sp>
        <p:nvSpPr>
          <p:cNvPr id="353" name="CustomShape 15"/>
          <p:cNvSpPr/>
          <p:nvPr/>
        </p:nvSpPr>
        <p:spPr>
          <a:xfrm>
            <a:off x="7086960" y="6069960"/>
            <a:ext cx="578160" cy="406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30600" bIns="0"/>
          <a:lstStyle/>
          <a:p>
            <a:pPr marL="29880" algn="ctr"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Picture 1" descr="Pacman game"/>
          <p:cNvPicPr/>
          <p:nvPr/>
        </p:nvPicPr>
        <p:blipFill>
          <a:blip r:embed="rId3"/>
          <a:stretch/>
        </p:blipFill>
        <p:spPr>
          <a:xfrm>
            <a:off x="2209680" y="1295280"/>
            <a:ext cx="4644000" cy="2742480"/>
          </a:xfrm>
          <a:prstGeom prst="rect">
            <a:avLst/>
          </a:prstGeom>
          <a:ln w="12600">
            <a:noFill/>
          </a:ln>
        </p:spPr>
      </p:pic>
      <p:sp>
        <p:nvSpPr>
          <p:cNvPr id="355" name="TextShape 1"/>
          <p:cNvSpPr txBox="1">
            <a:spLocks noGrp="1"/>
          </p:cNvSpPr>
          <p:nvPr>
            <p:ph type="title" idx="4294967295"/>
          </p:nvPr>
        </p:nvSpPr>
        <p:spPr>
          <a:xfrm>
            <a:off x="0" y="-25200"/>
            <a:ext cx="9143640" cy="114228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68400" tIns="34200" rIns="99000" bIns="34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  <a:cs typeface="+mn-cs"/>
              </a:rPr>
              <a:t>Pac-Man as an Agent</a:t>
            </a:r>
            <a:endParaRPr kumimoji="0" lang="en-US" sz="393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</p:txBody>
      </p:sp>
      <p:grpSp>
        <p:nvGrpSpPr>
          <p:cNvPr id="2" name="Group 1" descr="AI schematic diagram, the connection between the agent and the perception.">
            <a:extLst>
              <a:ext uri="{FF2B5EF4-FFF2-40B4-BE49-F238E27FC236}">
                <a16:creationId xmlns:a16="http://schemas.microsoft.com/office/drawing/2014/main" id="{750D3423-CB2C-45AF-927C-BDB80805B331}"/>
              </a:ext>
            </a:extLst>
          </p:cNvPr>
          <p:cNvGrpSpPr/>
          <p:nvPr/>
        </p:nvGrpSpPr>
        <p:grpSpPr>
          <a:xfrm>
            <a:off x="2209680" y="4258800"/>
            <a:ext cx="4691880" cy="1753560"/>
            <a:chOff x="2209680" y="4258800"/>
            <a:chExt cx="4691880" cy="1753560"/>
          </a:xfrm>
        </p:grpSpPr>
        <p:sp>
          <p:nvSpPr>
            <p:cNvPr id="356" name="CustomShape 2"/>
            <p:cNvSpPr/>
            <p:nvPr/>
          </p:nvSpPr>
          <p:spPr>
            <a:xfrm>
              <a:off x="2209680" y="4266720"/>
              <a:ext cx="2154600" cy="1745640"/>
            </a:xfrm>
            <a:prstGeom prst="roundRect">
              <a:avLst>
                <a:gd name="adj" fmla="val 10912"/>
              </a:avLst>
            </a:prstGeom>
            <a:solidFill>
              <a:srgbClr val="9FB0D1"/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" name="Line 3"/>
            <p:cNvSpPr/>
            <p:nvPr/>
          </p:nvSpPr>
          <p:spPr>
            <a:xfrm flipV="1">
              <a:off x="3325320" y="4896000"/>
              <a:ext cx="360" cy="708120"/>
            </a:xfrm>
            <a:prstGeom prst="line">
              <a:avLst/>
            </a:prstGeom>
            <a:ln w="25560">
              <a:solidFill>
                <a:srgbClr val="000000"/>
              </a:solidFill>
              <a:round/>
              <a:head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8" name="CustomShape 4"/>
            <p:cNvSpPr/>
            <p:nvPr/>
          </p:nvSpPr>
          <p:spPr>
            <a:xfrm>
              <a:off x="2286000" y="4302000"/>
              <a:ext cx="790200" cy="4694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30600" bIns="0"/>
            <a:lstStyle/>
            <a:p>
              <a:pPr marL="29880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Agent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59" name="CustomShape 5"/>
            <p:cNvSpPr/>
            <p:nvPr/>
          </p:nvSpPr>
          <p:spPr>
            <a:xfrm>
              <a:off x="3077640" y="4998240"/>
              <a:ext cx="475920" cy="431640"/>
            </a:xfrm>
            <a:prstGeom prst="roundRect">
              <a:avLst>
                <a:gd name="adj" fmla="val 28120"/>
              </a:avLst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0" name="CustomShape 6"/>
            <p:cNvSpPr/>
            <p:nvPr/>
          </p:nvSpPr>
          <p:spPr>
            <a:xfrm>
              <a:off x="3238560" y="5048640"/>
              <a:ext cx="165240" cy="3744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40680" bIns="0"/>
            <a:lstStyle/>
            <a:p>
              <a:pPr marL="29880"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?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61" name="CustomShape 7"/>
            <p:cNvSpPr/>
            <p:nvPr/>
          </p:nvSpPr>
          <p:spPr>
            <a:xfrm>
              <a:off x="2811240" y="4533840"/>
              <a:ext cx="980640" cy="4820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40680" bIns="0"/>
            <a:lstStyle/>
            <a:p>
              <a:pPr marL="29880"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Sensors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62" name="CustomShape 8"/>
            <p:cNvSpPr/>
            <p:nvPr/>
          </p:nvSpPr>
          <p:spPr>
            <a:xfrm>
              <a:off x="2749320" y="5553000"/>
              <a:ext cx="1104480" cy="3931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40680" bIns="0"/>
            <a:lstStyle/>
            <a:p>
              <a:pPr marL="29880"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Actuators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63" name="CustomShape 9"/>
            <p:cNvSpPr/>
            <p:nvPr/>
          </p:nvSpPr>
          <p:spPr>
            <a:xfrm>
              <a:off x="5380560" y="4258800"/>
              <a:ext cx="1428480" cy="1739520"/>
            </a:xfrm>
            <a:prstGeom prst="roundRect">
              <a:avLst>
                <a:gd name="adj" fmla="val 10944"/>
              </a:avLst>
            </a:prstGeom>
            <a:solidFill>
              <a:srgbClr val="9FB0D1"/>
            </a:solidFill>
            <a:ln w="1260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4" name="CustomShape 10"/>
            <p:cNvSpPr/>
            <p:nvPr/>
          </p:nvSpPr>
          <p:spPr>
            <a:xfrm>
              <a:off x="5282640" y="4343040"/>
              <a:ext cx="1618920" cy="4694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30600" bIns="0"/>
            <a:lstStyle/>
            <a:p>
              <a:pPr marL="29880" algn="ctr">
                <a:lnSpc>
                  <a:spcPct val="100000"/>
                </a:lnSpc>
              </a:pPr>
              <a:r>
                <a:rPr lang="en-US" sz="1800" b="1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Environment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  <p:sp>
          <p:nvSpPr>
            <p:cNvPr id="365" name="Line 11"/>
            <p:cNvSpPr/>
            <p:nvPr/>
          </p:nvSpPr>
          <p:spPr>
            <a:xfrm>
              <a:off x="3896640" y="4765320"/>
              <a:ext cx="1859760" cy="360"/>
            </a:xfrm>
            <a:prstGeom prst="line">
              <a:avLst/>
            </a:prstGeom>
            <a:ln w="25560">
              <a:solidFill>
                <a:srgbClr val="000000"/>
              </a:solidFill>
              <a:round/>
              <a:head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6" name="Line 12"/>
            <p:cNvSpPr/>
            <p:nvPr/>
          </p:nvSpPr>
          <p:spPr>
            <a:xfrm flipH="1">
              <a:off x="3989520" y="5765400"/>
              <a:ext cx="1761120" cy="360"/>
            </a:xfrm>
            <a:prstGeom prst="line">
              <a:avLst/>
            </a:prstGeom>
            <a:ln w="25560">
              <a:solidFill>
                <a:srgbClr val="000000"/>
              </a:solidFill>
              <a:round/>
              <a:headEnd type="stealth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67" name="CustomShape 13"/>
            <p:cNvSpPr/>
            <p:nvPr/>
          </p:nvSpPr>
          <p:spPr>
            <a:xfrm>
              <a:off x="4397040" y="4779360"/>
              <a:ext cx="942480" cy="35532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30600" bIns="0"/>
            <a:lstStyle/>
            <a:p>
              <a:pPr marL="29880" algn="ctr"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Calibri"/>
                </a:rPr>
                <a:t>Percepts</a:t>
              </a:r>
              <a:endPara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endParaRPr>
            </a:p>
          </p:txBody>
        </p:sp>
      </p:grpSp>
      <p:sp>
        <p:nvSpPr>
          <p:cNvPr id="368" name="CustomShape 14"/>
          <p:cNvSpPr/>
          <p:nvPr/>
        </p:nvSpPr>
        <p:spPr>
          <a:xfrm>
            <a:off x="4463640" y="5765400"/>
            <a:ext cx="809280" cy="4060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30600" bIns="0"/>
          <a:lstStyle/>
          <a:p>
            <a:pPr marL="29880"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Actions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15"/>
          <p:cNvSpPr/>
          <p:nvPr/>
        </p:nvSpPr>
        <p:spPr>
          <a:xfrm>
            <a:off x="0" y="6476760"/>
            <a:ext cx="6476760" cy="2210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400" tIns="34200" rIns="68400" bIns="34200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Pac-Man is a registered trademark of Namco-Bandai Games, used here for educational purposes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>
            <a:spLocks noGrp="1"/>
          </p:cNvSpPr>
          <p:nvPr>
            <p:ph type="title" idx="4294967295"/>
          </p:nvPr>
        </p:nvSpPr>
        <p:spPr>
          <a:xfrm>
            <a:off x="914400" y="-157320"/>
            <a:ext cx="7769160" cy="1139760"/>
          </a:xfrm>
          <a:prstGeom prst="rect">
            <a:avLst/>
          </a:prstGeom>
          <a:noFill/>
          <a:ln>
            <a:noFill/>
            <a:prstDash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0" spcFirstLastPara="0" vertOverflow="overflow" horzOverflow="overflow" vert="horz" wrap="square" lIns="90000" tIns="45000" rIns="9000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  <a:cs typeface="+mn-cs"/>
              </a:rPr>
              <a:t>What is Artificial Intelligence? 1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365760" y="1465200"/>
            <a:ext cx="8319960" cy="456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sz="2600" b="0" strike="noStrike" spc="-1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Artificial (adj., Wiktionary):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 Man-made, i.e., constructed by means of skill or specialized art.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sz="2600" b="0" strike="noStrike" spc="-1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Intelligence (noun, Wiktionary):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 Capacity of mind to understand meaning, acquire knowledge, and apply it to practice.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sz="2600" b="0" strike="noStrike" spc="-1">
                <a:solidFill>
                  <a:srgbClr val="0066CC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Artificial Intelligence (implied by above):</a:t>
            </a:r>
            <a:r>
              <a:rPr lang="en-US" sz="2600" b="0" strike="noStrike" spc="-1">
                <a:solidFill>
                  <a:srgbClr val="0066FF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 </a:t>
            </a: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capacity of a man-made system to understand, acquire, and apply knowledge.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charRg st="0" end="3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>
            <a:spLocks noGrp="1"/>
          </p:cNvSpPr>
          <p:nvPr>
            <p:ph type="title" idx="4294967295"/>
          </p:nvPr>
        </p:nvSpPr>
        <p:spPr>
          <a:xfrm>
            <a:off x="0" y="-25200"/>
            <a:ext cx="9143640" cy="114228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68400" tIns="34200" rIns="68400" bIns="342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  <a:cs typeface="+mn-cs"/>
              </a:rPr>
              <a:t>Course Topics</a:t>
            </a:r>
            <a:endParaRPr kumimoji="0" lang="en-US" sz="393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</p:txBody>
      </p:sp>
      <p:sp>
        <p:nvSpPr>
          <p:cNvPr id="372" name="TextShape 2"/>
          <p:cNvSpPr txBox="1"/>
          <p:nvPr/>
        </p:nvSpPr>
        <p:spPr>
          <a:xfrm>
            <a:off x="1202260" y="1402786"/>
            <a:ext cx="6171840" cy="4876200"/>
          </a:xfrm>
          <a:prstGeom prst="rect">
            <a:avLst/>
          </a:prstGeom>
          <a:noFill/>
          <a:ln w="9360">
            <a:noFill/>
          </a:ln>
        </p:spPr>
        <p:txBody>
          <a:bodyPr lIns="68400" tIns="34200" rIns="68400" bIns="34200"/>
          <a:lstStyle/>
          <a:p>
            <a:pPr marL="257040" indent="-256680">
              <a:lnSpc>
                <a:spcPct val="90000"/>
              </a:lnSpc>
              <a:buClr>
                <a:srgbClr val="333399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 I: Introduction</a:t>
            </a:r>
            <a:endParaRPr lang="en-US" sz="3200" b="0" strike="noStrike" spc="-1" dirty="0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      Intro, intelligent agents</a:t>
            </a:r>
            <a:endParaRPr lang="en-US" sz="3200" b="0" strike="noStrike" spc="-1" dirty="0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1800" b="0" strike="noStrike" spc="-1" dirty="0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 II: Solving Problems</a:t>
            </a:r>
            <a:endParaRPr lang="en-US" sz="3200" b="0" strike="noStrike" spc="-1" dirty="0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57280" lvl="1" indent="-213840">
              <a:lnSpc>
                <a:spcPct val="9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Search / planning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57280" lvl="1" indent="-213840">
              <a:lnSpc>
                <a:spcPct val="9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Constraint satisfaction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57280" lvl="1" indent="-213840">
              <a:lnSpc>
                <a:spcPct val="9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Adversarial and uncertain search</a:t>
            </a:r>
          </a:p>
          <a:p>
            <a:pPr marL="557280" lvl="1" indent="-213840">
              <a:lnSpc>
                <a:spcPct val="9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Logical Agents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57040" indent="-256680">
              <a:lnSpc>
                <a:spcPct val="90000"/>
              </a:lnSpc>
              <a:buClr>
                <a:srgbClr val="333399"/>
              </a:buClr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 III: Reasoning under Uncertainty</a:t>
            </a:r>
            <a:endParaRPr lang="en-US" sz="3200" b="0" strike="noStrike" spc="-1" dirty="0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57280" lvl="1" indent="-213840">
              <a:lnSpc>
                <a:spcPct val="9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Markov Decision Processes.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57280" lvl="1" indent="-213840">
              <a:lnSpc>
                <a:spcPct val="9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5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Reinforcement Learning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r>
              <a:rPr lang="en-US" sz="1800" b="0" strike="noStrike" spc="-1" dirty="0">
                <a:solidFill>
                  <a:srgbClr val="333399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Part IV: Machine Learning</a:t>
            </a:r>
            <a:endParaRPr lang="en-US" sz="3200" b="0" strike="noStrike" spc="-1" dirty="0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557280" lvl="1" indent="-213840">
              <a:lnSpc>
                <a:spcPct val="9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Decision Trees, Linear Models</a:t>
            </a:r>
          </a:p>
          <a:p>
            <a:pPr marL="557280" lvl="1" indent="-213840">
              <a:lnSpc>
                <a:spcPct val="9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5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Deep Neural Networks</a:t>
            </a:r>
          </a:p>
          <a:p>
            <a:pPr>
              <a:lnSpc>
                <a:spcPct val="90000"/>
              </a:lnSpc>
            </a:pPr>
            <a:endParaRPr lang="en-US" sz="1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90000"/>
              </a:lnSpc>
            </a:pPr>
            <a:endParaRPr lang="en-US" sz="15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>
            <a:spLocks noGrp="1"/>
          </p:cNvSpPr>
          <p:nvPr>
            <p:ph type="title" idx="4294967295"/>
          </p:nvPr>
        </p:nvSpPr>
        <p:spPr>
          <a:xfrm>
            <a:off x="914400" y="-157320"/>
            <a:ext cx="7769160" cy="1139760"/>
          </a:xfrm>
          <a:prstGeom prst="rect">
            <a:avLst/>
          </a:prstGeom>
          <a:noFill/>
          <a:ln>
            <a:noFill/>
            <a:prstDash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0" spcFirstLastPara="0" vertOverflow="overflow" horzOverflow="overflow" vert="horz" wrap="square" lIns="90000" tIns="45000" rIns="9000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  <a:cs typeface="+mn-cs"/>
              </a:rPr>
              <a:t>Acknowledgements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365760" y="1465200"/>
            <a:ext cx="8319960" cy="456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4564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Slides based on: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Pieter Abbeel and Dan Klein (UC Berkeley)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Mark Hasegawa-Johnson and	Julia Hockenmaier (UIUC)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Tauhidul Alam (LSUS)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43596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charRg st="0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2"/>
          <p:cNvSpPr>
            <a:spLocks noGrp="1"/>
          </p:cNvSpPr>
          <p:nvPr>
            <p:ph type="title" idx="4294967295"/>
          </p:nvPr>
        </p:nvSpPr>
        <p:spPr>
          <a:xfrm>
            <a:off x="593280" y="2515320"/>
            <a:ext cx="7769160" cy="1139760"/>
          </a:xfrm>
          <a:prstGeom prst="rect">
            <a:avLst/>
          </a:prstGeom>
          <a:noFill/>
          <a:ln>
            <a:noFill/>
            <a:prstDash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0" spcFirstLastPara="0" vertOverflow="overflow" horzOverflow="overflow" vert="horz" wrap="square" lIns="100080" tIns="50040" rIns="10008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  <a:cs typeface="+mn-cs"/>
              </a:rPr>
              <a:t>Thank you!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>
            <a:spLocks noGrp="1"/>
          </p:cNvSpPr>
          <p:nvPr>
            <p:ph type="title" idx="4294967295"/>
          </p:nvPr>
        </p:nvSpPr>
        <p:spPr>
          <a:xfrm>
            <a:off x="914400" y="-157320"/>
            <a:ext cx="7769160" cy="1139760"/>
          </a:xfrm>
          <a:prstGeom prst="rect">
            <a:avLst/>
          </a:prstGeom>
          <a:noFill/>
          <a:ln>
            <a:noFill/>
            <a:prstDash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0" spcFirstLastPara="0" vertOverflow="overflow" horzOverflow="overflow" vert="horz" wrap="square" lIns="90000" tIns="45000" rIns="9000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  <a:cs typeface="+mn-cs"/>
              </a:rPr>
              <a:t>What is Artificial Intelligence? 2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1048509" y="2125579"/>
            <a:ext cx="8319960" cy="545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  <a:ea typeface="DejaVu Sans"/>
              </a:rPr>
              <a:t>The science of making machines that: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Thinking like a human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Acting like a human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Thinking rationally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sz="2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Acting rationally</a:t>
            </a:r>
          </a:p>
          <a:p>
            <a:pPr marL="514350" indent="-514350">
              <a:lnSpc>
                <a:spcPct val="100000"/>
              </a:lnSpc>
              <a:buAutoNum type="arabicPeriod"/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23686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>
            <a:spLocks noGrp="1"/>
          </p:cNvSpPr>
          <p:nvPr>
            <p:ph type="title" idx="4294967295"/>
          </p:nvPr>
        </p:nvSpPr>
        <p:spPr>
          <a:xfrm>
            <a:off x="914400" y="-157320"/>
            <a:ext cx="7769160" cy="1139760"/>
          </a:xfrm>
          <a:prstGeom prst="rect">
            <a:avLst/>
          </a:prstGeom>
          <a:noFill/>
          <a:ln>
            <a:noFill/>
            <a:prstDash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0" spcFirstLastPara="0" vertOverflow="overflow" horzOverflow="overflow" vert="horz" wrap="square" lIns="90000" tIns="45000" rIns="9000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  <a:cs typeface="+mn-cs"/>
              </a:rPr>
              <a:t>What is Artificial Intelligence? 3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769C4F1-35D6-4FD8-290E-C71E25A84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244718"/>
              </p:ext>
            </p:extLst>
          </p:nvPr>
        </p:nvGraphicFramePr>
        <p:xfrm>
          <a:off x="1524000" y="1397000"/>
          <a:ext cx="6096000" cy="4297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97996838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493623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Thinking Humanly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“The exciting new effort</a:t>
                      </a:r>
                      <a:r>
                        <a:rPr lang="en-US" sz="1200" baseline="0" dirty="0"/>
                        <a:t> to make computers think…</a:t>
                      </a:r>
                      <a:r>
                        <a:rPr lang="en-US" sz="1200" i="1" baseline="0" dirty="0"/>
                        <a:t>machines with minds</a:t>
                      </a:r>
                      <a:r>
                        <a:rPr lang="en-US" sz="1200" baseline="0" dirty="0"/>
                        <a:t>, in the full and literal sense.” (</a:t>
                      </a:r>
                      <a:r>
                        <a:rPr lang="en-US" sz="1200" baseline="0" dirty="0" err="1"/>
                        <a:t>Haugeland</a:t>
                      </a:r>
                      <a:r>
                        <a:rPr lang="en-US" sz="1200" baseline="0" dirty="0"/>
                        <a:t>, 1985)</a:t>
                      </a:r>
                    </a:p>
                    <a:p>
                      <a:br>
                        <a:rPr lang="en-US" sz="1200" baseline="0" dirty="0"/>
                      </a:br>
                      <a:r>
                        <a:rPr lang="en-US" sz="1200" baseline="0" dirty="0"/>
                        <a:t>“[The automation of] activities that we associate with human thinking, activities such as decision-making, problem solving, learning…”(Bellman, 1978)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Thinking Rationally</a:t>
                      </a:r>
                    </a:p>
                    <a:p>
                      <a:endParaRPr lang="en-US" dirty="0"/>
                    </a:p>
                    <a:p>
                      <a:r>
                        <a:rPr lang="en-US" sz="1200" dirty="0"/>
                        <a:t>“The study of mental facilities</a:t>
                      </a:r>
                      <a:r>
                        <a:rPr lang="en-US" sz="1200" baseline="0" dirty="0"/>
                        <a:t> through the use of computational models.” (</a:t>
                      </a:r>
                      <a:r>
                        <a:rPr lang="en-US" sz="1200" baseline="0" dirty="0" err="1"/>
                        <a:t>Charniak</a:t>
                      </a:r>
                      <a:r>
                        <a:rPr lang="en-US" sz="1200" baseline="0" dirty="0"/>
                        <a:t> and McDermott, 1985)</a:t>
                      </a:r>
                    </a:p>
                    <a:p>
                      <a:endParaRPr lang="en-US" sz="1200" baseline="0" dirty="0"/>
                    </a:p>
                    <a:p>
                      <a:r>
                        <a:rPr lang="en-US" sz="1200" baseline="0" dirty="0"/>
                        <a:t>“The study of the computations that make it possible to perceive, reason, and act.” (Winston, 1992)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563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Acting Humanly</a:t>
                      </a:r>
                      <a:br>
                        <a:rPr lang="en-US" dirty="0"/>
                      </a:br>
                      <a:endParaRPr lang="en-US" dirty="0"/>
                    </a:p>
                    <a:p>
                      <a:r>
                        <a:rPr lang="en-US" sz="1200" dirty="0"/>
                        <a:t>“The art of creating machines</a:t>
                      </a:r>
                      <a:r>
                        <a:rPr lang="en-US" sz="1200" baseline="0" dirty="0"/>
                        <a:t> that perform functions that require intelligence when performed by people.” (Kurzweil, 1990)</a:t>
                      </a:r>
                    </a:p>
                    <a:p>
                      <a:endParaRPr lang="en-US" sz="1200" baseline="0" dirty="0"/>
                    </a:p>
                    <a:p>
                      <a:r>
                        <a:rPr lang="en-US" sz="1200" baseline="0" dirty="0"/>
                        <a:t>“The study of how to make computers do things at which, at the moment, people are better.” (Rich and Knight, 1991)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Acting Rationally</a:t>
                      </a:r>
                    </a:p>
                    <a:p>
                      <a:endParaRPr lang="en-US" dirty="0"/>
                    </a:p>
                    <a:p>
                      <a:r>
                        <a:rPr lang="en-US" sz="1200" dirty="0"/>
                        <a:t>“Computational Intelligence is the study of the design of intelligent agents.” (Poole </a:t>
                      </a:r>
                      <a:r>
                        <a:rPr lang="en-US" sz="1200" i="1" dirty="0"/>
                        <a:t>et al., </a:t>
                      </a:r>
                      <a:r>
                        <a:rPr lang="en-US" sz="1200" dirty="0"/>
                        <a:t>1998)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“AI…is concerned with intelligent</a:t>
                      </a:r>
                      <a:r>
                        <a:rPr lang="en-US" sz="1200" baseline="0" dirty="0"/>
                        <a:t> behavior in artifacts.” </a:t>
                      </a:r>
                      <a:r>
                        <a:rPr lang="en-US" sz="1200" baseline="0"/>
                        <a:t>(Nilsson, 1998)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0728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extShape 1"/>
          <p:cNvSpPr txBox="1">
            <a:spLocks noGrp="1"/>
          </p:cNvSpPr>
          <p:nvPr>
            <p:ph type="title" idx="4294967295"/>
          </p:nvPr>
        </p:nvSpPr>
        <p:spPr>
          <a:xfrm>
            <a:off x="260640" y="17280"/>
            <a:ext cx="8254080" cy="132516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  <a:cs typeface="+mn-cs"/>
              </a:rPr>
              <a:t>AI Definition 1.</a:t>
            </a:r>
            <a:r>
              <a:rPr kumimoji="0" lang="en-US" sz="4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 Light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-1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  <a:cs typeface="+mn-cs"/>
              </a:rPr>
              <a:t>Thinking like a Human</a:t>
            </a:r>
            <a:endParaRPr kumimoji="0" lang="en-US" sz="393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</p:txBody>
      </p:sp>
      <p:pic>
        <p:nvPicPr>
          <p:cNvPr id="236" name="Picture 2" descr="Cortical connectivity map, computed using diffusion tensor MRI"/>
          <p:cNvPicPr/>
          <p:nvPr/>
        </p:nvPicPr>
        <p:blipFill>
          <a:blip r:embed="rId3"/>
          <a:stretch/>
        </p:blipFill>
        <p:spPr>
          <a:xfrm>
            <a:off x="5668920" y="1770480"/>
            <a:ext cx="2671200" cy="2510280"/>
          </a:xfrm>
          <a:prstGeom prst="rect">
            <a:avLst/>
          </a:prstGeom>
          <a:ln>
            <a:noFill/>
          </a:ln>
        </p:spPr>
      </p:pic>
      <p:pic>
        <p:nvPicPr>
          <p:cNvPr id="237" name="Picture 10" descr="An eeg cap experiment"/>
          <p:cNvPicPr/>
          <p:nvPr/>
        </p:nvPicPr>
        <p:blipFill>
          <a:blip r:embed="rId4"/>
          <a:stretch/>
        </p:blipFill>
        <p:spPr>
          <a:xfrm>
            <a:off x="4205160" y="3657600"/>
            <a:ext cx="2091960" cy="2092320"/>
          </a:xfrm>
          <a:prstGeom prst="rect">
            <a:avLst/>
          </a:prstGeom>
          <a:ln>
            <a:noFill/>
          </a:ln>
        </p:spPr>
      </p:pic>
      <p:pic>
        <p:nvPicPr>
          <p:cNvPr id="238" name="Picture 4" descr="An image of a neuron"/>
          <p:cNvPicPr/>
          <p:nvPr/>
        </p:nvPicPr>
        <p:blipFill>
          <a:blip r:embed="rId5"/>
          <a:stretch/>
        </p:blipFill>
        <p:spPr>
          <a:xfrm>
            <a:off x="2868480" y="1676520"/>
            <a:ext cx="1823040" cy="2171520"/>
          </a:xfrm>
          <a:prstGeom prst="rect">
            <a:avLst/>
          </a:prstGeom>
          <a:ln>
            <a:noFill/>
          </a:ln>
        </p:spPr>
      </p:pic>
      <p:sp>
        <p:nvSpPr>
          <p:cNvPr id="239" name="CustomShape 2" descr="Neuron, showing branching of the dendrites"/>
          <p:cNvSpPr/>
          <p:nvPr/>
        </p:nvSpPr>
        <p:spPr>
          <a:xfrm>
            <a:off x="1010880" y="6098040"/>
            <a:ext cx="78156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Neuron, showing branching of the dendrites; EEG cap; Cortical connectivity map, computed using diffusion tensor MRI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628200" y="1533240"/>
            <a:ext cx="7886520" cy="4933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best supercomputers perform far more computations/second than the human brain.  If that’s true, why have we not yet duplicated a human brain? We must determine how humans think, get inside the actual workings of human minds.</a:t>
            </a:r>
            <a:endParaRPr lang="en-US" sz="2400" b="0" strike="noStrike" spc="-1" dirty="0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Options 	</a:t>
            </a:r>
          </a:p>
          <a:p>
            <a:pPr marL="457200" indent="-457200">
              <a:lnSpc>
                <a:spcPct val="100000"/>
              </a:lnSpc>
              <a:buAutoNum type="arabicParenR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introspection—trying to catch our own thoughts</a:t>
            </a:r>
            <a:endParaRPr lang="en-US" sz="2400" spc="-1" dirty="0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457200" indent="-457200">
              <a:lnSpc>
                <a:spcPct val="100000"/>
              </a:lnSpc>
              <a:buAutoNum type="arabicParenR"/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psychological experiments—observing a person in action; and through</a:t>
            </a:r>
            <a:endParaRPr lang="en-US" sz="2400" b="0" strike="noStrike" spc="-1" dirty="0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3) brain imaging—observing the brain in action. </a:t>
            </a:r>
            <a:endParaRPr lang="en-US" sz="2400" b="0" strike="noStrike" spc="-1" dirty="0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Once we have a sufficiently precise theory of the mind, it becomes possible to express the theory as a computer program. </a:t>
            </a:r>
            <a:endParaRPr lang="en-US" sz="2400" b="0" strike="noStrike" spc="-1" dirty="0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1" name="TextShape 2"/>
          <p:cNvSpPr txBox="1">
            <a:spLocks noGrp="1"/>
          </p:cNvSpPr>
          <p:nvPr>
            <p:ph type="title" idx="4294967295"/>
          </p:nvPr>
        </p:nvSpPr>
        <p:spPr>
          <a:xfrm>
            <a:off x="260640" y="17640"/>
            <a:ext cx="8254080" cy="132516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  <a:cs typeface="+mn-cs"/>
              </a:rPr>
              <a:t>AI Definition 1.</a:t>
            </a:r>
            <a:r>
              <a:rPr kumimoji="0" lang="en-US" sz="4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 Light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-1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  <a:cs typeface="+mn-cs"/>
              </a:rPr>
              <a:t>Thinking like a Human 1</a:t>
            </a:r>
            <a:endParaRPr kumimoji="0" lang="en-US" sz="393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628200" y="1533240"/>
            <a:ext cx="7886520" cy="4933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the program’s input–output behavior matches corresponding human behavior, that is evidence that some of the program’s mechanisms could also be operating in humans. </a:t>
            </a:r>
            <a:endParaRPr lang="en-US" sz="2400" b="0" strike="noStrike" spc="-1" dirty="0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 example, Allen Newell and Herbert Simon, who developed GPS, the “General Problem Solver” </a:t>
            </a: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Cognitive science brings together computer models from AI and experimental techniques from psychology to construct precise and testable theories of the human mind.</a:t>
            </a: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two fields continue to fertilize each other, most notably in computer vision, which incorporates neurophysiological evidence into computational models.</a:t>
            </a:r>
            <a:endParaRPr lang="en-US" sz="2400" b="0" strike="noStrike" spc="-1" dirty="0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2400" b="0" strike="noStrike" spc="-1" dirty="0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333399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3" name="TextShape 2"/>
          <p:cNvSpPr txBox="1">
            <a:spLocks noGrp="1"/>
          </p:cNvSpPr>
          <p:nvPr>
            <p:ph type="title" idx="4294967295"/>
          </p:nvPr>
        </p:nvSpPr>
        <p:spPr>
          <a:xfrm>
            <a:off x="260640" y="17640"/>
            <a:ext cx="8254080" cy="132516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-1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  <a:cs typeface="+mn-cs"/>
              </a:rPr>
              <a:t>AI Definition 1.</a:t>
            </a:r>
            <a:r>
              <a:rPr kumimoji="0" lang="en-US" sz="4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Calibri Light"/>
                <a:ea typeface="+mn-ea"/>
                <a:cs typeface="+mn-cs"/>
              </a:rPr>
              <a:t> </a:t>
            </a:r>
            <a:r>
              <a:rPr kumimoji="0" lang="en-US" sz="4000" b="0" i="0" u="none" strike="noStrike" kern="1200" cap="none" spc="-1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>
                  <a:solidFill>
                    <a:srgbClr val="FFFFFF"/>
                  </a:solidFill>
                </a:uFill>
                <a:latin typeface="Franklin Gothic Book"/>
                <a:ea typeface="DejaVu Sans"/>
                <a:cs typeface="+mn-cs"/>
              </a:rPr>
              <a:t>Thinking like a Human 2</a:t>
            </a:r>
            <a:endParaRPr kumimoji="0" lang="en-US" sz="393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906</TotalTime>
  <Words>2615</Words>
  <Application>Microsoft Office PowerPoint</Application>
  <PresentationFormat>On-screen Show (4:3)</PresentationFormat>
  <Paragraphs>366</Paragraphs>
  <Slides>42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42</vt:i4>
      </vt:variant>
    </vt:vector>
  </HeadingPairs>
  <TitlesOfParts>
    <vt:vector size="55" baseType="lpstr">
      <vt:lpstr>Arial</vt:lpstr>
      <vt:lpstr>Calibri</vt:lpstr>
      <vt:lpstr>Calibri Light</vt:lpstr>
      <vt:lpstr>Franklin Gothic Book</vt:lpstr>
      <vt:lpstr>Perpetua</vt:lpstr>
      <vt:lpstr>Symbol</vt:lpstr>
      <vt:lpstr>Times New Roman</vt:lpstr>
      <vt:lpstr>Wingdings</vt:lpstr>
      <vt:lpstr>Wingdings 2</vt:lpstr>
      <vt:lpstr>Office Theme</vt:lpstr>
      <vt:lpstr>Office Theme</vt:lpstr>
      <vt:lpstr>Office Theme</vt:lpstr>
      <vt:lpstr>Office Theme</vt:lpstr>
      <vt:lpstr> Artificial Intelligence Intro &amp; History of AI</vt:lpstr>
      <vt:lpstr>Today’s Class</vt:lpstr>
      <vt:lpstr>What is Artificial Intelligence?</vt:lpstr>
      <vt:lpstr>What is Artificial Intelligence? 1</vt:lpstr>
      <vt:lpstr>What is Artificial Intelligence? 2</vt:lpstr>
      <vt:lpstr>What is Artificial Intelligence? 3</vt:lpstr>
      <vt:lpstr>AI Definition 1. Thinking like a Human</vt:lpstr>
      <vt:lpstr>AI Definition 1. Thinking like a Human 1</vt:lpstr>
      <vt:lpstr>AI Definition 1. Thinking like a Human 2</vt:lpstr>
      <vt:lpstr>AI Definition 2. Acting like a Human</vt:lpstr>
      <vt:lpstr>AI Definition 2. Acting like a Human 1</vt:lpstr>
      <vt:lpstr>AI Definition 2. Acting like a Human 2</vt:lpstr>
      <vt:lpstr>What’s wrong with the Turing test?</vt:lpstr>
      <vt:lpstr>AI definition 3: Thinking rationally</vt:lpstr>
      <vt:lpstr>Successes of Logicist Approach: Expert Systems</vt:lpstr>
      <vt:lpstr>Failures of Logicist Approach: Fragility, and the “AI Winter”</vt:lpstr>
      <vt:lpstr>AI definition 4: Acting rationally</vt:lpstr>
      <vt:lpstr>Rational Decisions</vt:lpstr>
      <vt:lpstr>Expected Utility Maximization </vt:lpstr>
      <vt:lpstr>What about the brain?</vt:lpstr>
      <vt:lpstr>What is Artificial Intelligence? 4</vt:lpstr>
      <vt:lpstr>AI vs. Machine Learning</vt:lpstr>
      <vt:lpstr>A Short History of AI</vt:lpstr>
      <vt:lpstr>AI Boom and Bust Cycles</vt:lpstr>
      <vt:lpstr>What can AI do?</vt:lpstr>
      <vt:lpstr>What can AI do? 1</vt:lpstr>
      <vt:lpstr>Vision (Perception)</vt:lpstr>
      <vt:lpstr>Robotics</vt:lpstr>
      <vt:lpstr>Natural Language Processing</vt:lpstr>
      <vt:lpstr>Game Playing</vt:lpstr>
      <vt:lpstr>AI is starting to be everywhere!</vt:lpstr>
      <vt:lpstr>What accounts for recent successes in AI?</vt:lpstr>
      <vt:lpstr>Machine Intelligence 3.0</vt:lpstr>
      <vt:lpstr>Investor rush to AI is real deal</vt:lpstr>
      <vt:lpstr>Historical themes</vt:lpstr>
      <vt:lpstr>AI Effect/Moravec’s paradox</vt:lpstr>
      <vt:lpstr>Relationship to other fields</vt:lpstr>
      <vt:lpstr>Designing Rational Agents</vt:lpstr>
      <vt:lpstr>Pac-Man as an Agent</vt:lpstr>
      <vt:lpstr>Course Topics</vt:lpstr>
      <vt:lpstr>Acknowledgements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Alam, Tauhidul</dc:creator>
  <dc:description/>
  <cp:lastModifiedBy>Shara Gonzalez</cp:lastModifiedBy>
  <cp:revision>49</cp:revision>
  <dcterms:modified xsi:type="dcterms:W3CDTF">2022-06-23T17:04:17Z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19</vt:i4>
  </property>
</Properties>
</file>