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Personal\Trainity%20Projects\Project%208\Call_Volume_Trend_Analysis_Project_9%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Personal\Trainity%20Projects\Project%208\Call_Volume_Trend_Analysis_Project_9%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Personal\Trainity%20Projects\Project%208\Call_Volume_Trend_Analysis_Project_9%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 (1).xlsx]Task 1!PivotTable4</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Relation between Time</a:t>
            </a:r>
            <a:r>
              <a:rPr lang="en-US" baseline="0"/>
              <a:t> Bucket &amp; Avg of call seconds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'Task 1'!$A$4:$A$16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'Task 1'!$B$4:$B$16</c:f>
              <c:numCache>
                <c:formatCode>General</c:formatCode>
                <c:ptCount val="12"/>
                <c:pt idx="0">
                  <c:v>203.33103015075378</c:v>
                </c:pt>
                <c:pt idx="1">
                  <c:v>199.25502336448599</c:v>
                </c:pt>
                <c:pt idx="2">
                  <c:v>192.88878286683629</c:v>
                </c:pt>
                <c:pt idx="3">
                  <c:v>194.74017442518971</c:v>
                </c:pt>
                <c:pt idx="4">
                  <c:v>193.67707549535993</c:v>
                </c:pt>
                <c:pt idx="5">
                  <c:v>198.88891752577319</c:v>
                </c:pt>
                <c:pt idx="6">
                  <c:v>200.86818644931228</c:v>
                </c:pt>
                <c:pt idx="7">
                  <c:v>200.24878305486121</c:v>
                </c:pt>
                <c:pt idx="8">
                  <c:v>202.55096774193549</c:v>
                </c:pt>
                <c:pt idx="9">
                  <c:v>203.40607252075142</c:v>
                </c:pt>
                <c:pt idx="10">
                  <c:v>202.84599303135889</c:v>
                </c:pt>
                <c:pt idx="11">
                  <c:v>199.0691056910569</c:v>
                </c:pt>
              </c:numCache>
            </c:numRef>
          </c:val>
          <c:extLst>
            <c:ext xmlns:c16="http://schemas.microsoft.com/office/drawing/2014/chart" uri="{C3380CC4-5D6E-409C-BE32-E72D297353CC}">
              <c16:uniqueId val="{00000000-7836-4FAB-9F77-4D5D75615C1E}"/>
            </c:ext>
          </c:extLst>
        </c:ser>
        <c:dLbls>
          <c:showLegendKey val="0"/>
          <c:showVal val="0"/>
          <c:showCatName val="0"/>
          <c:showSerName val="0"/>
          <c:showPercent val="0"/>
          <c:showBubbleSize val="0"/>
        </c:dLbls>
        <c:gapWidth val="100"/>
        <c:overlap val="-24"/>
        <c:axId val="1100522031"/>
        <c:axId val="1995102191"/>
      </c:barChart>
      <c:catAx>
        <c:axId val="110052203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 Buckets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5102191"/>
        <c:crosses val="autoZero"/>
        <c:auto val="1"/>
        <c:lblAlgn val="ctr"/>
        <c:lblOffset val="100"/>
        <c:noMultiLvlLbl val="0"/>
      </c:catAx>
      <c:valAx>
        <c:axId val="199510219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AVG CALL IN SECONDS</a:t>
                </a:r>
              </a:p>
            </c:rich>
          </c:tx>
          <c:layout>
            <c:manualLayout>
              <c:xMode val="edge"/>
              <c:yMode val="edge"/>
              <c:x val="1.8677041275607605E-2"/>
              <c:y val="0.3910799800331706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05220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 (1).xlsx]Task 2!PivotTable5</c:name>
    <c:fmtId val="3"/>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2'!$B$3</c:f>
              <c:strCache>
                <c:ptCount val="1"/>
                <c:pt idx="0">
                  <c:v>Count of Call_Seconds (s)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'Task 2'!$A$4:$A$16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'Task 2'!$B$4:$B$16</c:f>
              <c:numCache>
                <c:formatCode>General</c:formatCode>
                <c:ptCount val="12"/>
                <c:pt idx="0">
                  <c:v>6368</c:v>
                </c:pt>
                <c:pt idx="1">
                  <c:v>8560</c:v>
                </c:pt>
                <c:pt idx="2">
                  <c:v>9432</c:v>
                </c:pt>
                <c:pt idx="3">
                  <c:v>8829</c:v>
                </c:pt>
                <c:pt idx="4">
                  <c:v>7974</c:v>
                </c:pt>
                <c:pt idx="5">
                  <c:v>7760</c:v>
                </c:pt>
                <c:pt idx="6">
                  <c:v>7852</c:v>
                </c:pt>
                <c:pt idx="7">
                  <c:v>7601</c:v>
                </c:pt>
                <c:pt idx="8">
                  <c:v>6200</c:v>
                </c:pt>
                <c:pt idx="9">
                  <c:v>4578</c:v>
                </c:pt>
                <c:pt idx="10">
                  <c:v>2870</c:v>
                </c:pt>
                <c:pt idx="11">
                  <c:v>4428</c:v>
                </c:pt>
              </c:numCache>
            </c:numRef>
          </c:val>
          <c:extLst>
            <c:ext xmlns:c16="http://schemas.microsoft.com/office/drawing/2014/chart" uri="{C3380CC4-5D6E-409C-BE32-E72D297353CC}">
              <c16:uniqueId val="{00000000-DDF9-4F1A-B04D-ED7F0B028961}"/>
            </c:ext>
          </c:extLst>
        </c:ser>
        <c:ser>
          <c:idx val="1"/>
          <c:order val="1"/>
          <c:tx>
            <c:strRef>
              <c:f>'Task 2'!$C$3</c:f>
              <c:strCache>
                <c:ptCount val="1"/>
                <c:pt idx="0">
                  <c:v>Count of Customer_Phone_No</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'Task 2'!$A$4:$A$16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'Task 2'!$C$4:$C$16</c:f>
              <c:numCache>
                <c:formatCode>0.00%</c:formatCode>
                <c:ptCount val="12"/>
                <c:pt idx="0">
                  <c:v>7.7232814243438613E-2</c:v>
                </c:pt>
                <c:pt idx="1">
                  <c:v>0.10381797894532577</c:v>
                </c:pt>
                <c:pt idx="2">
                  <c:v>0.11439382913695241</c:v>
                </c:pt>
                <c:pt idx="3">
                  <c:v>0.10708048319021976</c:v>
                </c:pt>
                <c:pt idx="4">
                  <c:v>9.6710813564255566E-2</c:v>
                </c:pt>
                <c:pt idx="5">
                  <c:v>9.4115364090622419E-2</c:v>
                </c:pt>
                <c:pt idx="6">
                  <c:v>9.5231164798913304E-2</c:v>
                </c:pt>
                <c:pt idx="7">
                  <c:v>9.2186969388250134E-2</c:v>
                </c:pt>
                <c:pt idx="8">
                  <c:v>7.5195265123950902E-2</c:v>
                </c:pt>
                <c:pt idx="9">
                  <c:v>5.5523213506039878E-2</c:v>
                </c:pt>
                <c:pt idx="10">
                  <c:v>3.480813079124824E-2</c:v>
                </c:pt>
                <c:pt idx="11">
                  <c:v>5.3703973220782998E-2</c:v>
                </c:pt>
              </c:numCache>
            </c:numRef>
          </c:val>
          <c:extLst>
            <c:ext xmlns:c16="http://schemas.microsoft.com/office/drawing/2014/chart" uri="{C3380CC4-5D6E-409C-BE32-E72D297353CC}">
              <c16:uniqueId val="{00000001-DDF9-4F1A-B04D-ED7F0B028961}"/>
            </c:ext>
          </c:extLst>
        </c:ser>
        <c:dLbls>
          <c:showLegendKey val="0"/>
          <c:showVal val="0"/>
          <c:showCatName val="0"/>
          <c:showSerName val="0"/>
          <c:showPercent val="0"/>
          <c:showBubbleSize val="0"/>
        </c:dLbls>
        <c:gapWidth val="100"/>
        <c:overlap val="-24"/>
        <c:axId val="1301819503"/>
        <c:axId val="1995100271"/>
      </c:barChart>
      <c:catAx>
        <c:axId val="130181950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a:t>
                </a:r>
                <a:r>
                  <a:rPr lang="en-US" baseline="0"/>
                  <a:t> bucket</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5100271"/>
        <c:crosses val="autoZero"/>
        <c:auto val="1"/>
        <c:lblAlgn val="ctr"/>
        <c:lblOffset val="100"/>
        <c:noMultiLvlLbl val="0"/>
      </c:catAx>
      <c:valAx>
        <c:axId val="19951002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1819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 (1).xlsx]Task 3 A!PivotTable6</c:name>
    <c:fmtId val="3"/>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 3 A'!$B$3</c:f>
              <c:strCache>
                <c:ptCount val="1"/>
                <c:pt idx="0">
                  <c:v>Count of Customer_Phone_No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'Task 3 A'!$A$4:$A$7</c:f>
              <c:strCache>
                <c:ptCount val="3"/>
                <c:pt idx="0">
                  <c:v>abandon</c:v>
                </c:pt>
                <c:pt idx="1">
                  <c:v>answered</c:v>
                </c:pt>
                <c:pt idx="2">
                  <c:v>transfer</c:v>
                </c:pt>
              </c:strCache>
            </c:strRef>
          </c:cat>
          <c:val>
            <c:numRef>
              <c:f>'Task 3 A'!$B$4:$B$7</c:f>
              <c:numCache>
                <c:formatCode>General</c:formatCode>
                <c:ptCount val="3"/>
                <c:pt idx="0">
                  <c:v>34403</c:v>
                </c:pt>
                <c:pt idx="1">
                  <c:v>82452</c:v>
                </c:pt>
                <c:pt idx="2">
                  <c:v>1133</c:v>
                </c:pt>
              </c:numCache>
            </c:numRef>
          </c:val>
          <c:extLst>
            <c:ext xmlns:c16="http://schemas.microsoft.com/office/drawing/2014/chart" uri="{C3380CC4-5D6E-409C-BE32-E72D297353CC}">
              <c16:uniqueId val="{00000000-3D47-402B-8DD1-1AE6C8DD76E3}"/>
            </c:ext>
          </c:extLst>
        </c:ser>
        <c:ser>
          <c:idx val="1"/>
          <c:order val="1"/>
          <c:tx>
            <c:strRef>
              <c:f>'Task 3 A'!$C$3</c:f>
              <c:strCache>
                <c:ptCount val="1"/>
                <c:pt idx="0">
                  <c:v>Count of Customer_Phone_No2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'Task 3 A'!$A$4:$A$7</c:f>
              <c:strCache>
                <c:ptCount val="3"/>
                <c:pt idx="0">
                  <c:v>abandon</c:v>
                </c:pt>
                <c:pt idx="1">
                  <c:v>answered</c:v>
                </c:pt>
                <c:pt idx="2">
                  <c:v>transfer</c:v>
                </c:pt>
              </c:strCache>
            </c:strRef>
          </c:cat>
          <c:val>
            <c:numRef>
              <c:f>'Task 3 A'!$C$4:$C$7</c:f>
              <c:numCache>
                <c:formatCode>0.00%</c:formatCode>
                <c:ptCount val="3"/>
                <c:pt idx="0">
                  <c:v>0.29158049971183508</c:v>
                </c:pt>
                <c:pt idx="1">
                  <c:v>0.69881682883005047</c:v>
                </c:pt>
                <c:pt idx="2">
                  <c:v>9.6026714581143851E-3</c:v>
                </c:pt>
              </c:numCache>
            </c:numRef>
          </c:val>
          <c:extLst>
            <c:ext xmlns:c16="http://schemas.microsoft.com/office/drawing/2014/chart" uri="{C3380CC4-5D6E-409C-BE32-E72D297353CC}">
              <c16:uniqueId val="{00000001-3D47-402B-8DD1-1AE6C8DD76E3}"/>
            </c:ext>
          </c:extLst>
        </c:ser>
        <c:ser>
          <c:idx val="2"/>
          <c:order val="2"/>
          <c:tx>
            <c:strRef>
              <c:f>'Task 3 A'!$D$3</c:f>
              <c:strCache>
                <c:ptCount val="1"/>
                <c:pt idx="0">
                  <c:v>Average of Call_Seconds (s)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'Task 3 A'!$A$4:$A$7</c:f>
              <c:strCache>
                <c:ptCount val="3"/>
                <c:pt idx="0">
                  <c:v>abandon</c:v>
                </c:pt>
                <c:pt idx="1">
                  <c:v>answered</c:v>
                </c:pt>
                <c:pt idx="2">
                  <c:v>transfer</c:v>
                </c:pt>
              </c:strCache>
            </c:strRef>
          </c:cat>
          <c:val>
            <c:numRef>
              <c:f>'Task 3 A'!$D$4:$D$7</c:f>
              <c:numCache>
                <c:formatCode>General</c:formatCode>
                <c:ptCount val="3"/>
                <c:pt idx="0">
                  <c:v>0</c:v>
                </c:pt>
                <c:pt idx="1">
                  <c:v>198.6227744627177</c:v>
                </c:pt>
                <c:pt idx="2">
                  <c:v>76.146513680494266</c:v>
                </c:pt>
              </c:numCache>
            </c:numRef>
          </c:val>
          <c:extLst>
            <c:ext xmlns:c16="http://schemas.microsoft.com/office/drawing/2014/chart" uri="{C3380CC4-5D6E-409C-BE32-E72D297353CC}">
              <c16:uniqueId val="{00000002-3D47-402B-8DD1-1AE6C8DD76E3}"/>
            </c:ext>
          </c:extLst>
        </c:ser>
        <c:dLbls>
          <c:showLegendKey val="0"/>
          <c:showVal val="0"/>
          <c:showCatName val="0"/>
          <c:showSerName val="0"/>
          <c:showPercent val="0"/>
          <c:showBubbleSize val="0"/>
        </c:dLbls>
        <c:gapWidth val="100"/>
        <c:overlap val="-24"/>
        <c:axId val="1833608767"/>
        <c:axId val="1303884623"/>
      </c:barChart>
      <c:catAx>
        <c:axId val="18336087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03884623"/>
        <c:crosses val="autoZero"/>
        <c:auto val="1"/>
        <c:lblAlgn val="ctr"/>
        <c:lblOffset val="100"/>
        <c:noMultiLvlLbl val="0"/>
      </c:catAx>
      <c:valAx>
        <c:axId val="13038846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36087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DBD933-3D4B-4BE4-A867-964C9B91E55D}"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65299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241316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57708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613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416682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DBD933-3D4B-4BE4-A867-964C9B91E55D}" type="datetimeFigureOut">
              <a:rPr lang="en-US" smtClean="0"/>
              <a:t>18-Apr-24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178322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DBD933-3D4B-4BE4-A867-964C9B91E55D}" type="datetimeFigureOut">
              <a:rPr lang="en-US" smtClean="0"/>
              <a:t>18-Apr-24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2530662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BD933-3D4B-4BE4-A867-964C9B91E55D}"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2190128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BD933-3D4B-4BE4-A867-964C9B91E55D}"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20268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BD933-3D4B-4BE4-A867-964C9B91E55D}"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162092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BD933-3D4B-4BE4-A867-964C9B91E55D}"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399060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73898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DBD933-3D4B-4BE4-A867-964C9B91E55D}" type="datetimeFigureOut">
              <a:rPr lang="en-US" smtClean="0"/>
              <a:t>18-Apr-24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6434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DBD933-3D4B-4BE4-A867-964C9B91E55D}" type="datetimeFigureOut">
              <a:rPr lang="en-US" smtClean="0"/>
              <a:t>18-Apr-24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271474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BD933-3D4B-4BE4-A867-964C9B91E55D}" type="datetimeFigureOut">
              <a:rPr lang="en-US" smtClean="0"/>
              <a:t>18-Apr-24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303289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338241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BD933-3D4B-4BE4-A867-964C9B91E55D}"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339A-EFB0-44EE-B130-FC773D7BCBD3}" type="slidenum">
              <a:rPr lang="en-US" smtClean="0"/>
              <a:t>‹#›</a:t>
            </a:fld>
            <a:endParaRPr lang="en-US"/>
          </a:p>
        </p:txBody>
      </p:sp>
    </p:spTree>
    <p:extLst>
      <p:ext uri="{BB962C8B-B14F-4D97-AF65-F5344CB8AC3E}">
        <p14:creationId xmlns:p14="http://schemas.microsoft.com/office/powerpoint/2010/main" val="133388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BDBD933-3D4B-4BE4-A867-964C9B91E55D}" type="datetimeFigureOut">
              <a:rPr lang="en-US" smtClean="0"/>
              <a:t>18-Apr-24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76339A-EFB0-44EE-B130-FC773D7BCBD3}" type="slidenum">
              <a:rPr lang="en-US" smtClean="0"/>
              <a:t>‹#›</a:t>
            </a:fld>
            <a:endParaRPr lang="en-US"/>
          </a:p>
        </p:txBody>
      </p:sp>
    </p:spTree>
    <p:extLst>
      <p:ext uri="{BB962C8B-B14F-4D97-AF65-F5344CB8AC3E}">
        <p14:creationId xmlns:p14="http://schemas.microsoft.com/office/powerpoint/2010/main" val="4075404161"/>
      </p:ext>
    </p:extLst>
  </p:cSld>
  <p:clrMap bg1="dk1" tx1="lt1" bg2="dk2" tx2="lt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NPQF-AeqzhtqrB--1XZ7ZhtMyv5Xrtc3/edit?usp=drive_link&amp;ouid=110876986073115360474&amp;rtpof=true&amp;sd=tr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260922" y="-80618"/>
            <a:ext cx="11670156" cy="1522137"/>
          </a:xfrm>
        </p:spPr>
        <p:txBody>
          <a:bodyPr/>
          <a:lstStyle/>
          <a:p>
            <a:r>
              <a:rPr lang="en-US" dirty="0"/>
              <a:t>ABC Call Volume Trend Analysis</a:t>
            </a:r>
          </a:p>
        </p:txBody>
      </p:sp>
      <p:pic>
        <p:nvPicPr>
          <p:cNvPr id="5" name="Picture 4">
            <a:extLst>
              <a:ext uri="{FF2B5EF4-FFF2-40B4-BE49-F238E27FC236}">
                <a16:creationId xmlns:a16="http://schemas.microsoft.com/office/drawing/2014/main" id="{667189E5-1F20-8C54-01AF-971A6254B040}"/>
              </a:ext>
            </a:extLst>
          </p:cNvPr>
          <p:cNvPicPr>
            <a:picLocks noChangeAspect="1"/>
          </p:cNvPicPr>
          <p:nvPr/>
        </p:nvPicPr>
        <p:blipFill>
          <a:blip r:embed="rId2"/>
          <a:stretch>
            <a:fillRect/>
          </a:stretch>
        </p:blipFill>
        <p:spPr>
          <a:xfrm>
            <a:off x="609600" y="1401763"/>
            <a:ext cx="11039061" cy="5075237"/>
          </a:xfrm>
          <a:prstGeom prst="rect">
            <a:avLst/>
          </a:prstGeom>
        </p:spPr>
      </p:pic>
      <p:sp>
        <p:nvSpPr>
          <p:cNvPr id="3" name="TextBox 2">
            <a:extLst>
              <a:ext uri="{FF2B5EF4-FFF2-40B4-BE49-F238E27FC236}">
                <a16:creationId xmlns:a16="http://schemas.microsoft.com/office/drawing/2014/main" id="{6DE4431A-D9F4-1A6D-D92A-656B4985ABFE}"/>
              </a:ext>
            </a:extLst>
          </p:cNvPr>
          <p:cNvSpPr txBox="1"/>
          <p:nvPr/>
        </p:nvSpPr>
        <p:spPr>
          <a:xfrm>
            <a:off x="9702800" y="6477000"/>
            <a:ext cx="3327400" cy="369332"/>
          </a:xfrm>
          <a:prstGeom prst="rect">
            <a:avLst/>
          </a:prstGeom>
          <a:noFill/>
        </p:spPr>
        <p:txBody>
          <a:bodyPr wrap="square" rtlCol="0">
            <a:spAutoFit/>
          </a:bodyPr>
          <a:lstStyle/>
          <a:p>
            <a:r>
              <a:rPr lang="en-US" dirty="0"/>
              <a:t>By Drustant Metar</a:t>
            </a:r>
          </a:p>
        </p:txBody>
      </p:sp>
    </p:spTree>
    <p:extLst>
      <p:ext uri="{BB962C8B-B14F-4D97-AF65-F5344CB8AC3E}">
        <p14:creationId xmlns:p14="http://schemas.microsoft.com/office/powerpoint/2010/main" val="357304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D2F0B0-6849-4A58-7AA1-7DCB31C1A609}"/>
              </a:ext>
            </a:extLst>
          </p:cNvPr>
          <p:cNvPicPr>
            <a:picLocks noChangeAspect="1"/>
          </p:cNvPicPr>
          <p:nvPr/>
        </p:nvPicPr>
        <p:blipFill>
          <a:blip r:embed="rId2"/>
          <a:stretch>
            <a:fillRect/>
          </a:stretch>
        </p:blipFill>
        <p:spPr>
          <a:xfrm>
            <a:off x="332131" y="209964"/>
            <a:ext cx="6147354" cy="6438071"/>
          </a:xfrm>
          <a:prstGeom prst="rect">
            <a:avLst/>
          </a:prstGeom>
        </p:spPr>
      </p:pic>
      <p:sp>
        <p:nvSpPr>
          <p:cNvPr id="11" name="object 3">
            <a:extLst>
              <a:ext uri="{FF2B5EF4-FFF2-40B4-BE49-F238E27FC236}">
                <a16:creationId xmlns:a16="http://schemas.microsoft.com/office/drawing/2014/main" id="{C312C0C6-71A2-4973-1636-48E957329C32}"/>
              </a:ext>
            </a:extLst>
          </p:cNvPr>
          <p:cNvSpPr txBox="1"/>
          <p:nvPr/>
        </p:nvSpPr>
        <p:spPr>
          <a:xfrm>
            <a:off x="6718853" y="345246"/>
            <a:ext cx="5247860" cy="5480988"/>
          </a:xfrm>
          <a:prstGeom prst="rect">
            <a:avLst/>
          </a:prstGeom>
        </p:spPr>
        <p:txBody>
          <a:bodyPr vert="horz" wrap="square" lIns="0" tIns="12700" rIns="0" bIns="0" rtlCol="0">
            <a:spAutoFit/>
          </a:bodyPr>
          <a:lstStyle/>
          <a:p>
            <a:pPr marL="437515" marR="436880" indent="-342900" algn="just">
              <a:lnSpc>
                <a:spcPct val="150000"/>
              </a:lnSpc>
              <a:spcBef>
                <a:spcPts val="100"/>
              </a:spcBef>
              <a:buAutoNum type="arabicPeriod"/>
              <a:tabLst>
                <a:tab pos="437515" algn="l"/>
                <a:tab pos="438150" algn="l"/>
              </a:tabLst>
            </a:pPr>
            <a:r>
              <a:rPr sz="1800" dirty="0">
                <a:cs typeface="Calibri" panose="020F0502020204030204"/>
              </a:rPr>
              <a:t>We</a:t>
            </a:r>
            <a:r>
              <a:rPr sz="1800" spc="80" dirty="0">
                <a:cs typeface="Calibri" panose="020F0502020204030204"/>
              </a:rPr>
              <a:t> </a:t>
            </a:r>
            <a:r>
              <a:rPr sz="1800" dirty="0">
                <a:cs typeface="Calibri" panose="020F0502020204030204"/>
              </a:rPr>
              <a:t>first</a:t>
            </a:r>
            <a:r>
              <a:rPr sz="1800" spc="85" dirty="0">
                <a:cs typeface="Calibri" panose="020F0502020204030204"/>
              </a:rPr>
              <a:t> </a:t>
            </a:r>
            <a:r>
              <a:rPr sz="1800" dirty="0">
                <a:cs typeface="Calibri" panose="020F0502020204030204"/>
              </a:rPr>
              <a:t>calculated</a:t>
            </a:r>
            <a:r>
              <a:rPr sz="1800" spc="95" dirty="0">
                <a:cs typeface="Calibri" panose="020F0502020204030204"/>
              </a:rPr>
              <a:t> </a:t>
            </a:r>
            <a:r>
              <a:rPr sz="1800" dirty="0">
                <a:cs typeface="Calibri" panose="020F0502020204030204"/>
              </a:rPr>
              <a:t>the</a:t>
            </a:r>
            <a:r>
              <a:rPr sz="1800" spc="90" dirty="0">
                <a:cs typeface="Calibri" panose="020F0502020204030204"/>
              </a:rPr>
              <a:t> </a:t>
            </a:r>
            <a:r>
              <a:rPr sz="1800" dirty="0">
                <a:cs typeface="Calibri" panose="020F0502020204030204"/>
              </a:rPr>
              <a:t>Time</a:t>
            </a:r>
            <a:r>
              <a:rPr sz="1800" spc="100" dirty="0">
                <a:cs typeface="Calibri" panose="020F0502020204030204"/>
              </a:rPr>
              <a:t> </a:t>
            </a:r>
            <a:r>
              <a:rPr sz="1800" dirty="0">
                <a:cs typeface="Calibri" panose="020F0502020204030204"/>
              </a:rPr>
              <a:t>Distribution</a:t>
            </a:r>
            <a:r>
              <a:rPr sz="1800" spc="100" dirty="0">
                <a:cs typeface="Calibri" panose="020F0502020204030204"/>
              </a:rPr>
              <a:t> </a:t>
            </a:r>
            <a:r>
              <a:rPr sz="1800" dirty="0">
                <a:cs typeface="Calibri" panose="020F0502020204030204"/>
              </a:rPr>
              <a:t>by</a:t>
            </a:r>
            <a:r>
              <a:rPr sz="1800" spc="90" dirty="0">
                <a:cs typeface="Calibri" panose="020F0502020204030204"/>
              </a:rPr>
              <a:t> </a:t>
            </a:r>
            <a:r>
              <a:rPr sz="1800" dirty="0">
                <a:cs typeface="Calibri" panose="020F0502020204030204"/>
              </a:rPr>
              <a:t>dividing</a:t>
            </a:r>
            <a:r>
              <a:rPr sz="1800" spc="100" dirty="0">
                <a:cs typeface="Calibri" panose="020F0502020204030204"/>
              </a:rPr>
              <a:t> </a:t>
            </a:r>
            <a:r>
              <a:rPr sz="1800" dirty="0">
                <a:cs typeface="Calibri" panose="020F0502020204030204"/>
              </a:rPr>
              <a:t>each</a:t>
            </a:r>
            <a:r>
              <a:rPr sz="1800" spc="95" dirty="0">
                <a:cs typeface="Calibri" panose="020F0502020204030204"/>
              </a:rPr>
              <a:t> </a:t>
            </a:r>
            <a:r>
              <a:rPr sz="1800" dirty="0">
                <a:cs typeface="Calibri" panose="020F0502020204030204"/>
              </a:rPr>
              <a:t>calls</a:t>
            </a:r>
            <a:r>
              <a:rPr sz="1800" spc="105" dirty="0">
                <a:cs typeface="Calibri" panose="020F0502020204030204"/>
              </a:rPr>
              <a:t> </a:t>
            </a:r>
            <a:r>
              <a:rPr sz="1800" dirty="0">
                <a:cs typeface="Calibri" panose="020F0502020204030204"/>
              </a:rPr>
              <a:t>distribution</a:t>
            </a:r>
            <a:r>
              <a:rPr sz="1800" spc="95" dirty="0">
                <a:cs typeface="Calibri" panose="020F0502020204030204"/>
              </a:rPr>
              <a:t> </a:t>
            </a:r>
            <a:r>
              <a:rPr sz="1800" dirty="0">
                <a:cs typeface="Calibri" panose="020F0502020204030204"/>
              </a:rPr>
              <a:t>by</a:t>
            </a:r>
            <a:r>
              <a:rPr sz="1800" spc="90" dirty="0">
                <a:cs typeface="Calibri" panose="020F0502020204030204"/>
              </a:rPr>
              <a:t> </a:t>
            </a:r>
            <a:r>
              <a:rPr sz="1800" dirty="0">
                <a:cs typeface="Calibri" panose="020F0502020204030204"/>
              </a:rPr>
              <a:t>total</a:t>
            </a:r>
            <a:r>
              <a:rPr sz="1800" spc="80" dirty="0">
                <a:cs typeface="Calibri" panose="020F0502020204030204"/>
              </a:rPr>
              <a:t> </a:t>
            </a:r>
            <a:r>
              <a:rPr sz="1800" dirty="0">
                <a:cs typeface="Calibri" panose="020F0502020204030204"/>
              </a:rPr>
              <a:t>calls</a:t>
            </a:r>
            <a:r>
              <a:rPr sz="1800" spc="95" dirty="0">
                <a:cs typeface="Calibri" panose="020F0502020204030204"/>
              </a:rPr>
              <a:t> </a:t>
            </a:r>
            <a:r>
              <a:rPr sz="1800" spc="-10" dirty="0">
                <a:cs typeface="Calibri" panose="020F0502020204030204"/>
              </a:rPr>
              <a:t>i.e., </a:t>
            </a:r>
            <a:r>
              <a:rPr sz="1800" spc="-25" dirty="0">
                <a:cs typeface="Calibri" panose="020F0502020204030204"/>
              </a:rPr>
              <a:t>30.</a:t>
            </a:r>
            <a:endParaRPr sz="1800" dirty="0">
              <a:cs typeface="Calibri" panose="020F0502020204030204"/>
            </a:endParaRPr>
          </a:p>
          <a:p>
            <a:pPr marL="489585" indent="-395605" algn="just">
              <a:lnSpc>
                <a:spcPct val="150000"/>
              </a:lnSpc>
              <a:buAutoNum type="arabicPeriod"/>
              <a:tabLst>
                <a:tab pos="488950" algn="l"/>
                <a:tab pos="490220" algn="l"/>
              </a:tabLst>
            </a:pPr>
            <a:r>
              <a:rPr sz="1800" dirty="0">
                <a:cs typeface="Calibri" panose="020F0502020204030204"/>
              </a:rPr>
              <a:t>The</a:t>
            </a:r>
            <a:r>
              <a:rPr sz="1800" spc="-20" dirty="0">
                <a:cs typeface="Calibri" panose="020F0502020204030204"/>
              </a:rPr>
              <a:t> </a:t>
            </a:r>
            <a:r>
              <a:rPr sz="1800" dirty="0">
                <a:cs typeface="Calibri" panose="020F0502020204030204"/>
              </a:rPr>
              <a:t>number</a:t>
            </a:r>
            <a:r>
              <a:rPr sz="1800" spc="-15" dirty="0">
                <a:cs typeface="Calibri" panose="020F0502020204030204"/>
              </a:rPr>
              <a:t> </a:t>
            </a:r>
            <a:r>
              <a:rPr sz="1800" dirty="0">
                <a:cs typeface="Calibri" panose="020F0502020204030204"/>
              </a:rPr>
              <a:t>of</a:t>
            </a:r>
            <a:r>
              <a:rPr sz="1800" spc="-25" dirty="0">
                <a:cs typeface="Calibri" panose="020F0502020204030204"/>
              </a:rPr>
              <a:t> </a:t>
            </a:r>
            <a:r>
              <a:rPr sz="1800" dirty="0">
                <a:cs typeface="Calibri" panose="020F0502020204030204"/>
              </a:rPr>
              <a:t>agents</a:t>
            </a:r>
            <a:r>
              <a:rPr sz="1800" spc="-35" dirty="0">
                <a:cs typeface="Calibri" panose="020F0502020204030204"/>
              </a:rPr>
              <a:t> </a:t>
            </a:r>
            <a:r>
              <a:rPr sz="1800" dirty="0">
                <a:cs typeface="Calibri" panose="020F0502020204030204"/>
              </a:rPr>
              <a:t>required</a:t>
            </a:r>
            <a:r>
              <a:rPr sz="1800" spc="-15" dirty="0">
                <a:cs typeface="Calibri" panose="020F0502020204030204"/>
              </a:rPr>
              <a:t> </a:t>
            </a:r>
            <a:r>
              <a:rPr sz="1800" dirty="0">
                <a:cs typeface="Calibri" panose="020F0502020204030204"/>
              </a:rPr>
              <a:t>for</a:t>
            </a:r>
            <a:r>
              <a:rPr sz="1800" spc="-15" dirty="0">
                <a:cs typeface="Calibri" panose="020F0502020204030204"/>
              </a:rPr>
              <a:t> </a:t>
            </a:r>
            <a:r>
              <a:rPr sz="1800" dirty="0">
                <a:cs typeface="Calibri" panose="020F0502020204030204"/>
              </a:rPr>
              <a:t>each</a:t>
            </a:r>
            <a:r>
              <a:rPr sz="1800" spc="-15" dirty="0">
                <a:cs typeface="Calibri" panose="020F0502020204030204"/>
              </a:rPr>
              <a:t> </a:t>
            </a:r>
            <a:r>
              <a:rPr sz="1800" dirty="0">
                <a:cs typeface="Calibri" panose="020F0502020204030204"/>
              </a:rPr>
              <a:t>time</a:t>
            </a:r>
            <a:r>
              <a:rPr sz="1800" spc="-20" dirty="0">
                <a:cs typeface="Calibri" panose="020F0502020204030204"/>
              </a:rPr>
              <a:t> </a:t>
            </a:r>
            <a:r>
              <a:rPr sz="1800" dirty="0">
                <a:cs typeface="Calibri" panose="020F0502020204030204"/>
              </a:rPr>
              <a:t>bucket</a:t>
            </a:r>
            <a:r>
              <a:rPr sz="1800" spc="5" dirty="0">
                <a:cs typeface="Calibri" panose="020F0502020204030204"/>
              </a:rPr>
              <a:t> </a:t>
            </a:r>
            <a:r>
              <a:rPr sz="1800" dirty="0">
                <a:cs typeface="Calibri" panose="020F0502020204030204"/>
              </a:rPr>
              <a:t>is</a:t>
            </a:r>
            <a:r>
              <a:rPr sz="1800" spc="-20" dirty="0">
                <a:cs typeface="Calibri" panose="020F0502020204030204"/>
              </a:rPr>
              <a:t> </a:t>
            </a:r>
            <a:r>
              <a:rPr sz="1800" dirty="0">
                <a:cs typeface="Calibri" panose="020F0502020204030204"/>
              </a:rPr>
              <a:t>calculated</a:t>
            </a:r>
            <a:r>
              <a:rPr sz="1800" spc="5" dirty="0">
                <a:cs typeface="Calibri" panose="020F0502020204030204"/>
              </a:rPr>
              <a:t> </a:t>
            </a:r>
            <a:r>
              <a:rPr sz="1800" dirty="0">
                <a:cs typeface="Calibri" panose="020F0502020204030204"/>
              </a:rPr>
              <a:t>by</a:t>
            </a:r>
            <a:r>
              <a:rPr sz="1800" spc="-25" dirty="0">
                <a:cs typeface="Calibri" panose="020F0502020204030204"/>
              </a:rPr>
              <a:t> </a:t>
            </a:r>
            <a:r>
              <a:rPr sz="1800" dirty="0">
                <a:cs typeface="Calibri" panose="020F0502020204030204"/>
              </a:rPr>
              <a:t>1</a:t>
            </a:r>
            <a:r>
              <a:rPr lang="en-US" sz="1800" dirty="0">
                <a:cs typeface="Calibri" panose="020F0502020204030204"/>
              </a:rPr>
              <a:t>1</a:t>
            </a:r>
            <a:r>
              <a:rPr sz="1800" spc="-10" dirty="0">
                <a:cs typeface="Calibri" panose="020F0502020204030204"/>
              </a:rPr>
              <a:t> </a:t>
            </a:r>
            <a:r>
              <a:rPr sz="1800" dirty="0">
                <a:cs typeface="Calibri" panose="020F0502020204030204"/>
              </a:rPr>
              <a:t>*</a:t>
            </a:r>
            <a:r>
              <a:rPr sz="1800" spc="-25" dirty="0">
                <a:cs typeface="Calibri" panose="020F0502020204030204"/>
              </a:rPr>
              <a:t> </a:t>
            </a:r>
            <a:r>
              <a:rPr sz="1800" dirty="0">
                <a:cs typeface="Calibri" panose="020F0502020204030204"/>
              </a:rPr>
              <a:t>Time</a:t>
            </a:r>
            <a:r>
              <a:rPr sz="1800" spc="-15" dirty="0">
                <a:cs typeface="Calibri" panose="020F0502020204030204"/>
              </a:rPr>
              <a:t> </a:t>
            </a:r>
            <a:r>
              <a:rPr sz="1800" spc="-10" dirty="0">
                <a:cs typeface="Calibri" panose="020F0502020204030204"/>
              </a:rPr>
              <a:t>Distribution</a:t>
            </a:r>
            <a:endParaRPr sz="1800" dirty="0">
              <a:cs typeface="Calibri" panose="020F0502020204030204"/>
            </a:endParaRPr>
          </a:p>
          <a:p>
            <a:pPr marL="437515" indent="-343535" algn="just">
              <a:lnSpc>
                <a:spcPct val="150000"/>
              </a:lnSpc>
              <a:buAutoNum type="arabicPeriod"/>
              <a:tabLst>
                <a:tab pos="437515" algn="l"/>
                <a:tab pos="438150" algn="l"/>
              </a:tabLst>
            </a:pPr>
            <a:r>
              <a:rPr sz="1800" dirty="0">
                <a:cs typeface="Calibri" panose="020F0502020204030204"/>
              </a:rPr>
              <a:t>1</a:t>
            </a:r>
            <a:r>
              <a:rPr lang="en-US" sz="1800" dirty="0">
                <a:cs typeface="Calibri" panose="020F0502020204030204"/>
              </a:rPr>
              <a:t>1</a:t>
            </a:r>
            <a:r>
              <a:rPr sz="1800" spc="-10" dirty="0">
                <a:cs typeface="Calibri" panose="020F0502020204030204"/>
              </a:rPr>
              <a:t> </a:t>
            </a:r>
            <a:r>
              <a:rPr sz="1800" dirty="0">
                <a:cs typeface="Calibri" panose="020F0502020204030204"/>
              </a:rPr>
              <a:t>is</a:t>
            </a:r>
            <a:r>
              <a:rPr sz="1800" spc="5" dirty="0">
                <a:cs typeface="Calibri" panose="020F0502020204030204"/>
              </a:rPr>
              <a:t> </a:t>
            </a:r>
            <a:r>
              <a:rPr sz="1800" dirty="0">
                <a:cs typeface="Calibri" panose="020F0502020204030204"/>
              </a:rPr>
              <a:t>calculated</a:t>
            </a:r>
            <a:r>
              <a:rPr sz="1800" spc="30" dirty="0">
                <a:cs typeface="Calibri" panose="020F0502020204030204"/>
              </a:rPr>
              <a:t> </a:t>
            </a:r>
            <a:r>
              <a:rPr sz="1800" dirty="0">
                <a:cs typeface="Calibri" panose="020F0502020204030204"/>
              </a:rPr>
              <a:t>above</a:t>
            </a:r>
            <a:r>
              <a:rPr sz="1800" spc="5" dirty="0">
                <a:cs typeface="Calibri" panose="020F0502020204030204"/>
              </a:rPr>
              <a:t> </a:t>
            </a:r>
            <a:r>
              <a:rPr sz="1800" dirty="0">
                <a:cs typeface="Calibri" panose="020F0502020204030204"/>
              </a:rPr>
              <a:t>by</a:t>
            </a:r>
            <a:r>
              <a:rPr sz="1800" spc="5" dirty="0">
                <a:cs typeface="Calibri" panose="020F0502020204030204"/>
              </a:rPr>
              <a:t> </a:t>
            </a:r>
            <a:r>
              <a:rPr sz="1800" dirty="0">
                <a:cs typeface="Calibri" panose="020F0502020204030204"/>
              </a:rPr>
              <a:t>dividing</a:t>
            </a:r>
            <a:r>
              <a:rPr sz="1800" spc="15" dirty="0">
                <a:cs typeface="Calibri" panose="020F0502020204030204"/>
              </a:rPr>
              <a:t> </a:t>
            </a:r>
            <a:r>
              <a:rPr sz="1800" dirty="0">
                <a:cs typeface="Calibri" panose="020F0502020204030204"/>
              </a:rPr>
              <a:t>the</a:t>
            </a:r>
            <a:r>
              <a:rPr sz="1800" spc="5" dirty="0">
                <a:cs typeface="Calibri" panose="020F0502020204030204"/>
              </a:rPr>
              <a:t> </a:t>
            </a:r>
            <a:r>
              <a:rPr sz="1800" dirty="0">
                <a:cs typeface="Calibri" panose="020F0502020204030204"/>
              </a:rPr>
              <a:t>additional</a:t>
            </a:r>
            <a:r>
              <a:rPr sz="1800" spc="20" dirty="0">
                <a:cs typeface="Calibri" panose="020F0502020204030204"/>
              </a:rPr>
              <a:t> </a:t>
            </a:r>
            <a:r>
              <a:rPr sz="1800" dirty="0">
                <a:cs typeface="Calibri" panose="020F0502020204030204"/>
              </a:rPr>
              <a:t>hours</a:t>
            </a:r>
            <a:r>
              <a:rPr sz="1800" spc="5" dirty="0">
                <a:cs typeface="Calibri" panose="020F0502020204030204"/>
              </a:rPr>
              <a:t> </a:t>
            </a:r>
            <a:r>
              <a:rPr sz="1800" dirty="0">
                <a:cs typeface="Calibri" panose="020F0502020204030204"/>
              </a:rPr>
              <a:t>required</a:t>
            </a:r>
            <a:r>
              <a:rPr sz="1800" spc="25" dirty="0">
                <a:cs typeface="Calibri" panose="020F0502020204030204"/>
              </a:rPr>
              <a:t> </a:t>
            </a:r>
            <a:r>
              <a:rPr sz="1800" dirty="0">
                <a:cs typeface="Calibri" panose="020F0502020204030204"/>
              </a:rPr>
              <a:t>to</a:t>
            </a:r>
            <a:r>
              <a:rPr sz="1800" spc="5" dirty="0">
                <a:cs typeface="Calibri" panose="020F0502020204030204"/>
              </a:rPr>
              <a:t> </a:t>
            </a:r>
            <a:r>
              <a:rPr sz="1800" dirty="0">
                <a:cs typeface="Calibri" panose="020F0502020204030204"/>
              </a:rPr>
              <a:t>answer the</a:t>
            </a:r>
            <a:r>
              <a:rPr sz="1800" spc="20" dirty="0">
                <a:cs typeface="Calibri" panose="020F0502020204030204"/>
              </a:rPr>
              <a:t> </a:t>
            </a:r>
            <a:r>
              <a:rPr sz="1800" dirty="0">
                <a:cs typeface="Calibri" panose="020F0502020204030204"/>
              </a:rPr>
              <a:t>night</a:t>
            </a:r>
            <a:r>
              <a:rPr sz="1800" spc="10" dirty="0">
                <a:cs typeface="Calibri" panose="020F0502020204030204"/>
              </a:rPr>
              <a:t> </a:t>
            </a:r>
            <a:r>
              <a:rPr sz="1800" dirty="0">
                <a:cs typeface="Calibri" panose="020F0502020204030204"/>
              </a:rPr>
              <a:t>calls</a:t>
            </a:r>
            <a:r>
              <a:rPr sz="1800" spc="20" dirty="0">
                <a:cs typeface="Calibri" panose="020F0502020204030204"/>
              </a:rPr>
              <a:t> </a:t>
            </a:r>
            <a:r>
              <a:rPr sz="1800" dirty="0">
                <a:cs typeface="Calibri" panose="020F0502020204030204"/>
              </a:rPr>
              <a:t>by</a:t>
            </a:r>
            <a:r>
              <a:rPr sz="1800" spc="20" dirty="0">
                <a:cs typeface="Calibri" panose="020F0502020204030204"/>
              </a:rPr>
              <a:t> </a:t>
            </a:r>
            <a:r>
              <a:rPr sz="1800" spc="-50" dirty="0">
                <a:cs typeface="Calibri" panose="020F0502020204030204"/>
              </a:rPr>
              <a:t>5</a:t>
            </a:r>
            <a:endParaRPr sz="1800" dirty="0">
              <a:cs typeface="Calibri" panose="020F0502020204030204"/>
            </a:endParaRPr>
          </a:p>
          <a:p>
            <a:pPr marL="438150" algn="just">
              <a:lnSpc>
                <a:spcPct val="150000"/>
              </a:lnSpc>
            </a:pPr>
            <a:r>
              <a:rPr sz="1800" dirty="0">
                <a:cs typeface="Calibri" panose="020F0502020204030204"/>
              </a:rPr>
              <a:t>(actual</a:t>
            </a:r>
            <a:r>
              <a:rPr sz="1800" spc="-25" dirty="0">
                <a:cs typeface="Calibri" panose="020F0502020204030204"/>
              </a:rPr>
              <a:t> </a:t>
            </a:r>
            <a:r>
              <a:rPr sz="1800" dirty="0">
                <a:cs typeface="Calibri" panose="020F0502020204030204"/>
              </a:rPr>
              <a:t>working</a:t>
            </a:r>
            <a:r>
              <a:rPr sz="1800" spc="-20" dirty="0">
                <a:cs typeface="Calibri" panose="020F0502020204030204"/>
              </a:rPr>
              <a:t> </a:t>
            </a:r>
            <a:r>
              <a:rPr sz="1800" dirty="0">
                <a:cs typeface="Calibri" panose="020F0502020204030204"/>
              </a:rPr>
              <a:t>hours</a:t>
            </a:r>
            <a:r>
              <a:rPr sz="1800" spc="-25" dirty="0">
                <a:cs typeface="Calibri" panose="020F0502020204030204"/>
              </a:rPr>
              <a:t> </a:t>
            </a:r>
            <a:r>
              <a:rPr sz="1800" dirty="0">
                <a:cs typeface="Calibri" panose="020F0502020204030204"/>
              </a:rPr>
              <a:t>of</a:t>
            </a:r>
            <a:r>
              <a:rPr sz="1800" spc="-20" dirty="0">
                <a:cs typeface="Calibri" panose="020F0502020204030204"/>
              </a:rPr>
              <a:t> </a:t>
            </a:r>
            <a:r>
              <a:rPr sz="1800" spc="-10" dirty="0">
                <a:cs typeface="Calibri" panose="020F0502020204030204"/>
              </a:rPr>
              <a:t>agents).</a:t>
            </a:r>
            <a:endParaRPr sz="1800" dirty="0">
              <a:cs typeface="Calibri" panose="020F0502020204030204"/>
            </a:endParaRPr>
          </a:p>
          <a:p>
            <a:pPr marL="437515" marR="440690" indent="-342900" algn="just">
              <a:lnSpc>
                <a:spcPct val="150000"/>
              </a:lnSpc>
              <a:buAutoNum type="arabicPeriod" startAt="4"/>
              <a:tabLst>
                <a:tab pos="437515" algn="l"/>
                <a:tab pos="438150" algn="l"/>
              </a:tabLst>
            </a:pPr>
            <a:r>
              <a:rPr sz="1800" dirty="0">
                <a:cs typeface="Calibri" panose="020F0502020204030204"/>
              </a:rPr>
              <a:t>Also,</a:t>
            </a:r>
            <a:r>
              <a:rPr sz="1800" spc="165" dirty="0">
                <a:cs typeface="Calibri" panose="020F0502020204030204"/>
              </a:rPr>
              <a:t> </a:t>
            </a:r>
            <a:r>
              <a:rPr sz="1800" dirty="0">
                <a:cs typeface="Calibri" panose="020F0502020204030204"/>
              </a:rPr>
              <a:t>while</a:t>
            </a:r>
            <a:r>
              <a:rPr sz="1800" spc="200" dirty="0">
                <a:cs typeface="Calibri" panose="020F0502020204030204"/>
              </a:rPr>
              <a:t> </a:t>
            </a:r>
            <a:r>
              <a:rPr sz="1800" dirty="0">
                <a:cs typeface="Calibri" panose="020F0502020204030204"/>
              </a:rPr>
              <a:t>calculating,</a:t>
            </a:r>
            <a:r>
              <a:rPr sz="1800" spc="185" dirty="0">
                <a:cs typeface="Calibri" panose="020F0502020204030204"/>
              </a:rPr>
              <a:t> </a:t>
            </a:r>
            <a:r>
              <a:rPr sz="1800" dirty="0">
                <a:cs typeface="Calibri" panose="020F0502020204030204"/>
              </a:rPr>
              <a:t>the</a:t>
            </a:r>
            <a:r>
              <a:rPr sz="1800" spc="200" dirty="0">
                <a:cs typeface="Calibri" panose="020F0502020204030204"/>
              </a:rPr>
              <a:t> </a:t>
            </a:r>
            <a:r>
              <a:rPr sz="1800" dirty="0">
                <a:cs typeface="Calibri" panose="020F0502020204030204"/>
              </a:rPr>
              <a:t>round</a:t>
            </a:r>
            <a:r>
              <a:rPr sz="1800" spc="190" dirty="0">
                <a:cs typeface="Calibri" panose="020F0502020204030204"/>
              </a:rPr>
              <a:t> </a:t>
            </a:r>
            <a:r>
              <a:rPr sz="1800" dirty="0">
                <a:cs typeface="Calibri" panose="020F0502020204030204"/>
              </a:rPr>
              <a:t>figure</a:t>
            </a:r>
            <a:r>
              <a:rPr sz="1800" spc="200" dirty="0">
                <a:cs typeface="Calibri" panose="020F0502020204030204"/>
              </a:rPr>
              <a:t> </a:t>
            </a:r>
            <a:r>
              <a:rPr sz="1800" dirty="0">
                <a:cs typeface="Calibri" panose="020F0502020204030204"/>
              </a:rPr>
              <a:t>is</a:t>
            </a:r>
            <a:r>
              <a:rPr sz="1800" spc="185" dirty="0">
                <a:cs typeface="Calibri" panose="020F0502020204030204"/>
              </a:rPr>
              <a:t> </a:t>
            </a:r>
            <a:r>
              <a:rPr sz="1800" dirty="0">
                <a:cs typeface="Calibri" panose="020F0502020204030204"/>
              </a:rPr>
              <a:t>taken</a:t>
            </a:r>
            <a:r>
              <a:rPr sz="1800" spc="190" dirty="0">
                <a:cs typeface="Calibri" panose="020F0502020204030204"/>
              </a:rPr>
              <a:t> </a:t>
            </a:r>
            <a:r>
              <a:rPr sz="1800" dirty="0">
                <a:cs typeface="Calibri" panose="020F0502020204030204"/>
              </a:rPr>
              <a:t>into</a:t>
            </a:r>
            <a:r>
              <a:rPr sz="1800" spc="180" dirty="0">
                <a:cs typeface="Calibri" panose="020F0502020204030204"/>
              </a:rPr>
              <a:t> </a:t>
            </a:r>
            <a:r>
              <a:rPr sz="1800" dirty="0">
                <a:cs typeface="Calibri" panose="020F0502020204030204"/>
              </a:rPr>
              <a:t>consideration</a:t>
            </a:r>
            <a:r>
              <a:rPr sz="1800" spc="190" dirty="0">
                <a:cs typeface="Calibri" panose="020F0502020204030204"/>
              </a:rPr>
              <a:t> </a:t>
            </a:r>
            <a:r>
              <a:rPr sz="1800" dirty="0">
                <a:cs typeface="Calibri" panose="020F0502020204030204"/>
              </a:rPr>
              <a:t>as</a:t>
            </a:r>
            <a:r>
              <a:rPr sz="1800" spc="185" dirty="0">
                <a:cs typeface="Calibri" panose="020F0502020204030204"/>
              </a:rPr>
              <a:t> </a:t>
            </a:r>
            <a:r>
              <a:rPr sz="1800" dirty="0">
                <a:cs typeface="Calibri" panose="020F0502020204030204"/>
              </a:rPr>
              <a:t>there</a:t>
            </a:r>
            <a:r>
              <a:rPr sz="1800" spc="204" dirty="0">
                <a:cs typeface="Calibri" panose="020F0502020204030204"/>
              </a:rPr>
              <a:t> </a:t>
            </a:r>
            <a:r>
              <a:rPr sz="1800" dirty="0">
                <a:cs typeface="Calibri" panose="020F0502020204030204"/>
              </a:rPr>
              <a:t>cannot</a:t>
            </a:r>
            <a:r>
              <a:rPr sz="1800" spc="190" dirty="0">
                <a:cs typeface="Calibri" panose="020F0502020204030204"/>
              </a:rPr>
              <a:t> </a:t>
            </a:r>
            <a:r>
              <a:rPr sz="1800" dirty="0">
                <a:cs typeface="Calibri" panose="020F0502020204030204"/>
              </a:rPr>
              <a:t>be</a:t>
            </a:r>
            <a:r>
              <a:rPr sz="1800" spc="200" dirty="0">
                <a:cs typeface="Calibri" panose="020F0502020204030204"/>
              </a:rPr>
              <a:t> </a:t>
            </a:r>
            <a:r>
              <a:rPr sz="1800" spc="-25" dirty="0">
                <a:cs typeface="Calibri" panose="020F0502020204030204"/>
              </a:rPr>
              <a:t>1.5 </a:t>
            </a:r>
            <a:r>
              <a:rPr sz="1800" dirty="0">
                <a:cs typeface="Calibri" panose="020F0502020204030204"/>
              </a:rPr>
              <a:t>men</a:t>
            </a:r>
            <a:r>
              <a:rPr sz="1800" spc="5" dirty="0">
                <a:cs typeface="Calibri" panose="020F0502020204030204"/>
              </a:rPr>
              <a:t> </a:t>
            </a:r>
            <a:r>
              <a:rPr sz="1800" spc="-10" dirty="0">
                <a:cs typeface="Calibri" panose="020F0502020204030204"/>
              </a:rPr>
              <a:t>working.</a:t>
            </a:r>
            <a:endParaRPr sz="1800" dirty="0">
              <a:cs typeface="Calibri" panose="020F0502020204030204"/>
            </a:endParaRPr>
          </a:p>
          <a:p>
            <a:pPr marL="12700">
              <a:lnSpc>
                <a:spcPct val="100000"/>
              </a:lnSpc>
              <a:spcBef>
                <a:spcPts val="1570"/>
              </a:spcBef>
            </a:pPr>
            <a:endParaRPr sz="1800" dirty="0">
              <a:latin typeface="Calibri" panose="020F0502020204030204"/>
              <a:cs typeface="Calibri" panose="020F0502020204030204"/>
            </a:endParaRPr>
          </a:p>
        </p:txBody>
      </p:sp>
    </p:spTree>
    <p:extLst>
      <p:ext uri="{BB962C8B-B14F-4D97-AF65-F5344CB8AC3E}">
        <p14:creationId xmlns:p14="http://schemas.microsoft.com/office/powerpoint/2010/main" val="355067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197F-DE21-F14F-8F79-5C29347824C0}"/>
              </a:ext>
            </a:extLst>
          </p:cNvPr>
          <p:cNvSpPr>
            <a:spLocks noGrp="1"/>
          </p:cNvSpPr>
          <p:nvPr>
            <p:ph type="ctrTitle"/>
          </p:nvPr>
        </p:nvSpPr>
        <p:spPr>
          <a:xfrm>
            <a:off x="1224207" y="-53008"/>
            <a:ext cx="9001462" cy="780015"/>
          </a:xfrm>
        </p:spPr>
        <p:txBody>
          <a:bodyPr>
            <a:normAutofit/>
          </a:bodyPr>
          <a:lstStyle/>
          <a:p>
            <a:r>
              <a:rPr lang="en-US" sz="3600" dirty="0"/>
              <a:t>insights</a:t>
            </a:r>
          </a:p>
        </p:txBody>
      </p:sp>
      <p:sp>
        <p:nvSpPr>
          <p:cNvPr id="3" name="TextBox 2">
            <a:extLst>
              <a:ext uri="{FF2B5EF4-FFF2-40B4-BE49-F238E27FC236}">
                <a16:creationId xmlns:a16="http://schemas.microsoft.com/office/drawing/2014/main" id="{B25DDD67-65DE-5643-66EB-059B0DC61F46}"/>
              </a:ext>
            </a:extLst>
          </p:cNvPr>
          <p:cNvSpPr txBox="1"/>
          <p:nvPr/>
        </p:nvSpPr>
        <p:spPr>
          <a:xfrm>
            <a:off x="283240" y="727007"/>
            <a:ext cx="11625519" cy="6740307"/>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data revealed that evening hours see the lowest frequency of client calls. This gives the business the chance to maximize its personnel by using fewer agents to handle calls during that period.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business may want to think about employing fifteen committed customer service representatives who are open at night in order to accommodate the night shift.</a:t>
            </a:r>
          </a:p>
          <a:p>
            <a:pPr algn="just"/>
            <a:endParaRPr lang="en-US" dirty="0"/>
          </a:p>
          <a:p>
            <a:pPr marL="285750" indent="-285750" algn="just">
              <a:buFont typeface="Arial" panose="020B0604020202020204" pitchFamily="34" charset="0"/>
              <a:buChar char="•"/>
            </a:pPr>
            <a:r>
              <a:rPr lang="en-US" dirty="0"/>
              <a:t>Another option is to shift some of the day workers to the night shift, ensuring continuous coverage and efficient call handling throughout the day.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By adjusting the shift timings of the employees, such as having some workers from 5 am to 2 pm and others from 2 pm to 11 pm, the company can  maximize the number of calls answered during peak hours.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ensure round-the-clock availability, the company can divide its workforce into three shifts, enabling agents to be available 24/7 for addressing customer queries and concerns.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significant to remember that outliers in the data were found during the analysis. Because these outliers may have influenced the results, eliminating  them could potentially result in different answers and outcomes.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These insights give the business practical plans for improving customer service effectiveness, allocating workers more efficiently, and guaranteeing constant availability to meet client demands.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14630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495E-BAB5-A115-160E-443314713730}"/>
              </a:ext>
            </a:extLst>
          </p:cNvPr>
          <p:cNvSpPr>
            <a:spLocks noGrp="1"/>
          </p:cNvSpPr>
          <p:nvPr>
            <p:ph type="ctrTitle"/>
          </p:nvPr>
        </p:nvSpPr>
        <p:spPr>
          <a:xfrm>
            <a:off x="1224207" y="-53008"/>
            <a:ext cx="9001462" cy="780015"/>
          </a:xfrm>
        </p:spPr>
        <p:txBody>
          <a:bodyPr>
            <a:normAutofit/>
          </a:bodyPr>
          <a:lstStyle/>
          <a:p>
            <a:r>
              <a:rPr lang="en-US" sz="3600" dirty="0"/>
              <a:t>result</a:t>
            </a:r>
          </a:p>
        </p:txBody>
      </p:sp>
      <p:sp>
        <p:nvSpPr>
          <p:cNvPr id="3" name="TextBox 2">
            <a:extLst>
              <a:ext uri="{FF2B5EF4-FFF2-40B4-BE49-F238E27FC236}">
                <a16:creationId xmlns:a16="http://schemas.microsoft.com/office/drawing/2014/main" id="{6D767103-9732-A25C-5E50-F1A56B246C9F}"/>
              </a:ext>
            </a:extLst>
          </p:cNvPr>
          <p:cNvSpPr txBox="1"/>
          <p:nvPr/>
        </p:nvSpPr>
        <p:spPr>
          <a:xfrm>
            <a:off x="177222" y="1071564"/>
            <a:ext cx="11625519" cy="7571303"/>
          </a:xfrm>
          <a:prstGeom prst="rect">
            <a:avLst/>
          </a:prstGeom>
          <a:noFill/>
        </p:spPr>
        <p:txBody>
          <a:bodyPr wrap="square" rtlCol="0">
            <a:spAutoFit/>
          </a:bodyPr>
          <a:lstStyle/>
          <a:p>
            <a:pPr marL="285750" indent="-285750" algn="just">
              <a:buFont typeface="Arial" panose="020B0604020202020204" pitchFamily="34" charset="0"/>
              <a:buChar char="•"/>
            </a:pPr>
            <a:r>
              <a:rPr lang="en-US" dirty="0"/>
              <a:t>I have learned a lot about the significance of an analyst in the customer service division throughout this assignment. It is clear that a business uses efficient customer handling techniques to try to guarantee the highest level of client pleasure.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Among the noteworthy instruments utilized is the Interactive Voice Response (IVR) system, which makes use of artificial intelligence (AI) to respond to consumer inquiries by determining their particular issues and connecting the calls to the relevant representatives for settlement.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pre-calculated time buckets and call length transformed into seconds simplified the examination of the provided data and saved time and effort in calculations.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 have also ventured into the field of behavioral analytics, which is analyzing patterns of consumer behavior to find trends, preferences, and chances to improve the customer experience as a whole.</a:t>
            </a:r>
          </a:p>
          <a:p>
            <a:pPr algn="just"/>
            <a:endParaRPr lang="en-US" dirty="0"/>
          </a:p>
          <a:p>
            <a:pPr marL="285750" indent="-285750" algn="just">
              <a:buFont typeface="Arial" panose="020B0604020202020204" pitchFamily="34" charset="0"/>
              <a:buChar char="•"/>
            </a:pPr>
            <a:r>
              <a:rPr lang="en-US" dirty="0"/>
              <a:t>All things considered, this assignment has given me insightful information about the workings of customer service and the part analysts play in maximizing client pleasure.</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47712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9944-3B8F-8520-A791-B946751E6D55}"/>
              </a:ext>
            </a:extLst>
          </p:cNvPr>
          <p:cNvSpPr>
            <a:spLocks noGrp="1"/>
          </p:cNvSpPr>
          <p:nvPr>
            <p:ph type="title"/>
          </p:nvPr>
        </p:nvSpPr>
        <p:spPr>
          <a:xfrm>
            <a:off x="768021" y="106018"/>
            <a:ext cx="10353761" cy="755374"/>
          </a:xfrm>
        </p:spPr>
        <p:txBody>
          <a:bodyPr/>
          <a:lstStyle/>
          <a:p>
            <a:r>
              <a:rPr lang="en-US" dirty="0"/>
              <a:t>Drive link</a:t>
            </a:r>
          </a:p>
        </p:txBody>
      </p:sp>
      <p:sp>
        <p:nvSpPr>
          <p:cNvPr id="4" name="TextBox 3">
            <a:extLst>
              <a:ext uri="{FF2B5EF4-FFF2-40B4-BE49-F238E27FC236}">
                <a16:creationId xmlns:a16="http://schemas.microsoft.com/office/drawing/2014/main" id="{0A4A265E-0729-6349-3F95-F963A9EC52E0}"/>
              </a:ext>
            </a:extLst>
          </p:cNvPr>
          <p:cNvSpPr txBox="1"/>
          <p:nvPr/>
        </p:nvSpPr>
        <p:spPr>
          <a:xfrm>
            <a:off x="1073427" y="1630015"/>
            <a:ext cx="11608904" cy="1200329"/>
          </a:xfrm>
          <a:prstGeom prst="rect">
            <a:avLst/>
          </a:prstGeom>
          <a:noFill/>
        </p:spPr>
        <p:txBody>
          <a:bodyPr wrap="square" rtlCol="0">
            <a:spAutoFit/>
          </a:bodyPr>
          <a:lstStyle/>
          <a:p>
            <a:r>
              <a:rPr lang="en-US" b="1" dirty="0"/>
              <a:t>Link:</a:t>
            </a:r>
          </a:p>
          <a:p>
            <a:r>
              <a:rPr lang="en-US" dirty="0">
                <a:solidFill>
                  <a:srgbClr val="00B0F0"/>
                </a:solidFill>
                <a:hlinkClick r:id="rId2">
                  <a:extLst>
                    <a:ext uri="{A12FA001-AC4F-418D-AE19-62706E023703}">
                      <ahyp:hlinkClr xmlns:ahyp="http://schemas.microsoft.com/office/drawing/2018/hyperlinkcolor" val="tx"/>
                    </a:ext>
                  </a:extLst>
                </a:hlinkClick>
              </a:rPr>
              <a:t>https://docs.google.com/spreadsheets/d/1NPQF-AeqzhtqrB--1XZ7ZhtMyv5Xrtc3/edit?usp=drive_link&amp;ouid=110876986073115360474&amp;rtpof=true&amp;sd=true</a:t>
            </a:r>
            <a:endParaRPr lang="en-US" dirty="0">
              <a:solidFill>
                <a:srgbClr val="00B0F0"/>
              </a:solidFill>
            </a:endParaRPr>
          </a:p>
          <a:p>
            <a:endParaRPr lang="en-US" dirty="0"/>
          </a:p>
        </p:txBody>
      </p:sp>
    </p:spTree>
    <p:extLst>
      <p:ext uri="{BB962C8B-B14F-4D97-AF65-F5344CB8AC3E}">
        <p14:creationId xmlns:p14="http://schemas.microsoft.com/office/powerpoint/2010/main" val="201624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BBAE-B158-18C6-9C94-9217B94D0C81}"/>
              </a:ext>
            </a:extLst>
          </p:cNvPr>
          <p:cNvSpPr>
            <a:spLocks noGrp="1"/>
          </p:cNvSpPr>
          <p:nvPr>
            <p:ph type="title"/>
          </p:nvPr>
        </p:nvSpPr>
        <p:spPr>
          <a:xfrm>
            <a:off x="1099325" y="2107095"/>
            <a:ext cx="10353761" cy="2316369"/>
          </a:xfrm>
        </p:spPr>
        <p:txBody>
          <a:bodyPr>
            <a:normAutofit/>
          </a:bodyPr>
          <a:lstStyle/>
          <a:p>
            <a:r>
              <a:rPr lang="en-US" sz="8000" dirty="0"/>
              <a:t>Thank you !!!</a:t>
            </a:r>
          </a:p>
        </p:txBody>
      </p:sp>
    </p:spTree>
    <p:extLst>
      <p:ext uri="{BB962C8B-B14F-4D97-AF65-F5344CB8AC3E}">
        <p14:creationId xmlns:p14="http://schemas.microsoft.com/office/powerpoint/2010/main" val="101314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701286" y="14015"/>
            <a:ext cx="9001462" cy="746194"/>
          </a:xfrm>
        </p:spPr>
        <p:txBody>
          <a:bodyPr>
            <a:normAutofit/>
          </a:bodyPr>
          <a:lstStyle/>
          <a:p>
            <a:r>
              <a:rPr lang="en-US" sz="3600" dirty="0"/>
              <a:t>Project description</a:t>
            </a:r>
          </a:p>
        </p:txBody>
      </p:sp>
      <p:sp>
        <p:nvSpPr>
          <p:cNvPr id="4" name="TextBox 3">
            <a:extLst>
              <a:ext uri="{FF2B5EF4-FFF2-40B4-BE49-F238E27FC236}">
                <a16:creationId xmlns:a16="http://schemas.microsoft.com/office/drawing/2014/main" id="{DD4FA84E-2D1A-422F-7021-D579AC4EC5F1}"/>
              </a:ext>
            </a:extLst>
          </p:cNvPr>
          <p:cNvSpPr txBox="1"/>
          <p:nvPr/>
        </p:nvSpPr>
        <p:spPr>
          <a:xfrm>
            <a:off x="324678" y="781880"/>
            <a:ext cx="11542644" cy="632480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attached dataset is of Inbound calls of an ABC company from the insurance category consists of a Customer Experience (CX) Inbound calling team for 23 days. Data includes </a:t>
            </a:r>
            <a:r>
              <a:rPr lang="en-US" dirty="0" err="1"/>
              <a:t>Agent_Name</a:t>
            </a:r>
            <a:r>
              <a:rPr lang="en-US" dirty="0"/>
              <a:t>, </a:t>
            </a:r>
            <a:r>
              <a:rPr lang="en-US" dirty="0" err="1"/>
              <a:t>Agent_ID</a:t>
            </a:r>
            <a:r>
              <a:rPr lang="en-US" dirty="0"/>
              <a:t>, </a:t>
            </a:r>
            <a:r>
              <a:rPr lang="en-US" dirty="0" err="1"/>
              <a:t>Queue_Time</a:t>
            </a:r>
            <a:r>
              <a:rPr lang="en-US" dirty="0"/>
              <a:t> [duration for which customer have to wait before they get connected to an agent], Time [time at which call was made by customer in a day], </a:t>
            </a:r>
            <a:r>
              <a:rPr lang="en-US" dirty="0" err="1"/>
              <a:t>Time_Bucket</a:t>
            </a:r>
            <a:r>
              <a:rPr lang="en-US" dirty="0"/>
              <a:t> [for easiness we have also provided you with the time bucket], Duration [duration for which a customer and executives are on call, </a:t>
            </a:r>
            <a:r>
              <a:rPr lang="en-US" dirty="0" err="1"/>
              <a:t>Call_Seconds</a:t>
            </a:r>
            <a:r>
              <a:rPr lang="en-US" dirty="0"/>
              <a:t> [for simplicity we have also converted those time into seconds], call status (Abandon, answered, transferred).</a:t>
            </a:r>
          </a:p>
          <a:p>
            <a:pPr marL="285750" indent="-285750" algn="just">
              <a:lnSpc>
                <a:spcPct val="150000"/>
              </a:lnSpc>
              <a:buFont typeface="Arial" panose="020B0604020202020204" pitchFamily="34" charset="0"/>
              <a:buChar char="•"/>
            </a:pPr>
            <a:r>
              <a:rPr lang="en-US" dirty="0"/>
              <a:t>Professionals on a customer experience (CX) team examine data and comments from customers, then disseminate their findings to the rest of the company. Customer experience programs (CX programs), digital customer experience, design and processes, internal communications, voice of the customer (</a:t>
            </a:r>
            <a:r>
              <a:rPr lang="en-US" dirty="0" err="1"/>
              <a:t>VoC</a:t>
            </a:r>
            <a:r>
              <a:rPr lang="en-US" dirty="0"/>
              <a:t>), user experiences, customer experience management, journey mapping, nurturing customer interactions, customer success, customer support, handling customer data, and learning about the customer experience are just a few of the roles and responsibilities that these teams typically carry out.</a:t>
            </a:r>
          </a:p>
          <a:p>
            <a:pPr marL="285750" indent="-285750" algn="just">
              <a:buFont typeface="Arial" panose="020B0604020202020204" pitchFamily="34" charset="0"/>
              <a:buChar char="•"/>
            </a:pPr>
            <a:endParaRPr lang="en-US" dirty="0"/>
          </a:p>
          <a:p>
            <a:pPr algn="just"/>
            <a:endParaRPr lang="en-US" dirty="0"/>
          </a:p>
          <a:p>
            <a:pPr algn="just"/>
            <a:endParaRPr lang="en-US" dirty="0"/>
          </a:p>
        </p:txBody>
      </p:sp>
    </p:spTree>
    <p:extLst>
      <p:ext uri="{BB962C8B-B14F-4D97-AF65-F5344CB8AC3E}">
        <p14:creationId xmlns:p14="http://schemas.microsoft.com/office/powerpoint/2010/main" val="149283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595269" y="0"/>
            <a:ext cx="9001462" cy="780015"/>
          </a:xfrm>
        </p:spPr>
        <p:txBody>
          <a:bodyPr>
            <a:normAutofit/>
          </a:bodyPr>
          <a:lstStyle/>
          <a:p>
            <a:r>
              <a:rPr lang="en-US" sz="3600" dirty="0"/>
              <a:t>approach</a:t>
            </a:r>
          </a:p>
        </p:txBody>
      </p:sp>
      <p:sp>
        <p:nvSpPr>
          <p:cNvPr id="4" name="TextBox 3">
            <a:extLst>
              <a:ext uri="{FF2B5EF4-FFF2-40B4-BE49-F238E27FC236}">
                <a16:creationId xmlns:a16="http://schemas.microsoft.com/office/drawing/2014/main" id="{2AEC5512-30E9-184E-CE67-15A644B2F754}"/>
              </a:ext>
            </a:extLst>
          </p:cNvPr>
          <p:cNvSpPr txBox="1"/>
          <p:nvPr/>
        </p:nvSpPr>
        <p:spPr>
          <a:xfrm>
            <a:off x="895386" y="1298713"/>
            <a:ext cx="10745783" cy="272382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Our collection contains tables with a wealth of information about calls. We thoroughly reviewed the dataset before executing a number of queries to extract relevant data from it.</a:t>
            </a:r>
          </a:p>
          <a:p>
            <a:pPr marL="285750" indent="-285750" algn="just">
              <a:lnSpc>
                <a:spcPct val="150000"/>
              </a:lnSpc>
              <a:buFont typeface="Arial" panose="020B0604020202020204" pitchFamily="34" charset="0"/>
              <a:buChar char="•"/>
            </a:pPr>
            <a:r>
              <a:rPr lang="en-US" dirty="0"/>
              <a:t>Find out the null values, blank values empty values and clean it (If applicable).</a:t>
            </a:r>
          </a:p>
          <a:p>
            <a:pPr marL="285750" indent="-285750" algn="just">
              <a:lnSpc>
                <a:spcPct val="150000"/>
              </a:lnSpc>
              <a:buFont typeface="Arial" panose="020B0604020202020204" pitchFamily="34" charset="0"/>
              <a:buChar char="•"/>
            </a:pPr>
            <a:r>
              <a:rPr lang="en-US" dirty="0"/>
              <a:t>Use filter, pivot table, and other functions to give answer of asked questions.</a:t>
            </a:r>
          </a:p>
          <a:p>
            <a:pPr marL="285750" indent="-285750" algn="just">
              <a:lnSpc>
                <a:spcPct val="150000"/>
              </a:lnSpc>
              <a:buFont typeface="Arial" panose="020B0604020202020204" pitchFamily="34" charset="0"/>
              <a:buChar char="•"/>
            </a:pPr>
            <a:r>
              <a:rPr lang="en-US" dirty="0"/>
              <a:t>To make a proper decision making solution.</a:t>
            </a:r>
          </a:p>
          <a:p>
            <a:pPr algn="just"/>
            <a:endParaRPr lang="en-US" dirty="0"/>
          </a:p>
          <a:p>
            <a:endParaRPr lang="en-US" dirty="0"/>
          </a:p>
        </p:txBody>
      </p:sp>
    </p:spTree>
    <p:extLst>
      <p:ext uri="{BB962C8B-B14F-4D97-AF65-F5344CB8AC3E}">
        <p14:creationId xmlns:p14="http://schemas.microsoft.com/office/powerpoint/2010/main" val="136298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727790" y="0"/>
            <a:ext cx="9001462" cy="713754"/>
          </a:xfrm>
        </p:spPr>
        <p:txBody>
          <a:bodyPr>
            <a:normAutofit/>
          </a:bodyPr>
          <a:lstStyle/>
          <a:p>
            <a:r>
              <a:rPr lang="en-US" sz="3600" dirty="0"/>
              <a:t>Tech-stack used</a:t>
            </a:r>
          </a:p>
        </p:txBody>
      </p:sp>
      <p:sp>
        <p:nvSpPr>
          <p:cNvPr id="5" name="TextBox 4">
            <a:extLst>
              <a:ext uri="{FF2B5EF4-FFF2-40B4-BE49-F238E27FC236}">
                <a16:creationId xmlns:a16="http://schemas.microsoft.com/office/drawing/2014/main" id="{29F2EEC9-AB9F-CBDE-5F20-017A29367ADC}"/>
              </a:ext>
            </a:extLst>
          </p:cNvPr>
          <p:cNvSpPr txBox="1"/>
          <p:nvPr/>
        </p:nvSpPr>
        <p:spPr>
          <a:xfrm>
            <a:off x="834887" y="980662"/>
            <a:ext cx="8653670" cy="2031325"/>
          </a:xfrm>
          <a:prstGeom prst="rect">
            <a:avLst/>
          </a:prstGeom>
          <a:noFill/>
        </p:spPr>
        <p:txBody>
          <a:bodyPr wrap="square" rtlCol="0">
            <a:spAutoFit/>
          </a:bodyPr>
          <a:lstStyle/>
          <a:p>
            <a:pPr>
              <a:lnSpc>
                <a:spcPct val="150000"/>
              </a:lnSpc>
            </a:pPr>
            <a:r>
              <a:rPr lang="en-US" b="1" dirty="0"/>
              <a:t>I used the following tools for complete my analysis</a:t>
            </a:r>
          </a:p>
          <a:p>
            <a:pPr marL="285750" indent="-285750">
              <a:lnSpc>
                <a:spcPct val="150000"/>
              </a:lnSpc>
              <a:buFont typeface="Arial" panose="020B0604020202020204" pitchFamily="34" charset="0"/>
              <a:buChar char="•"/>
            </a:pPr>
            <a:r>
              <a:rPr lang="en-US" dirty="0"/>
              <a:t>Google drive</a:t>
            </a:r>
          </a:p>
          <a:p>
            <a:pPr marL="285750" indent="-285750">
              <a:lnSpc>
                <a:spcPct val="150000"/>
              </a:lnSpc>
              <a:buFont typeface="Arial" panose="020B0604020202020204" pitchFamily="34" charset="0"/>
              <a:buChar char="•"/>
            </a:pPr>
            <a:r>
              <a:rPr lang="en-US" dirty="0"/>
              <a:t>Microsoft Excel for analysis</a:t>
            </a:r>
          </a:p>
          <a:p>
            <a:pPr marL="285750" indent="-285750">
              <a:lnSpc>
                <a:spcPct val="150000"/>
              </a:lnSpc>
              <a:buFont typeface="Arial" panose="020B0604020202020204" pitchFamily="34" charset="0"/>
              <a:buChar char="•"/>
            </a:pPr>
            <a:r>
              <a:rPr lang="en-US" dirty="0"/>
              <a:t>Microsoft Power point</a:t>
            </a:r>
          </a:p>
          <a:p>
            <a:endParaRPr lang="en-US" dirty="0"/>
          </a:p>
        </p:txBody>
      </p:sp>
    </p:spTree>
    <p:extLst>
      <p:ext uri="{BB962C8B-B14F-4D97-AF65-F5344CB8AC3E}">
        <p14:creationId xmlns:p14="http://schemas.microsoft.com/office/powerpoint/2010/main" val="44486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45772" y="-145775"/>
            <a:ext cx="11741428" cy="727006"/>
          </a:xfrm>
        </p:spPr>
        <p:txBody>
          <a:bodyPr>
            <a:normAutofit/>
          </a:bodyPr>
          <a:lstStyle/>
          <a:p>
            <a:r>
              <a:rPr lang="en-US" sz="2400" dirty="0"/>
              <a:t>Task 1: Average call duration</a:t>
            </a:r>
          </a:p>
        </p:txBody>
      </p:sp>
      <p:sp>
        <p:nvSpPr>
          <p:cNvPr id="4" name="TextBox 3">
            <a:extLst>
              <a:ext uri="{FF2B5EF4-FFF2-40B4-BE49-F238E27FC236}">
                <a16:creationId xmlns:a16="http://schemas.microsoft.com/office/drawing/2014/main" id="{32496F15-87AF-3138-64E0-2B2EF9C66FAF}"/>
              </a:ext>
            </a:extLst>
          </p:cNvPr>
          <p:cNvSpPr txBox="1"/>
          <p:nvPr/>
        </p:nvSpPr>
        <p:spPr>
          <a:xfrm>
            <a:off x="503580" y="754510"/>
            <a:ext cx="11078820" cy="923330"/>
          </a:xfrm>
          <a:prstGeom prst="rect">
            <a:avLst/>
          </a:prstGeom>
          <a:noFill/>
        </p:spPr>
        <p:txBody>
          <a:bodyPr wrap="square" rtlCol="0">
            <a:spAutoFit/>
          </a:bodyPr>
          <a:lstStyle/>
          <a:p>
            <a:r>
              <a:rPr lang="en-US" dirty="0"/>
              <a:t>Task: What is the average duration of calls for each time bucket?</a:t>
            </a:r>
          </a:p>
          <a:p>
            <a:r>
              <a:rPr lang="en-US" dirty="0"/>
              <a:t>Determine the average duration of all incoming calls received by agents. This should be calculated for each time bucket.</a:t>
            </a:r>
          </a:p>
        </p:txBody>
      </p:sp>
      <p:pic>
        <p:nvPicPr>
          <p:cNvPr id="10" name="Picture 9">
            <a:extLst>
              <a:ext uri="{FF2B5EF4-FFF2-40B4-BE49-F238E27FC236}">
                <a16:creationId xmlns:a16="http://schemas.microsoft.com/office/drawing/2014/main" id="{DDFEB7E2-7504-15CF-D0D6-2D3EEE29BF06}"/>
              </a:ext>
            </a:extLst>
          </p:cNvPr>
          <p:cNvPicPr>
            <a:picLocks noChangeAspect="1"/>
          </p:cNvPicPr>
          <p:nvPr/>
        </p:nvPicPr>
        <p:blipFill>
          <a:blip r:embed="rId2"/>
          <a:stretch>
            <a:fillRect/>
          </a:stretch>
        </p:blipFill>
        <p:spPr>
          <a:xfrm>
            <a:off x="304800" y="1987827"/>
            <a:ext cx="3180522" cy="4320210"/>
          </a:xfrm>
          <a:prstGeom prst="rect">
            <a:avLst/>
          </a:prstGeom>
        </p:spPr>
      </p:pic>
      <p:graphicFrame>
        <p:nvGraphicFramePr>
          <p:cNvPr id="11" name="Chart 10">
            <a:extLst>
              <a:ext uri="{FF2B5EF4-FFF2-40B4-BE49-F238E27FC236}">
                <a16:creationId xmlns:a16="http://schemas.microsoft.com/office/drawing/2014/main" id="{E8EBEA1D-C76C-91D9-B042-EA5E8D98B0BD}"/>
              </a:ext>
            </a:extLst>
          </p:cNvPr>
          <p:cNvGraphicFramePr>
            <a:graphicFrameLocks/>
          </p:cNvGraphicFramePr>
          <p:nvPr>
            <p:extLst>
              <p:ext uri="{D42A27DB-BD31-4B8C-83A1-F6EECF244321}">
                <p14:modId xmlns:p14="http://schemas.microsoft.com/office/powerpoint/2010/main" val="216586282"/>
              </p:ext>
            </p:extLst>
          </p:nvPr>
        </p:nvGraphicFramePr>
        <p:xfrm>
          <a:off x="3869634" y="1987826"/>
          <a:ext cx="8017566" cy="43202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28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462748" y="0"/>
            <a:ext cx="9001462" cy="554728"/>
          </a:xfrm>
        </p:spPr>
        <p:txBody>
          <a:bodyPr>
            <a:normAutofit/>
          </a:bodyPr>
          <a:lstStyle/>
          <a:p>
            <a:r>
              <a:rPr lang="en-US" sz="2400" dirty="0"/>
              <a:t>Task 2: Call Volume Analysis</a:t>
            </a:r>
          </a:p>
        </p:txBody>
      </p:sp>
      <p:sp>
        <p:nvSpPr>
          <p:cNvPr id="4" name="TextBox 3">
            <a:extLst>
              <a:ext uri="{FF2B5EF4-FFF2-40B4-BE49-F238E27FC236}">
                <a16:creationId xmlns:a16="http://schemas.microsoft.com/office/drawing/2014/main" id="{D34A09F3-2979-9080-4703-CDC2242E3831}"/>
              </a:ext>
            </a:extLst>
          </p:cNvPr>
          <p:cNvSpPr txBox="1"/>
          <p:nvPr/>
        </p:nvSpPr>
        <p:spPr>
          <a:xfrm>
            <a:off x="496957" y="662609"/>
            <a:ext cx="10933043" cy="923330"/>
          </a:xfrm>
          <a:prstGeom prst="rect">
            <a:avLst/>
          </a:prstGeom>
          <a:noFill/>
        </p:spPr>
        <p:txBody>
          <a:bodyPr wrap="square" rtlCol="0">
            <a:spAutoFit/>
          </a:bodyPr>
          <a:lstStyle/>
          <a:p>
            <a:r>
              <a:rPr lang="en-US" dirty="0"/>
              <a:t>Task: Can you create a chart or graph that shows the number of calls received in each time bucket?</a:t>
            </a:r>
          </a:p>
          <a:p>
            <a:r>
              <a:rPr lang="en-US" dirty="0"/>
              <a:t>Visualize the total number of calls received. This should be represented as a graph or chart showing the number of calls against time. Time should be represented in buckets (e.g., 1-2, 2-3, etc.).</a:t>
            </a:r>
          </a:p>
        </p:txBody>
      </p:sp>
      <p:graphicFrame>
        <p:nvGraphicFramePr>
          <p:cNvPr id="5" name="Chart 4">
            <a:extLst>
              <a:ext uri="{FF2B5EF4-FFF2-40B4-BE49-F238E27FC236}">
                <a16:creationId xmlns:a16="http://schemas.microsoft.com/office/drawing/2014/main" id="{C48BAE40-D9C7-2378-EB1A-F37519E9B0EA}"/>
              </a:ext>
            </a:extLst>
          </p:cNvPr>
          <p:cNvGraphicFramePr>
            <a:graphicFrameLocks/>
          </p:cNvGraphicFramePr>
          <p:nvPr>
            <p:extLst>
              <p:ext uri="{D42A27DB-BD31-4B8C-83A1-F6EECF244321}">
                <p14:modId xmlns:p14="http://schemas.microsoft.com/office/powerpoint/2010/main" val="1946697336"/>
              </p:ext>
            </p:extLst>
          </p:nvPr>
        </p:nvGraphicFramePr>
        <p:xfrm>
          <a:off x="4878249" y="1824994"/>
          <a:ext cx="7234239" cy="366609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8D5A260F-D4ED-4BED-354C-1AB0555ED958}"/>
              </a:ext>
            </a:extLst>
          </p:cNvPr>
          <p:cNvPicPr>
            <a:picLocks noChangeAspect="1"/>
          </p:cNvPicPr>
          <p:nvPr/>
        </p:nvPicPr>
        <p:blipFill>
          <a:blip r:embed="rId3"/>
          <a:stretch>
            <a:fillRect/>
          </a:stretch>
        </p:blipFill>
        <p:spPr>
          <a:xfrm>
            <a:off x="133972" y="1838246"/>
            <a:ext cx="4691269" cy="3666090"/>
          </a:xfrm>
          <a:prstGeom prst="rect">
            <a:avLst/>
          </a:prstGeom>
        </p:spPr>
      </p:pic>
    </p:spTree>
    <p:extLst>
      <p:ext uri="{BB962C8B-B14F-4D97-AF65-F5344CB8AC3E}">
        <p14:creationId xmlns:p14="http://schemas.microsoft.com/office/powerpoint/2010/main" val="261014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595269" y="0"/>
            <a:ext cx="9001462" cy="554728"/>
          </a:xfrm>
        </p:spPr>
        <p:txBody>
          <a:bodyPr>
            <a:normAutofit/>
          </a:bodyPr>
          <a:lstStyle/>
          <a:p>
            <a:r>
              <a:rPr lang="en-US" sz="2400" dirty="0"/>
              <a:t>Task 3: Manpower Planning</a:t>
            </a:r>
          </a:p>
        </p:txBody>
      </p:sp>
      <p:sp>
        <p:nvSpPr>
          <p:cNvPr id="4" name="TextBox 3">
            <a:extLst>
              <a:ext uri="{FF2B5EF4-FFF2-40B4-BE49-F238E27FC236}">
                <a16:creationId xmlns:a16="http://schemas.microsoft.com/office/drawing/2014/main" id="{DB7C1076-DC06-1FE6-DFB8-ED7404036583}"/>
              </a:ext>
            </a:extLst>
          </p:cNvPr>
          <p:cNvSpPr txBox="1"/>
          <p:nvPr/>
        </p:nvSpPr>
        <p:spPr>
          <a:xfrm>
            <a:off x="132520" y="689113"/>
            <a:ext cx="11847445" cy="1477328"/>
          </a:xfrm>
          <a:prstGeom prst="rect">
            <a:avLst/>
          </a:prstGeom>
          <a:noFill/>
        </p:spPr>
        <p:txBody>
          <a:bodyPr wrap="square" rtlCol="0">
            <a:spAutoFit/>
          </a:bodyPr>
          <a:lstStyle/>
          <a:p>
            <a:pPr algn="just"/>
            <a:r>
              <a:rPr lang="en-US" dirty="0"/>
              <a:t>Task: What is the minimum number of agents required in each time bucket to reduce the abandon rate to 10%?</a:t>
            </a:r>
          </a:p>
          <a:p>
            <a:pPr algn="just"/>
            <a:r>
              <a:rPr lang="en-US" dirty="0"/>
              <a:t>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p:txBody>
      </p:sp>
      <p:pic>
        <p:nvPicPr>
          <p:cNvPr id="8" name="Picture 7">
            <a:extLst>
              <a:ext uri="{FF2B5EF4-FFF2-40B4-BE49-F238E27FC236}">
                <a16:creationId xmlns:a16="http://schemas.microsoft.com/office/drawing/2014/main" id="{C06EF478-FB5D-9265-FFF3-7680E09A7A61}"/>
              </a:ext>
            </a:extLst>
          </p:cNvPr>
          <p:cNvPicPr>
            <a:picLocks noChangeAspect="1"/>
          </p:cNvPicPr>
          <p:nvPr/>
        </p:nvPicPr>
        <p:blipFill>
          <a:blip r:embed="rId2"/>
          <a:stretch>
            <a:fillRect/>
          </a:stretch>
        </p:blipFill>
        <p:spPr>
          <a:xfrm>
            <a:off x="212035" y="2166440"/>
            <a:ext cx="9475304" cy="1262559"/>
          </a:xfrm>
          <a:prstGeom prst="rect">
            <a:avLst/>
          </a:prstGeom>
        </p:spPr>
      </p:pic>
      <p:graphicFrame>
        <p:nvGraphicFramePr>
          <p:cNvPr id="9" name="Chart 8">
            <a:extLst>
              <a:ext uri="{FF2B5EF4-FFF2-40B4-BE49-F238E27FC236}">
                <a16:creationId xmlns:a16="http://schemas.microsoft.com/office/drawing/2014/main" id="{C23A4CD3-C3EF-7D5D-615B-B1CCC5F8A427}"/>
              </a:ext>
            </a:extLst>
          </p:cNvPr>
          <p:cNvGraphicFramePr>
            <a:graphicFrameLocks/>
          </p:cNvGraphicFramePr>
          <p:nvPr>
            <p:extLst>
              <p:ext uri="{D42A27DB-BD31-4B8C-83A1-F6EECF244321}">
                <p14:modId xmlns:p14="http://schemas.microsoft.com/office/powerpoint/2010/main" val="3742833492"/>
              </p:ext>
            </p:extLst>
          </p:nvPr>
        </p:nvGraphicFramePr>
        <p:xfrm>
          <a:off x="212035" y="3501888"/>
          <a:ext cx="7593495" cy="321696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88C73DA3-04C5-CC50-226E-40D3689C62BB}"/>
              </a:ext>
            </a:extLst>
          </p:cNvPr>
          <p:cNvSpPr txBox="1"/>
          <p:nvPr/>
        </p:nvSpPr>
        <p:spPr>
          <a:xfrm>
            <a:off x="8044070" y="3634934"/>
            <a:ext cx="3935895" cy="2950872"/>
          </a:xfrm>
          <a:prstGeom prst="rect">
            <a:avLst/>
          </a:prstGeom>
          <a:noFill/>
        </p:spPr>
        <p:txBody>
          <a:bodyPr wrap="square" rtlCol="0">
            <a:spAutoFit/>
          </a:bodyPr>
          <a:lstStyle/>
          <a:p>
            <a:pPr algn="ctr">
              <a:lnSpc>
                <a:spcPct val="150000"/>
              </a:lnSpc>
            </a:pPr>
            <a:r>
              <a:rPr lang="en-US" u="sng" dirty="0"/>
              <a:t>Assumption</a:t>
            </a:r>
          </a:p>
          <a:p>
            <a:pPr>
              <a:lnSpc>
                <a:spcPct val="150000"/>
              </a:lnSpc>
            </a:pPr>
            <a:r>
              <a:rPr lang="en-US" dirty="0"/>
              <a:t>Total working hours = 9 hours</a:t>
            </a:r>
          </a:p>
          <a:p>
            <a:pPr>
              <a:lnSpc>
                <a:spcPct val="150000"/>
              </a:lnSpc>
            </a:pPr>
            <a:r>
              <a:rPr lang="en-US" dirty="0"/>
              <a:t>Break = 1.5 hours</a:t>
            </a:r>
          </a:p>
          <a:p>
            <a:pPr>
              <a:lnSpc>
                <a:spcPct val="150000"/>
              </a:lnSpc>
            </a:pPr>
            <a:r>
              <a:rPr lang="en-US" dirty="0"/>
              <a:t>IT downtime = 0.5 Hours</a:t>
            </a:r>
          </a:p>
          <a:p>
            <a:pPr>
              <a:lnSpc>
                <a:spcPct val="150000"/>
              </a:lnSpc>
            </a:pPr>
            <a:r>
              <a:rPr lang="en-US" dirty="0"/>
              <a:t>Meetings = 1 Hour</a:t>
            </a:r>
          </a:p>
          <a:p>
            <a:pPr>
              <a:lnSpc>
                <a:spcPct val="150000"/>
              </a:lnSpc>
            </a:pPr>
            <a:r>
              <a:rPr lang="en-US" dirty="0"/>
              <a:t>Actual working hours = 5 Hours</a:t>
            </a:r>
          </a:p>
          <a:p>
            <a:pPr>
              <a:lnSpc>
                <a:spcPct val="150000"/>
              </a:lnSpc>
            </a:pPr>
            <a:endParaRPr lang="en-US" dirty="0"/>
          </a:p>
        </p:txBody>
      </p:sp>
    </p:spTree>
    <p:extLst>
      <p:ext uri="{BB962C8B-B14F-4D97-AF65-F5344CB8AC3E}">
        <p14:creationId xmlns:p14="http://schemas.microsoft.com/office/powerpoint/2010/main" val="227012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50B004-5A34-3708-0C4D-E43A8B5E6494}"/>
              </a:ext>
            </a:extLst>
          </p:cNvPr>
          <p:cNvPicPr>
            <a:picLocks noChangeAspect="1"/>
          </p:cNvPicPr>
          <p:nvPr/>
        </p:nvPicPr>
        <p:blipFill>
          <a:blip r:embed="rId2"/>
          <a:stretch>
            <a:fillRect/>
          </a:stretch>
        </p:blipFill>
        <p:spPr>
          <a:xfrm>
            <a:off x="167721" y="790575"/>
            <a:ext cx="6948696" cy="4868932"/>
          </a:xfrm>
          <a:prstGeom prst="rect">
            <a:avLst/>
          </a:prstGeom>
        </p:spPr>
      </p:pic>
      <p:pic>
        <p:nvPicPr>
          <p:cNvPr id="7" name="Picture 6">
            <a:extLst>
              <a:ext uri="{FF2B5EF4-FFF2-40B4-BE49-F238E27FC236}">
                <a16:creationId xmlns:a16="http://schemas.microsoft.com/office/drawing/2014/main" id="{CE6430D2-C225-2740-6DCB-653DB8890D9E}"/>
              </a:ext>
            </a:extLst>
          </p:cNvPr>
          <p:cNvPicPr>
            <a:picLocks noChangeAspect="1"/>
          </p:cNvPicPr>
          <p:nvPr/>
        </p:nvPicPr>
        <p:blipFill>
          <a:blip r:embed="rId3"/>
          <a:stretch>
            <a:fillRect/>
          </a:stretch>
        </p:blipFill>
        <p:spPr>
          <a:xfrm>
            <a:off x="7452281" y="808591"/>
            <a:ext cx="4571998" cy="4850916"/>
          </a:xfrm>
          <a:prstGeom prst="rect">
            <a:avLst/>
          </a:prstGeom>
        </p:spPr>
      </p:pic>
    </p:spTree>
    <p:extLst>
      <p:ext uri="{BB962C8B-B14F-4D97-AF65-F5344CB8AC3E}">
        <p14:creationId xmlns:p14="http://schemas.microsoft.com/office/powerpoint/2010/main" val="317093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B695-9241-95C0-7EB1-D6DA2643F75B}"/>
              </a:ext>
            </a:extLst>
          </p:cNvPr>
          <p:cNvSpPr>
            <a:spLocks noGrp="1"/>
          </p:cNvSpPr>
          <p:nvPr>
            <p:ph type="ctrTitle"/>
          </p:nvPr>
        </p:nvSpPr>
        <p:spPr>
          <a:xfrm>
            <a:off x="1873565" y="0"/>
            <a:ext cx="9001462" cy="528224"/>
          </a:xfrm>
        </p:spPr>
        <p:txBody>
          <a:bodyPr>
            <a:normAutofit/>
          </a:bodyPr>
          <a:lstStyle/>
          <a:p>
            <a:r>
              <a:rPr lang="en-US" sz="2400" dirty="0"/>
              <a:t>Task 4: Night Shift Manpower Planning</a:t>
            </a:r>
          </a:p>
        </p:txBody>
      </p:sp>
      <p:sp>
        <p:nvSpPr>
          <p:cNvPr id="4" name="TextBox 3">
            <a:extLst>
              <a:ext uri="{FF2B5EF4-FFF2-40B4-BE49-F238E27FC236}">
                <a16:creationId xmlns:a16="http://schemas.microsoft.com/office/drawing/2014/main" id="{15EC6B77-D671-6F1D-B293-39445E96AD16}"/>
              </a:ext>
            </a:extLst>
          </p:cNvPr>
          <p:cNvSpPr txBox="1"/>
          <p:nvPr/>
        </p:nvSpPr>
        <p:spPr>
          <a:xfrm>
            <a:off x="212035" y="622852"/>
            <a:ext cx="11794435" cy="1754326"/>
          </a:xfrm>
          <a:prstGeom prst="rect">
            <a:avLst/>
          </a:prstGeom>
          <a:noFill/>
        </p:spPr>
        <p:txBody>
          <a:bodyPr wrap="square" rtlCol="0">
            <a:spAutoFit/>
          </a:bodyPr>
          <a:lstStyle/>
          <a:p>
            <a:r>
              <a:rPr lang="en-US" dirty="0"/>
              <a:t>Task: Propose a manpower plan for each time bucket throughout the day, keeping the maximum abandon rate at 10%.</a:t>
            </a:r>
          </a:p>
          <a:p>
            <a:r>
              <a:rPr lang="en-US" dirty="0"/>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p>
        </p:txBody>
      </p:sp>
      <p:pic>
        <p:nvPicPr>
          <p:cNvPr id="6" name="Picture 5">
            <a:extLst>
              <a:ext uri="{FF2B5EF4-FFF2-40B4-BE49-F238E27FC236}">
                <a16:creationId xmlns:a16="http://schemas.microsoft.com/office/drawing/2014/main" id="{9BA26F72-1848-864C-57C3-BD2C0D17F82C}"/>
              </a:ext>
            </a:extLst>
          </p:cNvPr>
          <p:cNvPicPr>
            <a:picLocks noChangeAspect="1"/>
          </p:cNvPicPr>
          <p:nvPr/>
        </p:nvPicPr>
        <p:blipFill>
          <a:blip r:embed="rId2"/>
          <a:stretch>
            <a:fillRect/>
          </a:stretch>
        </p:blipFill>
        <p:spPr>
          <a:xfrm>
            <a:off x="312256" y="2416934"/>
            <a:ext cx="11389414" cy="697604"/>
          </a:xfrm>
          <a:prstGeom prst="rect">
            <a:avLst/>
          </a:prstGeom>
        </p:spPr>
      </p:pic>
      <p:pic>
        <p:nvPicPr>
          <p:cNvPr id="8" name="Picture 7">
            <a:extLst>
              <a:ext uri="{FF2B5EF4-FFF2-40B4-BE49-F238E27FC236}">
                <a16:creationId xmlns:a16="http://schemas.microsoft.com/office/drawing/2014/main" id="{A26245DD-82FD-BAD0-3341-0E119024FF67}"/>
              </a:ext>
            </a:extLst>
          </p:cNvPr>
          <p:cNvPicPr>
            <a:picLocks noChangeAspect="1"/>
          </p:cNvPicPr>
          <p:nvPr/>
        </p:nvPicPr>
        <p:blipFill>
          <a:blip r:embed="rId3"/>
          <a:stretch>
            <a:fillRect/>
          </a:stretch>
        </p:blipFill>
        <p:spPr>
          <a:xfrm>
            <a:off x="312256" y="3257964"/>
            <a:ext cx="7082457" cy="3447636"/>
          </a:xfrm>
          <a:prstGeom prst="rect">
            <a:avLst/>
          </a:prstGeom>
        </p:spPr>
      </p:pic>
      <p:pic>
        <p:nvPicPr>
          <p:cNvPr id="9" name="Picture 8">
            <a:extLst>
              <a:ext uri="{FF2B5EF4-FFF2-40B4-BE49-F238E27FC236}">
                <a16:creationId xmlns:a16="http://schemas.microsoft.com/office/drawing/2014/main" id="{E805E426-F3A4-DC02-3D4B-8F29689C5900}"/>
              </a:ext>
            </a:extLst>
          </p:cNvPr>
          <p:cNvPicPr>
            <a:picLocks noChangeAspect="1"/>
          </p:cNvPicPr>
          <p:nvPr/>
        </p:nvPicPr>
        <p:blipFill>
          <a:blip r:embed="rId4"/>
          <a:stretch>
            <a:fillRect/>
          </a:stretch>
        </p:blipFill>
        <p:spPr>
          <a:xfrm>
            <a:off x="7466358" y="3257964"/>
            <a:ext cx="4540112" cy="3415817"/>
          </a:xfrm>
          <a:prstGeom prst="rect">
            <a:avLst/>
          </a:prstGeom>
        </p:spPr>
      </p:pic>
    </p:spTree>
    <p:extLst>
      <p:ext uri="{BB962C8B-B14F-4D97-AF65-F5344CB8AC3E}">
        <p14:creationId xmlns:p14="http://schemas.microsoft.com/office/powerpoint/2010/main" val="320919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215</TotalTime>
  <Words>1189</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ABC Call Volume Trend Analysis</vt:lpstr>
      <vt:lpstr>Project description</vt:lpstr>
      <vt:lpstr>approach</vt:lpstr>
      <vt:lpstr>Tech-stack used</vt:lpstr>
      <vt:lpstr>Task 1: Average call duration</vt:lpstr>
      <vt:lpstr>Task 2: Call Volume Analysis</vt:lpstr>
      <vt:lpstr>Task 3: Manpower Planning</vt:lpstr>
      <vt:lpstr>PowerPoint Presentation</vt:lpstr>
      <vt:lpstr>Task 4: Night Shift Manpower Planning</vt:lpstr>
      <vt:lpstr>PowerPoint Presentation</vt:lpstr>
      <vt:lpstr>insights</vt:lpstr>
      <vt:lpstr>result</vt:lpstr>
      <vt:lpstr>Drive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drustant metar</dc:creator>
  <cp:lastModifiedBy>drustant metar</cp:lastModifiedBy>
  <cp:revision>20</cp:revision>
  <dcterms:created xsi:type="dcterms:W3CDTF">2024-04-18T11:04:05Z</dcterms:created>
  <dcterms:modified xsi:type="dcterms:W3CDTF">2024-04-18T16:44:39Z</dcterms:modified>
</cp:coreProperties>
</file>