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61" r:id="rId17"/>
    <p:sldId id="273"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257981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C468E-AB07-4F54-ABB4-A6D04458D4AA}" type="datetimeFigureOut">
              <a:rPr lang="en-US" smtClean="0"/>
              <a:t>17-Apr-24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5726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3438409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F3A3-8760-4410-8661-85CBBE85C1BA}"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41686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551758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7C468E-AB07-4F54-ABB4-A6D04458D4AA}" type="datetimeFigureOut">
              <a:rPr lang="en-US" smtClean="0"/>
              <a:t>17-Apr-24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2946250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7C468E-AB07-4F54-ABB4-A6D04458D4AA}" type="datetimeFigureOut">
              <a:rPr lang="en-US" smtClean="0"/>
              <a:t>17-Apr-24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285363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2681616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201922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28942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49064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C468E-AB07-4F54-ABB4-A6D04458D4AA}" type="datetimeFigureOut">
              <a:rPr lang="en-US" smtClean="0"/>
              <a:t>17-Apr-24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297437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C468E-AB07-4F54-ABB4-A6D04458D4AA}" type="datetimeFigureOut">
              <a:rPr lang="en-US" smtClean="0"/>
              <a:t>17-Apr-24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313741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149262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255953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7C468E-AB07-4F54-ABB4-A6D04458D4AA}" type="datetimeFigureOut">
              <a:rPr lang="en-US" smtClean="0"/>
              <a:t>17-Apr-24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4107606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C468E-AB07-4F54-ABB4-A6D04458D4AA}" type="datetimeFigureOut">
              <a:rPr lang="en-US" smtClean="0"/>
              <a:t>17-Apr-24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F3A3-8760-4410-8661-85CBBE85C1BA}" type="slidenum">
              <a:rPr lang="en-US" smtClean="0"/>
              <a:t>‹#›</a:t>
            </a:fld>
            <a:endParaRPr lang="en-US"/>
          </a:p>
        </p:txBody>
      </p:sp>
    </p:spTree>
    <p:extLst>
      <p:ext uri="{BB962C8B-B14F-4D97-AF65-F5344CB8AC3E}">
        <p14:creationId xmlns:p14="http://schemas.microsoft.com/office/powerpoint/2010/main" val="6580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7C468E-AB07-4F54-ABB4-A6D04458D4AA}" type="datetimeFigureOut">
              <a:rPr lang="en-US" smtClean="0"/>
              <a:t>17-Apr-24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7AF3A3-8760-4410-8661-85CBBE85C1BA}" type="slidenum">
              <a:rPr lang="en-US" smtClean="0"/>
              <a:t>‹#›</a:t>
            </a:fld>
            <a:endParaRPr lang="en-US"/>
          </a:p>
        </p:txBody>
      </p:sp>
    </p:spTree>
    <p:extLst>
      <p:ext uri="{BB962C8B-B14F-4D97-AF65-F5344CB8AC3E}">
        <p14:creationId xmlns:p14="http://schemas.microsoft.com/office/powerpoint/2010/main" val="118623943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google.com/spreadsheets/d/11mJitAUZ3O36dKYUfCrXopcop-I9sJKj/edit?usp=drive_link&amp;ouid=110876986073115360474&amp;rtpof=true&amp;sd=tru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3CAE14-868E-56E0-DC8B-B18BA0D15BCD}"/>
              </a:ext>
            </a:extLst>
          </p:cNvPr>
          <p:cNvSpPr txBox="1"/>
          <p:nvPr/>
        </p:nvSpPr>
        <p:spPr>
          <a:xfrm>
            <a:off x="397565" y="287331"/>
            <a:ext cx="10681252" cy="1323439"/>
          </a:xfrm>
          <a:prstGeom prst="rect">
            <a:avLst/>
          </a:prstGeom>
          <a:noFill/>
        </p:spPr>
        <p:txBody>
          <a:bodyPr wrap="square" rtlCol="0">
            <a:spAutoFit/>
          </a:bodyPr>
          <a:lstStyle/>
          <a:p>
            <a:pPr algn="ctr"/>
            <a:r>
              <a:rPr lang="en-GB" sz="4000" b="1" dirty="0">
                <a:effectLst/>
                <a:latin typeface="Mongolian Baiti" panose="03000500000000000000" pitchFamily="66" charset="0"/>
                <a:ea typeface="Arial" panose="020B0604020202020204" pitchFamily="34" charset="0"/>
              </a:rPr>
              <a:t>IMPACT OF CAR FEATURES</a:t>
            </a:r>
            <a:endParaRPr lang="en-US" sz="4000" b="1" dirty="0">
              <a:effectLst/>
              <a:latin typeface="Arial" panose="020B0604020202020204" pitchFamily="34" charset="0"/>
              <a:ea typeface="Arial" panose="020B0604020202020204" pitchFamily="34" charset="0"/>
            </a:endParaRPr>
          </a:p>
          <a:p>
            <a:endParaRPr lang="en-US" sz="4000" b="1" dirty="0"/>
          </a:p>
        </p:txBody>
      </p:sp>
      <p:pic>
        <p:nvPicPr>
          <p:cNvPr id="8" name="Picture 7">
            <a:extLst>
              <a:ext uri="{FF2B5EF4-FFF2-40B4-BE49-F238E27FC236}">
                <a16:creationId xmlns:a16="http://schemas.microsoft.com/office/drawing/2014/main" id="{7840FF8B-BB2E-0A67-1E85-871D5EF09044}"/>
              </a:ext>
            </a:extLst>
          </p:cNvPr>
          <p:cNvPicPr>
            <a:picLocks noChangeAspect="1"/>
          </p:cNvPicPr>
          <p:nvPr/>
        </p:nvPicPr>
        <p:blipFill>
          <a:blip r:embed="rId2"/>
          <a:stretch>
            <a:fillRect/>
          </a:stretch>
        </p:blipFill>
        <p:spPr>
          <a:xfrm>
            <a:off x="503582" y="1280283"/>
            <a:ext cx="11184835" cy="5117485"/>
          </a:xfrm>
          <a:prstGeom prst="rect">
            <a:avLst/>
          </a:prstGeom>
        </p:spPr>
      </p:pic>
      <p:sp>
        <p:nvSpPr>
          <p:cNvPr id="9" name="TextBox 8">
            <a:extLst>
              <a:ext uri="{FF2B5EF4-FFF2-40B4-BE49-F238E27FC236}">
                <a16:creationId xmlns:a16="http://schemas.microsoft.com/office/drawing/2014/main" id="{1AA6B48F-5015-B23E-D446-8534192296B3}"/>
              </a:ext>
            </a:extLst>
          </p:cNvPr>
          <p:cNvSpPr txBox="1"/>
          <p:nvPr/>
        </p:nvSpPr>
        <p:spPr>
          <a:xfrm>
            <a:off x="9671877" y="6359668"/>
            <a:ext cx="2570922" cy="369332"/>
          </a:xfrm>
          <a:prstGeom prst="rect">
            <a:avLst/>
          </a:prstGeom>
          <a:noFill/>
        </p:spPr>
        <p:txBody>
          <a:bodyPr wrap="square" rtlCol="0">
            <a:spAutoFit/>
          </a:bodyPr>
          <a:lstStyle/>
          <a:p>
            <a:r>
              <a:rPr lang="en-US" b="1" dirty="0"/>
              <a:t>By Drustant Metar</a:t>
            </a:r>
          </a:p>
        </p:txBody>
      </p:sp>
    </p:spTree>
    <p:extLst>
      <p:ext uri="{BB962C8B-B14F-4D97-AF65-F5344CB8AC3E}">
        <p14:creationId xmlns:p14="http://schemas.microsoft.com/office/powerpoint/2010/main" val="170855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14F9-A011-1E82-6CE5-A65F29608498}"/>
              </a:ext>
            </a:extLst>
          </p:cNvPr>
          <p:cNvSpPr>
            <a:spLocks noGrp="1"/>
          </p:cNvSpPr>
          <p:nvPr>
            <p:ph type="title"/>
          </p:nvPr>
        </p:nvSpPr>
        <p:spPr>
          <a:xfrm>
            <a:off x="646112" y="452718"/>
            <a:ext cx="1394724" cy="527943"/>
          </a:xfrm>
        </p:spPr>
        <p:txBody>
          <a:bodyPr/>
          <a:lstStyle/>
          <a:p>
            <a:r>
              <a:rPr lang="en-US" sz="2800" b="1" dirty="0"/>
              <a:t>Task 5</a:t>
            </a:r>
            <a:endParaRPr lang="en-US" sz="2800" dirty="0"/>
          </a:p>
        </p:txBody>
      </p:sp>
      <p:sp>
        <p:nvSpPr>
          <p:cNvPr id="4" name="TextBox 3">
            <a:extLst>
              <a:ext uri="{FF2B5EF4-FFF2-40B4-BE49-F238E27FC236}">
                <a16:creationId xmlns:a16="http://schemas.microsoft.com/office/drawing/2014/main" id="{AB8CC5B8-2787-066B-BFAC-20D03BF73001}"/>
              </a:ext>
            </a:extLst>
          </p:cNvPr>
          <p:cNvSpPr txBox="1"/>
          <p:nvPr/>
        </p:nvSpPr>
        <p:spPr>
          <a:xfrm>
            <a:off x="685868" y="967411"/>
            <a:ext cx="10883279" cy="1962076"/>
          </a:xfrm>
          <a:prstGeom prst="rect">
            <a:avLst/>
          </a:prstGeom>
          <a:noFill/>
        </p:spPr>
        <p:txBody>
          <a:bodyPr wrap="square" rtlCol="0">
            <a:spAutoFit/>
          </a:bodyPr>
          <a:lstStyle/>
          <a:p>
            <a:pPr marL="0" marR="0" algn="just">
              <a:lnSpc>
                <a:spcPct val="115000"/>
              </a:lnSpc>
              <a:spcBef>
                <a:spcPts val="0"/>
              </a:spcBef>
              <a:spcAft>
                <a:spcPts val="0"/>
              </a:spcAft>
            </a:pPr>
            <a:r>
              <a:rPr lang="en-GB" sz="1800" b="1" dirty="0">
                <a:effectLst/>
                <a:latin typeface="Mongolian Baiti" panose="03000500000000000000" pitchFamily="66" charset="0"/>
                <a:ea typeface="Arial" panose="020B0604020202020204" pitchFamily="34" charset="0"/>
              </a:rPr>
              <a:t>Insight Required:</a:t>
            </a:r>
            <a:r>
              <a:rPr lang="en-GB" sz="1800" dirty="0">
                <a:effectLst/>
                <a:latin typeface="Mongolian Baiti" panose="03000500000000000000" pitchFamily="66" charset="0"/>
                <a:ea typeface="Arial" panose="020B0604020202020204" pitchFamily="34" charset="0"/>
              </a:rPr>
              <a:t> What is the relationship between fuel efficiency and the number of cylinders in a car's engine?</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Task 5.A:</a:t>
            </a:r>
            <a:r>
              <a:rPr lang="en-GB" sz="1800" u="none" strike="noStrike" dirty="0">
                <a:effectLst/>
                <a:latin typeface="Mongolian Baiti" panose="03000500000000000000" pitchFamily="66" charset="0"/>
                <a:ea typeface="Arial" panose="020B0604020202020204" pitchFamily="34" charset="0"/>
              </a:rPr>
              <a:t> Create a scatter plot with the number of cylinders on the x-axis and highway MPG on the y-axis. Then create a trendline on the scatter plot to visually estimate the slope of the relationship and assess its significance.</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Task 5.B: </a:t>
            </a:r>
            <a:r>
              <a:rPr lang="en-GB" sz="1800" u="none" strike="noStrike" dirty="0">
                <a:effectLst/>
                <a:latin typeface="Mongolian Baiti" panose="03000500000000000000" pitchFamily="66" charset="0"/>
                <a:ea typeface="Arial" panose="020B0604020202020204" pitchFamily="34" charset="0"/>
              </a:rPr>
              <a:t>Calculate the correlation coefficient between the number of cylinders and highway MPG to quantify the strength and direction of the relationship.</a:t>
            </a:r>
            <a:endParaRPr lang="en-US" sz="1800" u="none" strike="noStrike"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4FD4C014-699D-6C67-B291-100A272FDED0}"/>
              </a:ext>
            </a:extLst>
          </p:cNvPr>
          <p:cNvPicPr>
            <a:picLocks noChangeAspect="1"/>
          </p:cNvPicPr>
          <p:nvPr/>
        </p:nvPicPr>
        <p:blipFill rotWithShape="1">
          <a:blip r:embed="rId2"/>
          <a:srcRect l="2388" b="4341"/>
          <a:stretch/>
        </p:blipFill>
        <p:spPr>
          <a:xfrm>
            <a:off x="1099930" y="2750975"/>
            <a:ext cx="10177670" cy="3795599"/>
          </a:xfrm>
          <a:prstGeom prst="rect">
            <a:avLst/>
          </a:prstGeom>
        </p:spPr>
      </p:pic>
    </p:spTree>
    <p:extLst>
      <p:ext uri="{BB962C8B-B14F-4D97-AF65-F5344CB8AC3E}">
        <p14:creationId xmlns:p14="http://schemas.microsoft.com/office/powerpoint/2010/main" val="398260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1819-9930-5EFE-E6E4-4BEF5B40B42A}"/>
              </a:ext>
            </a:extLst>
          </p:cNvPr>
          <p:cNvSpPr>
            <a:spLocks noGrp="1"/>
          </p:cNvSpPr>
          <p:nvPr>
            <p:ph type="title"/>
          </p:nvPr>
        </p:nvSpPr>
        <p:spPr>
          <a:xfrm>
            <a:off x="646111" y="452718"/>
            <a:ext cx="4294189" cy="575982"/>
          </a:xfrm>
        </p:spPr>
        <p:txBody>
          <a:bodyPr/>
          <a:lstStyle/>
          <a:p>
            <a:r>
              <a:rPr lang="en-US" sz="2800" b="1" dirty="0"/>
              <a:t>Building The Dashboard</a:t>
            </a:r>
          </a:p>
        </p:txBody>
      </p:sp>
      <p:sp>
        <p:nvSpPr>
          <p:cNvPr id="4" name="TextBox 3">
            <a:extLst>
              <a:ext uri="{FF2B5EF4-FFF2-40B4-BE49-F238E27FC236}">
                <a16:creationId xmlns:a16="http://schemas.microsoft.com/office/drawing/2014/main" id="{A946324E-9744-E36B-ADD7-1C75E9AFCB81}"/>
              </a:ext>
            </a:extLst>
          </p:cNvPr>
          <p:cNvSpPr txBox="1"/>
          <p:nvPr/>
        </p:nvSpPr>
        <p:spPr>
          <a:xfrm>
            <a:off x="646111" y="1028700"/>
            <a:ext cx="11114089" cy="1324978"/>
          </a:xfrm>
          <a:prstGeom prst="rect">
            <a:avLst/>
          </a:prstGeom>
          <a:noFill/>
        </p:spPr>
        <p:txBody>
          <a:bodyPr wrap="square" rtlCol="0">
            <a:spAutoFit/>
          </a:bodyPr>
          <a:lstStyle/>
          <a:p>
            <a:pPr marL="0" marR="0" algn="just">
              <a:lnSpc>
                <a:spcPct val="115000"/>
              </a:lnSpc>
              <a:spcBef>
                <a:spcPts val="0"/>
              </a:spcBef>
              <a:spcAft>
                <a:spcPts val="0"/>
              </a:spcAft>
            </a:pPr>
            <a:r>
              <a:rPr lang="en-GB" sz="1800" b="1" dirty="0">
                <a:effectLst/>
                <a:latin typeface="Mongolian Baiti" panose="03000500000000000000" pitchFamily="66" charset="0"/>
                <a:ea typeface="Arial" panose="020B0604020202020204" pitchFamily="34" charset="0"/>
              </a:rPr>
              <a:t>Task 1:</a:t>
            </a:r>
            <a:r>
              <a:rPr lang="en-GB" sz="1800" dirty="0">
                <a:effectLst/>
                <a:latin typeface="Mongolian Baiti" panose="03000500000000000000" pitchFamily="66" charset="0"/>
                <a:ea typeface="Arial" panose="020B0604020202020204" pitchFamily="34" charset="0"/>
              </a:rPr>
              <a:t> How does the distribution of car prices vary by brand and body style?</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Hints: </a:t>
            </a:r>
            <a:r>
              <a:rPr lang="en-GB" sz="1800" u="none" strike="noStrike" dirty="0">
                <a:effectLst/>
                <a:latin typeface="Mongolian Baiti" panose="03000500000000000000" pitchFamily="66" charset="0"/>
                <a:ea typeface="Arial" panose="020B0604020202020204" pitchFamily="34" charset="0"/>
              </a:rPr>
              <a:t>Stacked column chart to show the distribution of car prices by brand and body style. Use filters and slicers to make the chart interactive. Calculate the total MSRP for each brand and body style using SUMIF or Pivot Tables.</a:t>
            </a:r>
            <a:endParaRPr lang="en-US" sz="1800" u="none" strike="noStrike"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5A1D9B57-A4F4-15EC-CB6F-ECABCB8739F2}"/>
              </a:ext>
            </a:extLst>
          </p:cNvPr>
          <p:cNvPicPr>
            <a:picLocks noChangeAspect="1"/>
          </p:cNvPicPr>
          <p:nvPr/>
        </p:nvPicPr>
        <p:blipFill>
          <a:blip r:embed="rId2"/>
          <a:stretch>
            <a:fillRect/>
          </a:stretch>
        </p:blipFill>
        <p:spPr>
          <a:xfrm>
            <a:off x="780415" y="2161222"/>
            <a:ext cx="11114088" cy="4244060"/>
          </a:xfrm>
          <a:prstGeom prst="rect">
            <a:avLst/>
          </a:prstGeom>
        </p:spPr>
      </p:pic>
    </p:spTree>
    <p:extLst>
      <p:ext uri="{BB962C8B-B14F-4D97-AF65-F5344CB8AC3E}">
        <p14:creationId xmlns:p14="http://schemas.microsoft.com/office/powerpoint/2010/main" val="331697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1B08C8-4B3E-2C0F-93DD-88DDB04C8E78}"/>
              </a:ext>
            </a:extLst>
          </p:cNvPr>
          <p:cNvSpPr txBox="1"/>
          <p:nvPr/>
        </p:nvSpPr>
        <p:spPr>
          <a:xfrm>
            <a:off x="0" y="0"/>
            <a:ext cx="10553700" cy="1324978"/>
          </a:xfrm>
          <a:prstGeom prst="rect">
            <a:avLst/>
          </a:prstGeom>
          <a:noFill/>
        </p:spPr>
        <p:txBody>
          <a:bodyPr wrap="square" rtlCol="0">
            <a:spAutoFit/>
          </a:bodyPr>
          <a:lstStyle/>
          <a:p>
            <a:pPr marL="0" marR="0" algn="just">
              <a:lnSpc>
                <a:spcPct val="115000"/>
              </a:lnSpc>
              <a:spcBef>
                <a:spcPts val="0"/>
              </a:spcBef>
              <a:spcAft>
                <a:spcPts val="0"/>
              </a:spcAft>
            </a:pPr>
            <a:r>
              <a:rPr lang="en-GB" sz="1800" b="1" dirty="0">
                <a:effectLst/>
                <a:latin typeface="Mongolian Baiti" panose="03000500000000000000" pitchFamily="66" charset="0"/>
                <a:ea typeface="Arial" panose="020B0604020202020204" pitchFamily="34" charset="0"/>
              </a:rPr>
              <a:t>Task 2:</a:t>
            </a:r>
            <a:r>
              <a:rPr lang="en-GB" sz="1800" dirty="0">
                <a:effectLst/>
                <a:latin typeface="Mongolian Baiti" panose="03000500000000000000" pitchFamily="66" charset="0"/>
                <a:ea typeface="Arial" panose="020B0604020202020204" pitchFamily="34" charset="0"/>
              </a:rPr>
              <a:t> Which car brands have the highest and lowest average MSRPs, and how does this vary by body style?</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Hints:</a:t>
            </a:r>
            <a:r>
              <a:rPr lang="en-GB" sz="1800" u="none" strike="noStrike" dirty="0">
                <a:effectLst/>
                <a:latin typeface="Mongolian Baiti" panose="03000500000000000000" pitchFamily="66" charset="0"/>
                <a:ea typeface="Arial" panose="020B0604020202020204" pitchFamily="34" charset="0"/>
              </a:rPr>
              <a:t> Clustered column chart to compare the average MSRPs across different car brands and body styles. Calculate the average MSRP for each brand and body style using AVERAGEIF or Pivot Tables.</a:t>
            </a:r>
            <a:endParaRPr lang="en-US" sz="1800" u="none" strike="noStrike"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7D915498-D2A2-660F-8890-B5D376D0938A}"/>
              </a:ext>
            </a:extLst>
          </p:cNvPr>
          <p:cNvPicPr>
            <a:picLocks noChangeAspect="1"/>
          </p:cNvPicPr>
          <p:nvPr/>
        </p:nvPicPr>
        <p:blipFill>
          <a:blip r:embed="rId2"/>
          <a:stretch>
            <a:fillRect/>
          </a:stretch>
        </p:blipFill>
        <p:spPr>
          <a:xfrm>
            <a:off x="374967" y="1324978"/>
            <a:ext cx="11442065" cy="5037722"/>
          </a:xfrm>
          <a:prstGeom prst="rect">
            <a:avLst/>
          </a:prstGeom>
        </p:spPr>
      </p:pic>
    </p:spTree>
    <p:extLst>
      <p:ext uri="{BB962C8B-B14F-4D97-AF65-F5344CB8AC3E}">
        <p14:creationId xmlns:p14="http://schemas.microsoft.com/office/powerpoint/2010/main" val="627493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355004-4D18-9EE5-1B22-CE1B98D7A7E9}"/>
              </a:ext>
            </a:extLst>
          </p:cNvPr>
          <p:cNvSpPr txBox="1"/>
          <p:nvPr/>
        </p:nvSpPr>
        <p:spPr>
          <a:xfrm>
            <a:off x="1" y="0"/>
            <a:ext cx="10401300" cy="1962076"/>
          </a:xfrm>
          <a:prstGeom prst="rect">
            <a:avLst/>
          </a:prstGeom>
          <a:noFill/>
        </p:spPr>
        <p:txBody>
          <a:bodyPr wrap="square" rtlCol="0">
            <a:spAutoFit/>
          </a:bodyPr>
          <a:lstStyle/>
          <a:p>
            <a:pPr marL="0" marR="0" algn="just">
              <a:lnSpc>
                <a:spcPct val="115000"/>
              </a:lnSpc>
              <a:spcBef>
                <a:spcPts val="0"/>
              </a:spcBef>
              <a:spcAft>
                <a:spcPts val="0"/>
              </a:spcAft>
            </a:pPr>
            <a:r>
              <a:rPr lang="en-GB" sz="1800" b="1" dirty="0">
                <a:effectLst/>
                <a:latin typeface="Mongolian Baiti" panose="03000500000000000000" pitchFamily="66" charset="0"/>
                <a:ea typeface="Arial" panose="020B0604020202020204" pitchFamily="34" charset="0"/>
              </a:rPr>
              <a:t>Task 3:</a:t>
            </a:r>
            <a:r>
              <a:rPr lang="en-GB" sz="1800" dirty="0">
                <a:effectLst/>
                <a:latin typeface="Mongolian Baiti" panose="03000500000000000000" pitchFamily="66" charset="0"/>
                <a:ea typeface="Arial" panose="020B0604020202020204" pitchFamily="34" charset="0"/>
              </a:rPr>
              <a:t> How do the different feature such as transmission type affect the MSRP, and how does this vary by body style?</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Hints:</a:t>
            </a:r>
            <a:r>
              <a:rPr lang="en-GB" sz="1800" u="none" strike="noStrike" dirty="0">
                <a:effectLst/>
                <a:latin typeface="Mongolian Baiti" panose="03000500000000000000" pitchFamily="66" charset="0"/>
                <a:ea typeface="Arial" panose="020B0604020202020204" pitchFamily="34" charset="0"/>
              </a:rPr>
              <a:t> Scatter plot chart to visualize the relationship between MSRP and transmission type, with different symbols for each body style. Calculate the average MSRP for each combination of transmission type and body style using AVERAGEIFS or Pivot Tables.</a:t>
            </a:r>
            <a:endParaRPr lang="en-US" sz="1800" u="none" strike="noStrike"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EF21797B-C871-8445-9CFF-D34778FB50A6}"/>
              </a:ext>
            </a:extLst>
          </p:cNvPr>
          <p:cNvPicPr>
            <a:picLocks noChangeAspect="1"/>
          </p:cNvPicPr>
          <p:nvPr/>
        </p:nvPicPr>
        <p:blipFill>
          <a:blip r:embed="rId2"/>
          <a:stretch>
            <a:fillRect/>
          </a:stretch>
        </p:blipFill>
        <p:spPr>
          <a:xfrm>
            <a:off x="318928" y="1644576"/>
            <a:ext cx="11554143" cy="4083124"/>
          </a:xfrm>
          <a:prstGeom prst="rect">
            <a:avLst/>
          </a:prstGeom>
        </p:spPr>
      </p:pic>
    </p:spTree>
    <p:extLst>
      <p:ext uri="{BB962C8B-B14F-4D97-AF65-F5344CB8AC3E}">
        <p14:creationId xmlns:p14="http://schemas.microsoft.com/office/powerpoint/2010/main" val="327511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660541-EBA6-A061-7D03-6F36B18E44D5}"/>
              </a:ext>
            </a:extLst>
          </p:cNvPr>
          <p:cNvSpPr txBox="1"/>
          <p:nvPr/>
        </p:nvSpPr>
        <p:spPr>
          <a:xfrm>
            <a:off x="0" y="0"/>
            <a:ext cx="10401300" cy="1324978"/>
          </a:xfrm>
          <a:prstGeom prst="rect">
            <a:avLst/>
          </a:prstGeom>
          <a:noFill/>
        </p:spPr>
        <p:txBody>
          <a:bodyPr wrap="square" rtlCol="0">
            <a:spAutoFit/>
          </a:bodyPr>
          <a:lstStyle/>
          <a:p>
            <a:pPr marL="0" marR="0" algn="just">
              <a:lnSpc>
                <a:spcPct val="115000"/>
              </a:lnSpc>
              <a:spcBef>
                <a:spcPts val="0"/>
              </a:spcBef>
              <a:spcAft>
                <a:spcPts val="0"/>
              </a:spcAft>
            </a:pPr>
            <a:r>
              <a:rPr lang="en-GB" sz="1800" b="1" dirty="0">
                <a:effectLst/>
                <a:latin typeface="Mongolian Baiti" panose="03000500000000000000" pitchFamily="66" charset="0"/>
                <a:ea typeface="Arial" panose="020B0604020202020204" pitchFamily="34" charset="0"/>
              </a:rPr>
              <a:t>Task 4:</a:t>
            </a:r>
            <a:r>
              <a:rPr lang="en-GB" sz="1800" dirty="0">
                <a:effectLst/>
                <a:latin typeface="Mongolian Baiti" panose="03000500000000000000" pitchFamily="66" charset="0"/>
                <a:ea typeface="Arial" panose="020B0604020202020204" pitchFamily="34" charset="0"/>
              </a:rPr>
              <a:t> How does the fuel efficiency of cars vary across different body styles and model years? </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Hints:</a:t>
            </a:r>
            <a:r>
              <a:rPr lang="en-GB" sz="1800" u="none" strike="noStrike" dirty="0">
                <a:effectLst/>
                <a:latin typeface="Mongolian Baiti" panose="03000500000000000000" pitchFamily="66" charset="0"/>
                <a:ea typeface="Arial" panose="020B0604020202020204" pitchFamily="34" charset="0"/>
              </a:rPr>
              <a:t> Line chart to show the trend of fuel efficiency (MPG) over time for each body style. Calculate the average MPG for each combination of body style and model year using AVERAGEIFS or Pivot Tables.</a:t>
            </a:r>
            <a:endParaRPr lang="en-US" sz="1800" u="none" strike="noStrike"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0901924E-D233-4C07-07B6-372DBEA44A99}"/>
              </a:ext>
            </a:extLst>
          </p:cNvPr>
          <p:cNvPicPr>
            <a:picLocks noChangeAspect="1"/>
          </p:cNvPicPr>
          <p:nvPr/>
        </p:nvPicPr>
        <p:blipFill rotWithShape="1">
          <a:blip r:embed="rId2"/>
          <a:srcRect l="744" t="2181"/>
          <a:stretch/>
        </p:blipFill>
        <p:spPr>
          <a:xfrm>
            <a:off x="546100" y="1435100"/>
            <a:ext cx="11391900" cy="4940300"/>
          </a:xfrm>
          <a:prstGeom prst="rect">
            <a:avLst/>
          </a:prstGeom>
        </p:spPr>
      </p:pic>
    </p:spTree>
    <p:extLst>
      <p:ext uri="{BB962C8B-B14F-4D97-AF65-F5344CB8AC3E}">
        <p14:creationId xmlns:p14="http://schemas.microsoft.com/office/powerpoint/2010/main" val="3190344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46139C-6F9F-76F2-B595-02A53DC69D01}"/>
              </a:ext>
            </a:extLst>
          </p:cNvPr>
          <p:cNvSpPr txBox="1"/>
          <p:nvPr/>
        </p:nvSpPr>
        <p:spPr>
          <a:xfrm>
            <a:off x="0" y="0"/>
            <a:ext cx="10375900" cy="1643527"/>
          </a:xfrm>
          <a:prstGeom prst="rect">
            <a:avLst/>
          </a:prstGeom>
          <a:noFill/>
        </p:spPr>
        <p:txBody>
          <a:bodyPr wrap="square" rtlCol="0">
            <a:spAutoFit/>
          </a:bodyPr>
          <a:lstStyle/>
          <a:p>
            <a:pPr marL="0" marR="0" algn="just">
              <a:lnSpc>
                <a:spcPct val="115000"/>
              </a:lnSpc>
              <a:spcBef>
                <a:spcPts val="0"/>
              </a:spcBef>
              <a:spcAft>
                <a:spcPts val="0"/>
              </a:spcAft>
            </a:pPr>
            <a:r>
              <a:rPr lang="en-GB" sz="1800" b="1" dirty="0">
                <a:effectLst/>
                <a:latin typeface="Mongolian Baiti" panose="03000500000000000000" pitchFamily="66" charset="0"/>
                <a:ea typeface="Arial" panose="020B0604020202020204" pitchFamily="34" charset="0"/>
              </a:rPr>
              <a:t>Task 5:</a:t>
            </a:r>
            <a:r>
              <a:rPr lang="en-GB" sz="1800" dirty="0">
                <a:effectLst/>
                <a:latin typeface="Mongolian Baiti" panose="03000500000000000000" pitchFamily="66" charset="0"/>
                <a:ea typeface="Arial" panose="020B0604020202020204" pitchFamily="34" charset="0"/>
              </a:rPr>
              <a:t> How does the car's horsepower, MPG, and price vary across different Brands?</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Hints:</a:t>
            </a:r>
            <a:r>
              <a:rPr lang="en-GB" sz="1800" u="none" strike="noStrike" dirty="0">
                <a:effectLst/>
                <a:latin typeface="Mongolian Baiti" panose="03000500000000000000" pitchFamily="66" charset="0"/>
                <a:ea typeface="Arial" panose="020B0604020202020204" pitchFamily="34" charset="0"/>
              </a:rPr>
              <a:t> Bubble chart to visualize the relationship between horsepower, MPG, and price across different car brands. Assign different </a:t>
            </a:r>
            <a:r>
              <a:rPr lang="en-GB" sz="1800" u="none" strike="noStrike" dirty="0" err="1">
                <a:effectLst/>
                <a:latin typeface="Mongolian Baiti" panose="03000500000000000000" pitchFamily="66" charset="0"/>
                <a:ea typeface="Arial" panose="020B0604020202020204" pitchFamily="34" charset="0"/>
              </a:rPr>
              <a:t>colors</a:t>
            </a:r>
            <a:r>
              <a:rPr lang="en-GB" sz="1800" u="none" strike="noStrike" dirty="0">
                <a:effectLst/>
                <a:latin typeface="Mongolian Baiti" panose="03000500000000000000" pitchFamily="66" charset="0"/>
                <a:ea typeface="Arial" panose="020B0604020202020204" pitchFamily="34" charset="0"/>
              </a:rPr>
              <a:t> to each brand and label the bubbles with the car model name. Calculate the average horsepower, MPG, and MSRP for each car brand using AVERAGEIFS or Pivot Tables.</a:t>
            </a:r>
            <a:endParaRPr lang="en-US" sz="1800" u="none" strike="noStrike"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529F82F3-E800-C1FA-F637-E3C839F3D1BB}"/>
              </a:ext>
            </a:extLst>
          </p:cNvPr>
          <p:cNvPicPr>
            <a:picLocks noChangeAspect="1"/>
          </p:cNvPicPr>
          <p:nvPr/>
        </p:nvPicPr>
        <p:blipFill rotWithShape="1">
          <a:blip r:embed="rId2"/>
          <a:srcRect t="1478" b="4434"/>
          <a:stretch/>
        </p:blipFill>
        <p:spPr>
          <a:xfrm>
            <a:off x="438785" y="1460499"/>
            <a:ext cx="11448415" cy="4851401"/>
          </a:xfrm>
          <a:prstGeom prst="rect">
            <a:avLst/>
          </a:prstGeom>
        </p:spPr>
      </p:pic>
    </p:spTree>
    <p:extLst>
      <p:ext uri="{BB962C8B-B14F-4D97-AF65-F5344CB8AC3E}">
        <p14:creationId xmlns:p14="http://schemas.microsoft.com/office/powerpoint/2010/main" val="2019758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B2C1-CE50-A4C2-C930-0B705F4F5659}"/>
              </a:ext>
            </a:extLst>
          </p:cNvPr>
          <p:cNvSpPr>
            <a:spLocks noGrp="1"/>
          </p:cNvSpPr>
          <p:nvPr>
            <p:ph type="title"/>
          </p:nvPr>
        </p:nvSpPr>
        <p:spPr>
          <a:xfrm>
            <a:off x="646111" y="452718"/>
            <a:ext cx="9404723" cy="633960"/>
          </a:xfrm>
        </p:spPr>
        <p:txBody>
          <a:bodyPr/>
          <a:lstStyle/>
          <a:p>
            <a:r>
              <a:rPr lang="en-US" sz="3200" b="1" dirty="0"/>
              <a:t>RESULT</a:t>
            </a:r>
          </a:p>
        </p:txBody>
      </p:sp>
      <p:sp>
        <p:nvSpPr>
          <p:cNvPr id="5" name="TextBox 4">
            <a:extLst>
              <a:ext uri="{FF2B5EF4-FFF2-40B4-BE49-F238E27FC236}">
                <a16:creationId xmlns:a16="http://schemas.microsoft.com/office/drawing/2014/main" id="{05989DEA-B7CA-33EF-EB83-20F1ADB591FA}"/>
              </a:ext>
            </a:extLst>
          </p:cNvPr>
          <p:cNvSpPr txBox="1"/>
          <p:nvPr/>
        </p:nvSpPr>
        <p:spPr>
          <a:xfrm>
            <a:off x="355633" y="1513517"/>
            <a:ext cx="11480734" cy="29481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conclusion, data analysis provides valuable insights that drive informed decision-making in the automotive industry. </a:t>
            </a:r>
          </a:p>
          <a:p>
            <a:pPr marL="285750" indent="-285750">
              <a:lnSpc>
                <a:spcPct val="150000"/>
              </a:lnSpc>
              <a:buFont typeface="Arial" panose="020B0604020202020204" pitchFamily="34" charset="0"/>
              <a:buChar char="•"/>
            </a:pPr>
            <a:r>
              <a:rPr lang="en-US" dirty="0"/>
              <a:t>By understanding pricing sensitivity, focusing on product development, balancing profitability and consumer demand, and prioritizing long-term competitiveness, manufacturers can optimize their strategies to thrive in an ever-changing market landscape. </a:t>
            </a:r>
          </a:p>
          <a:p>
            <a:pPr marL="285750" indent="-285750">
              <a:lnSpc>
                <a:spcPct val="150000"/>
              </a:lnSpc>
              <a:buFont typeface="Arial" panose="020B0604020202020204" pitchFamily="34" charset="0"/>
              <a:buChar char="•"/>
            </a:pPr>
            <a:r>
              <a:rPr lang="en-US" dirty="0"/>
              <a:t>These insights serve as a roadmap for achieving sustainable growth and success in the automotive industry.</a:t>
            </a:r>
          </a:p>
        </p:txBody>
      </p:sp>
    </p:spTree>
    <p:extLst>
      <p:ext uri="{BB962C8B-B14F-4D97-AF65-F5344CB8AC3E}">
        <p14:creationId xmlns:p14="http://schemas.microsoft.com/office/powerpoint/2010/main" val="238661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10F8-20D2-D9FF-399C-D2B06074670B}"/>
              </a:ext>
            </a:extLst>
          </p:cNvPr>
          <p:cNvSpPr>
            <a:spLocks noGrp="1"/>
          </p:cNvSpPr>
          <p:nvPr>
            <p:ph type="title"/>
          </p:nvPr>
        </p:nvSpPr>
        <p:spPr>
          <a:xfrm>
            <a:off x="646111" y="452718"/>
            <a:ext cx="9404723" cy="620708"/>
          </a:xfrm>
        </p:spPr>
        <p:txBody>
          <a:bodyPr/>
          <a:lstStyle/>
          <a:p>
            <a:r>
              <a:rPr lang="en-US" sz="3200" b="1" dirty="0"/>
              <a:t>DRIVE LINK</a:t>
            </a:r>
          </a:p>
        </p:txBody>
      </p:sp>
      <p:sp>
        <p:nvSpPr>
          <p:cNvPr id="4" name="TextBox 3">
            <a:extLst>
              <a:ext uri="{FF2B5EF4-FFF2-40B4-BE49-F238E27FC236}">
                <a16:creationId xmlns:a16="http://schemas.microsoft.com/office/drawing/2014/main" id="{C3A94654-DBC1-F593-1FA4-F9237F5E3D4F}"/>
              </a:ext>
            </a:extLst>
          </p:cNvPr>
          <p:cNvSpPr txBox="1"/>
          <p:nvPr/>
        </p:nvSpPr>
        <p:spPr>
          <a:xfrm>
            <a:off x="646111" y="1696278"/>
            <a:ext cx="8683419" cy="923330"/>
          </a:xfrm>
          <a:prstGeom prst="rect">
            <a:avLst/>
          </a:prstGeom>
          <a:noFill/>
        </p:spPr>
        <p:txBody>
          <a:bodyPr wrap="square" rtlCol="0">
            <a:spAutoFit/>
          </a:bodyPr>
          <a:lstStyle/>
          <a:p>
            <a:r>
              <a:rPr lang="en-US" b="1" dirty="0"/>
              <a:t>Excel Link: </a:t>
            </a:r>
          </a:p>
          <a:p>
            <a:r>
              <a:rPr lang="en-US" dirty="0">
                <a:hlinkClick r:id="rId2"/>
              </a:rPr>
              <a:t>https://docs.google.com/spreadsheets/d/11mJitAUZ3O36dKYUfCrXopcop-I9sJKj/edit?usp=drive_link&amp;ouid=110876986073115360474&amp;rtpof=true&amp;sd=true</a:t>
            </a:r>
            <a:endParaRPr lang="en-US" dirty="0"/>
          </a:p>
        </p:txBody>
      </p:sp>
    </p:spTree>
    <p:extLst>
      <p:ext uri="{BB962C8B-B14F-4D97-AF65-F5344CB8AC3E}">
        <p14:creationId xmlns:p14="http://schemas.microsoft.com/office/powerpoint/2010/main" val="2511405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C76E-2A82-3342-E6E2-55BF63C25C3C}"/>
              </a:ext>
            </a:extLst>
          </p:cNvPr>
          <p:cNvSpPr>
            <a:spLocks noGrp="1"/>
          </p:cNvSpPr>
          <p:nvPr>
            <p:ph type="title"/>
          </p:nvPr>
        </p:nvSpPr>
        <p:spPr>
          <a:xfrm>
            <a:off x="3035300" y="2345018"/>
            <a:ext cx="5892800" cy="1400530"/>
          </a:xfrm>
        </p:spPr>
        <p:txBody>
          <a:bodyPr/>
          <a:lstStyle/>
          <a:p>
            <a:r>
              <a:rPr lang="en-US" sz="7200" b="1" dirty="0"/>
              <a:t>THANK YOU</a:t>
            </a:r>
          </a:p>
        </p:txBody>
      </p:sp>
    </p:spTree>
    <p:extLst>
      <p:ext uri="{BB962C8B-B14F-4D97-AF65-F5344CB8AC3E}">
        <p14:creationId xmlns:p14="http://schemas.microsoft.com/office/powerpoint/2010/main" val="140628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284A-5693-A703-1E8E-670E7483D43B}"/>
              </a:ext>
            </a:extLst>
          </p:cNvPr>
          <p:cNvSpPr>
            <a:spLocks noGrp="1"/>
          </p:cNvSpPr>
          <p:nvPr>
            <p:ph type="title"/>
          </p:nvPr>
        </p:nvSpPr>
        <p:spPr>
          <a:xfrm>
            <a:off x="675862" y="439467"/>
            <a:ext cx="5022574" cy="607456"/>
          </a:xfrm>
        </p:spPr>
        <p:txBody>
          <a:bodyPr/>
          <a:lstStyle/>
          <a:p>
            <a:r>
              <a:rPr lang="en-US" sz="3200" b="1" dirty="0"/>
              <a:t>PROJECT DESCRIPTION</a:t>
            </a:r>
          </a:p>
        </p:txBody>
      </p:sp>
      <p:sp>
        <p:nvSpPr>
          <p:cNvPr id="4" name="TextBox 3">
            <a:extLst>
              <a:ext uri="{FF2B5EF4-FFF2-40B4-BE49-F238E27FC236}">
                <a16:creationId xmlns:a16="http://schemas.microsoft.com/office/drawing/2014/main" id="{B6562FE3-ED91-EE18-CC92-2DF16A59D78B}"/>
              </a:ext>
            </a:extLst>
          </p:cNvPr>
          <p:cNvSpPr txBox="1"/>
          <p:nvPr/>
        </p:nvSpPr>
        <p:spPr>
          <a:xfrm>
            <a:off x="742122" y="1563757"/>
            <a:ext cx="11012555" cy="3779176"/>
          </a:xfrm>
          <a:prstGeom prst="rect">
            <a:avLst/>
          </a:prstGeom>
          <a:noFill/>
        </p:spPr>
        <p:txBody>
          <a:bodyPr wrap="square" rtlCol="0">
            <a:spAutoFit/>
          </a:bodyPr>
          <a:lstStyle/>
          <a:p>
            <a:pPr algn="just">
              <a:lnSpc>
                <a:spcPct val="150000"/>
              </a:lnSpc>
            </a:pPr>
            <a:r>
              <a:rPr lang="en-US" dirty="0"/>
              <a:t>The automotive industry is undergoing a significant transformation, driven by factors such as increasing fuel efficiency regulations, environmental concerns, and technological advancements. In this dynamic landscape, understanding consumer preferences and optimizing pricing and product development decisions are critical for manufacturers to stay competitive and maximize profitability. </a:t>
            </a:r>
          </a:p>
          <a:p>
            <a:pPr algn="just">
              <a:lnSpc>
                <a:spcPct val="150000"/>
              </a:lnSpc>
            </a:pPr>
            <a:endParaRPr lang="en-US" dirty="0"/>
          </a:p>
          <a:p>
            <a:pPr algn="just">
              <a:lnSpc>
                <a:spcPct val="150000"/>
              </a:lnSpc>
            </a:pPr>
            <a:r>
              <a:rPr lang="en-US" b="1" u="sng" dirty="0"/>
              <a:t>Project Aims:</a:t>
            </a:r>
            <a:r>
              <a:rPr lang="en-US" dirty="0"/>
              <a:t> To leverage data analysis techniques to address the following question: How can a car manufacturer optimize pricing and product development decisions to maximize profitability while meeting consumer demand?</a:t>
            </a:r>
          </a:p>
        </p:txBody>
      </p:sp>
    </p:spTree>
    <p:extLst>
      <p:ext uri="{BB962C8B-B14F-4D97-AF65-F5344CB8AC3E}">
        <p14:creationId xmlns:p14="http://schemas.microsoft.com/office/powerpoint/2010/main" val="382979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E9DE-CE16-1CE3-A6B2-BA8BA8D0A0E6}"/>
              </a:ext>
            </a:extLst>
          </p:cNvPr>
          <p:cNvSpPr>
            <a:spLocks noGrp="1"/>
          </p:cNvSpPr>
          <p:nvPr>
            <p:ph type="title"/>
          </p:nvPr>
        </p:nvSpPr>
        <p:spPr>
          <a:xfrm>
            <a:off x="646111" y="452718"/>
            <a:ext cx="9404723" cy="713473"/>
          </a:xfrm>
        </p:spPr>
        <p:txBody>
          <a:bodyPr/>
          <a:lstStyle/>
          <a:p>
            <a:r>
              <a:rPr lang="en-US" sz="3200" b="1" dirty="0"/>
              <a:t>APPROACH</a:t>
            </a:r>
          </a:p>
        </p:txBody>
      </p:sp>
      <p:sp>
        <p:nvSpPr>
          <p:cNvPr id="5" name="TextBox 4">
            <a:extLst>
              <a:ext uri="{FF2B5EF4-FFF2-40B4-BE49-F238E27FC236}">
                <a16:creationId xmlns:a16="http://schemas.microsoft.com/office/drawing/2014/main" id="{EF8E2820-265E-0F72-09AD-0B597A7205EF}"/>
              </a:ext>
            </a:extLst>
          </p:cNvPr>
          <p:cNvSpPr txBox="1"/>
          <p:nvPr/>
        </p:nvSpPr>
        <p:spPr>
          <a:xfrm>
            <a:off x="742122" y="1603512"/>
            <a:ext cx="10416208" cy="2446824"/>
          </a:xfrm>
          <a:prstGeom prst="rect">
            <a:avLst/>
          </a:prstGeom>
          <a:noFill/>
        </p:spPr>
        <p:txBody>
          <a:bodyPr wrap="square" rtlCol="0">
            <a:spAutoFit/>
          </a:bodyPr>
          <a:lstStyle/>
          <a:p>
            <a:pPr marL="342900" marR="0" lvl="0" indent="-342900" algn="just">
              <a:lnSpc>
                <a:spcPct val="150000"/>
              </a:lnSpc>
              <a:spcBef>
                <a:spcPts val="0"/>
              </a:spcBef>
              <a:spcAft>
                <a:spcPts val="0"/>
              </a:spcAft>
              <a:buFont typeface="Arial" panose="020B0604020202020204" pitchFamily="34" charset="0"/>
              <a:buChar char="●"/>
            </a:pPr>
            <a:r>
              <a:rPr lang="en-GB" dirty="0">
                <a:ea typeface="Arial" panose="020B0604020202020204" pitchFamily="34" charset="0"/>
              </a:rPr>
              <a:t>Firstly ,we  have to clean the given dataset by using some advance excel functions and techniques.</a:t>
            </a:r>
            <a:endParaRPr lang="en-GB" sz="1800" u="none" strike="noStrike" dirty="0">
              <a:effectLst/>
              <a:ea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GB" sz="1800" u="none" strike="noStrike" dirty="0">
                <a:effectLst/>
                <a:ea typeface="Arial" panose="020B0604020202020204" pitchFamily="34" charset="0"/>
              </a:rPr>
              <a:t>Description of the analytical methods used in the project, such as descriptive statistics, visualization, machine learning, or optimization.</a:t>
            </a:r>
            <a:endParaRPr lang="en-US" sz="1800" u="none" strike="noStrike" dirty="0">
              <a:effectLst/>
              <a:ea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GB" sz="1800" u="none" strike="noStrike" dirty="0">
                <a:effectLst/>
                <a:ea typeface="Arial" panose="020B0604020202020204" pitchFamily="34" charset="0"/>
              </a:rPr>
              <a:t>Explanation of the reasoning behind the choice of analytical methods.</a:t>
            </a:r>
            <a:endParaRPr lang="en-US" sz="1800" u="none" strike="noStrike" dirty="0">
              <a:effectLst/>
              <a:ea typeface="Arial" panose="020B0604020202020204" pitchFamily="34" charset="0"/>
            </a:endParaRPr>
          </a:p>
          <a:p>
            <a:endParaRPr lang="en-US" dirty="0"/>
          </a:p>
        </p:txBody>
      </p:sp>
    </p:spTree>
    <p:extLst>
      <p:ext uri="{BB962C8B-B14F-4D97-AF65-F5344CB8AC3E}">
        <p14:creationId xmlns:p14="http://schemas.microsoft.com/office/powerpoint/2010/main" val="25697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0497-9757-08CF-3489-DDB908BB3BD2}"/>
              </a:ext>
            </a:extLst>
          </p:cNvPr>
          <p:cNvSpPr>
            <a:spLocks noGrp="1"/>
          </p:cNvSpPr>
          <p:nvPr>
            <p:ph type="title"/>
          </p:nvPr>
        </p:nvSpPr>
        <p:spPr>
          <a:xfrm>
            <a:off x="646111" y="452718"/>
            <a:ext cx="9404723" cy="580952"/>
          </a:xfrm>
        </p:spPr>
        <p:txBody>
          <a:bodyPr/>
          <a:lstStyle/>
          <a:p>
            <a:r>
              <a:rPr lang="en-US" sz="3200" b="1" dirty="0"/>
              <a:t>TECH-STACK USED</a:t>
            </a:r>
          </a:p>
        </p:txBody>
      </p:sp>
      <p:sp>
        <p:nvSpPr>
          <p:cNvPr id="4" name="TextBox 3">
            <a:extLst>
              <a:ext uri="{FF2B5EF4-FFF2-40B4-BE49-F238E27FC236}">
                <a16:creationId xmlns:a16="http://schemas.microsoft.com/office/drawing/2014/main" id="{D30C7421-F2BD-83C7-E3E6-76839E2F1C87}"/>
              </a:ext>
            </a:extLst>
          </p:cNvPr>
          <p:cNvSpPr txBox="1"/>
          <p:nvPr/>
        </p:nvSpPr>
        <p:spPr>
          <a:xfrm>
            <a:off x="887896" y="1510748"/>
            <a:ext cx="6639339" cy="1701684"/>
          </a:xfrm>
          <a:prstGeom prst="rect">
            <a:avLst/>
          </a:prstGeom>
          <a:noFill/>
        </p:spPr>
        <p:txBody>
          <a:bodyPr wrap="square" rtlCol="0">
            <a:spAutoFit/>
          </a:bodyPr>
          <a:lstStyle/>
          <a:p>
            <a:pPr>
              <a:lnSpc>
                <a:spcPct val="150000"/>
              </a:lnSpc>
            </a:pPr>
            <a:r>
              <a:rPr lang="en-US" b="1" dirty="0"/>
              <a:t>I used the following tools for complete my analysis:</a:t>
            </a:r>
          </a:p>
          <a:p>
            <a:pPr marL="285750" indent="-285750">
              <a:lnSpc>
                <a:spcPct val="150000"/>
              </a:lnSpc>
              <a:buFont typeface="Arial" panose="020B0604020202020204" pitchFamily="34" charset="0"/>
              <a:buChar char="•"/>
            </a:pPr>
            <a:r>
              <a:rPr lang="en-US" dirty="0"/>
              <a:t>Google drive</a:t>
            </a:r>
          </a:p>
          <a:p>
            <a:pPr marL="285750" indent="-285750">
              <a:lnSpc>
                <a:spcPct val="150000"/>
              </a:lnSpc>
              <a:buFont typeface="Arial" panose="020B0604020202020204" pitchFamily="34" charset="0"/>
              <a:buChar char="•"/>
            </a:pPr>
            <a:r>
              <a:rPr lang="en-US" dirty="0"/>
              <a:t>Microsoft excel</a:t>
            </a:r>
          </a:p>
          <a:p>
            <a:pPr marL="285750" indent="-285750">
              <a:lnSpc>
                <a:spcPct val="150000"/>
              </a:lnSpc>
              <a:buFont typeface="Arial" panose="020B0604020202020204" pitchFamily="34" charset="0"/>
              <a:buChar char="•"/>
            </a:pPr>
            <a:r>
              <a:rPr lang="en-US" dirty="0"/>
              <a:t>Microsoft power point</a:t>
            </a:r>
          </a:p>
        </p:txBody>
      </p:sp>
    </p:spTree>
    <p:extLst>
      <p:ext uri="{BB962C8B-B14F-4D97-AF65-F5344CB8AC3E}">
        <p14:creationId xmlns:p14="http://schemas.microsoft.com/office/powerpoint/2010/main" val="192165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4169-5068-FB07-0786-C04A83B8BF55}"/>
              </a:ext>
            </a:extLst>
          </p:cNvPr>
          <p:cNvSpPr>
            <a:spLocks noGrp="1"/>
          </p:cNvSpPr>
          <p:nvPr>
            <p:ph type="title"/>
          </p:nvPr>
        </p:nvSpPr>
        <p:spPr>
          <a:xfrm>
            <a:off x="646111" y="452718"/>
            <a:ext cx="1938063" cy="527943"/>
          </a:xfrm>
        </p:spPr>
        <p:txBody>
          <a:bodyPr/>
          <a:lstStyle/>
          <a:p>
            <a:r>
              <a:rPr lang="en-US" sz="3200" b="1" dirty="0"/>
              <a:t>INSIGHTS</a:t>
            </a:r>
          </a:p>
        </p:txBody>
      </p:sp>
      <p:sp>
        <p:nvSpPr>
          <p:cNvPr id="3" name="TextBox 2">
            <a:extLst>
              <a:ext uri="{FF2B5EF4-FFF2-40B4-BE49-F238E27FC236}">
                <a16:creationId xmlns:a16="http://schemas.microsoft.com/office/drawing/2014/main" id="{A0B40771-65FA-EC53-DD35-0DC07FAEBD97}"/>
              </a:ext>
            </a:extLst>
          </p:cNvPr>
          <p:cNvSpPr txBox="1"/>
          <p:nvPr/>
        </p:nvSpPr>
        <p:spPr>
          <a:xfrm>
            <a:off x="646111" y="1326969"/>
            <a:ext cx="11025809"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Pricing Sensitivity: </a:t>
            </a:r>
            <a:r>
              <a:rPr lang="en-US" dirty="0"/>
              <a:t>After looking at the data, we found that some car features and types of cars are more affected by changes in price compared to others. Knowing which features and types are sensitive to price helps us make a pricing plan that makes the most money while still staying competitive.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Product Development Focus: </a:t>
            </a:r>
            <a:r>
              <a:rPr lang="en-US" dirty="0"/>
              <a:t>We looked at what people want in cars by checking out the features, types of cars, and what people buy. This helps us decide what new features to add to future cars to make them more appealing to buyers and increase sales.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Balancing Profitability and Consumer Demand: </a:t>
            </a:r>
            <a:r>
              <a:rPr lang="en-US" dirty="0"/>
              <a:t>We need to make sure we make enough money while also giving customers what they want. By using data to understand what customers are willing to pay and what they expect, we can set prices that make us money and keep customers happy.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Long-term Competitiveness: </a:t>
            </a:r>
            <a:r>
              <a:rPr lang="en-US" dirty="0"/>
              <a:t>To stay ahead in the market for a long time, we use data to make smart decisions about prices and product development. By always keeping an eye on what customers like and what's happening in the market, we can change our plans as needed to keep growing and making money.</a:t>
            </a:r>
          </a:p>
        </p:txBody>
      </p:sp>
    </p:spTree>
    <p:extLst>
      <p:ext uri="{BB962C8B-B14F-4D97-AF65-F5344CB8AC3E}">
        <p14:creationId xmlns:p14="http://schemas.microsoft.com/office/powerpoint/2010/main" val="168348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8C99-891E-B61C-3921-655CE1F2CBB8}"/>
              </a:ext>
            </a:extLst>
          </p:cNvPr>
          <p:cNvSpPr>
            <a:spLocks noGrp="1"/>
          </p:cNvSpPr>
          <p:nvPr>
            <p:ph type="title"/>
          </p:nvPr>
        </p:nvSpPr>
        <p:spPr>
          <a:xfrm>
            <a:off x="646112" y="452718"/>
            <a:ext cx="1686272" cy="607456"/>
          </a:xfrm>
        </p:spPr>
        <p:txBody>
          <a:bodyPr/>
          <a:lstStyle/>
          <a:p>
            <a:r>
              <a:rPr lang="en-US" sz="2800" b="1" dirty="0"/>
              <a:t>Task 1</a:t>
            </a:r>
          </a:p>
        </p:txBody>
      </p:sp>
      <p:sp>
        <p:nvSpPr>
          <p:cNvPr id="4" name="TextBox 3">
            <a:extLst>
              <a:ext uri="{FF2B5EF4-FFF2-40B4-BE49-F238E27FC236}">
                <a16:creationId xmlns:a16="http://schemas.microsoft.com/office/drawing/2014/main" id="{941C3137-23A2-D47A-8E3F-08E621CCCE45}"/>
              </a:ext>
            </a:extLst>
          </p:cNvPr>
          <p:cNvSpPr txBox="1"/>
          <p:nvPr/>
        </p:nvSpPr>
        <p:spPr>
          <a:xfrm>
            <a:off x="569843" y="1060174"/>
            <a:ext cx="11052313" cy="1343060"/>
          </a:xfrm>
          <a:prstGeom prst="rect">
            <a:avLst/>
          </a:prstGeom>
          <a:noFill/>
        </p:spPr>
        <p:txBody>
          <a:bodyPr wrap="square" rtlCol="0">
            <a:spAutoFit/>
          </a:bodyPr>
          <a:lstStyle/>
          <a:p>
            <a:pPr marL="0" marR="0" algn="just">
              <a:lnSpc>
                <a:spcPct val="115000"/>
              </a:lnSpc>
              <a:spcBef>
                <a:spcPts val="0"/>
              </a:spcBef>
              <a:spcAft>
                <a:spcPts val="0"/>
              </a:spcAft>
            </a:pPr>
            <a:r>
              <a:rPr lang="en-GB" sz="1800" b="1" dirty="0">
                <a:effectLst/>
                <a:latin typeface="Mongolian Baiti" panose="03000500000000000000" pitchFamily="66" charset="0"/>
                <a:ea typeface="Arial" panose="020B0604020202020204" pitchFamily="34" charset="0"/>
              </a:rPr>
              <a:t>Insight Required: </a:t>
            </a:r>
            <a:r>
              <a:rPr lang="en-GB" sz="1800" dirty="0">
                <a:effectLst/>
                <a:latin typeface="Mongolian Baiti" panose="03000500000000000000" pitchFamily="66" charset="0"/>
                <a:ea typeface="Arial" panose="020B0604020202020204" pitchFamily="34" charset="0"/>
              </a:rPr>
              <a:t>How does the popularity of a car model vary across different market categories?</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Task 1.A:</a:t>
            </a:r>
            <a:r>
              <a:rPr lang="en-GB" sz="1800" u="none" strike="noStrike" dirty="0">
                <a:effectLst/>
                <a:latin typeface="Mongolian Baiti" panose="03000500000000000000" pitchFamily="66" charset="0"/>
                <a:ea typeface="Arial" panose="020B0604020202020204" pitchFamily="34" charset="0"/>
              </a:rPr>
              <a:t> Create a pivot table that shows the number of car models in each market category and their corresponding popularity scores.</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Task 1.B: </a:t>
            </a:r>
            <a:r>
              <a:rPr lang="en-GB" sz="1800" u="none" strike="noStrike" dirty="0">
                <a:effectLst/>
                <a:latin typeface="Mongolian Baiti" panose="03000500000000000000" pitchFamily="66" charset="0"/>
                <a:ea typeface="Arial" panose="020B0604020202020204" pitchFamily="34" charset="0"/>
              </a:rPr>
              <a:t>Create a combo chart that visualizes the relationship between market category and popularity.</a:t>
            </a:r>
            <a:endParaRPr lang="en-US" sz="1800" u="none" strike="noStrike"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910DB76F-32CF-2129-D503-30090788A2F0}"/>
              </a:ext>
            </a:extLst>
          </p:cNvPr>
          <p:cNvPicPr>
            <a:picLocks noChangeAspect="1"/>
          </p:cNvPicPr>
          <p:nvPr/>
        </p:nvPicPr>
        <p:blipFill>
          <a:blip r:embed="rId2"/>
          <a:stretch>
            <a:fillRect/>
          </a:stretch>
        </p:blipFill>
        <p:spPr>
          <a:xfrm>
            <a:off x="647730" y="2403234"/>
            <a:ext cx="11294097" cy="4183096"/>
          </a:xfrm>
          <a:prstGeom prst="rect">
            <a:avLst/>
          </a:prstGeom>
        </p:spPr>
      </p:pic>
    </p:spTree>
    <p:extLst>
      <p:ext uri="{BB962C8B-B14F-4D97-AF65-F5344CB8AC3E}">
        <p14:creationId xmlns:p14="http://schemas.microsoft.com/office/powerpoint/2010/main" val="121673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D976-362C-75CC-0E46-CC3C11A7BE3B}"/>
              </a:ext>
            </a:extLst>
          </p:cNvPr>
          <p:cNvSpPr>
            <a:spLocks noGrp="1"/>
          </p:cNvSpPr>
          <p:nvPr>
            <p:ph type="title"/>
          </p:nvPr>
        </p:nvSpPr>
        <p:spPr>
          <a:xfrm>
            <a:off x="646111" y="452718"/>
            <a:ext cx="1513993" cy="554447"/>
          </a:xfrm>
        </p:spPr>
        <p:txBody>
          <a:bodyPr/>
          <a:lstStyle/>
          <a:p>
            <a:r>
              <a:rPr lang="en-US" sz="2800" b="1" dirty="0"/>
              <a:t>Task 2</a:t>
            </a:r>
            <a:endParaRPr lang="en-US" sz="2800" dirty="0"/>
          </a:p>
        </p:txBody>
      </p:sp>
      <p:sp>
        <p:nvSpPr>
          <p:cNvPr id="4" name="TextBox 3">
            <a:extLst>
              <a:ext uri="{FF2B5EF4-FFF2-40B4-BE49-F238E27FC236}">
                <a16:creationId xmlns:a16="http://schemas.microsoft.com/office/drawing/2014/main" id="{DCCB120A-F968-A9E1-8F76-AEE134691EFA}"/>
              </a:ext>
            </a:extLst>
          </p:cNvPr>
          <p:cNvSpPr txBox="1"/>
          <p:nvPr/>
        </p:nvSpPr>
        <p:spPr>
          <a:xfrm>
            <a:off x="646111" y="1139688"/>
            <a:ext cx="11439872" cy="1324978"/>
          </a:xfrm>
          <a:prstGeom prst="rect">
            <a:avLst/>
          </a:prstGeom>
          <a:noFill/>
        </p:spPr>
        <p:txBody>
          <a:bodyPr wrap="square" rtlCol="0">
            <a:spAutoFit/>
          </a:bodyPr>
          <a:lstStyle/>
          <a:p>
            <a:pPr marL="0" marR="0" algn="just">
              <a:lnSpc>
                <a:spcPct val="115000"/>
              </a:lnSpc>
              <a:spcBef>
                <a:spcPts val="0"/>
              </a:spcBef>
              <a:spcAft>
                <a:spcPts val="0"/>
              </a:spcAft>
            </a:pPr>
            <a:r>
              <a:rPr lang="en-GB" sz="1800" b="1" dirty="0">
                <a:effectLst/>
                <a:latin typeface="Mongolian Baiti" panose="03000500000000000000" pitchFamily="66" charset="0"/>
                <a:ea typeface="Arial" panose="020B0604020202020204" pitchFamily="34" charset="0"/>
              </a:rPr>
              <a:t>Insight Required: </a:t>
            </a:r>
            <a:r>
              <a:rPr lang="en-GB" sz="1800" dirty="0">
                <a:effectLst/>
                <a:latin typeface="Mongolian Baiti" panose="03000500000000000000" pitchFamily="66" charset="0"/>
                <a:ea typeface="Arial" panose="020B0604020202020204" pitchFamily="34" charset="0"/>
              </a:rPr>
              <a:t>What is the relationship between a car's engine power and its price?</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Task 2:</a:t>
            </a:r>
            <a:r>
              <a:rPr lang="en-GB" sz="1800" u="none" strike="noStrike" dirty="0">
                <a:effectLst/>
                <a:latin typeface="Mongolian Baiti" panose="03000500000000000000" pitchFamily="66" charset="0"/>
                <a:ea typeface="Arial" panose="020B0604020202020204" pitchFamily="34" charset="0"/>
              </a:rPr>
              <a:t>  Create a scatter chart that plots engine power on the x-axis and price on the y-axis. Add a trendline to the chart to visualize the relationship between these variables.</a:t>
            </a:r>
            <a:endParaRPr lang="en-US" sz="1800" u="none" strike="noStrike"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A045DA9C-E782-41D5-23EA-7B50D6BF6904}"/>
              </a:ext>
            </a:extLst>
          </p:cNvPr>
          <p:cNvPicPr>
            <a:picLocks noChangeAspect="1"/>
          </p:cNvPicPr>
          <p:nvPr/>
        </p:nvPicPr>
        <p:blipFill>
          <a:blip r:embed="rId2"/>
          <a:stretch>
            <a:fillRect/>
          </a:stretch>
        </p:blipFill>
        <p:spPr>
          <a:xfrm>
            <a:off x="1085021" y="2299014"/>
            <a:ext cx="6945797" cy="3841224"/>
          </a:xfrm>
          <a:prstGeom prst="rect">
            <a:avLst/>
          </a:prstGeom>
        </p:spPr>
      </p:pic>
    </p:spTree>
    <p:extLst>
      <p:ext uri="{BB962C8B-B14F-4D97-AF65-F5344CB8AC3E}">
        <p14:creationId xmlns:p14="http://schemas.microsoft.com/office/powerpoint/2010/main" val="114602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B553-4A95-E229-8964-DBE4CEAF803D}"/>
              </a:ext>
            </a:extLst>
          </p:cNvPr>
          <p:cNvSpPr>
            <a:spLocks noGrp="1"/>
          </p:cNvSpPr>
          <p:nvPr>
            <p:ph type="title"/>
          </p:nvPr>
        </p:nvSpPr>
        <p:spPr>
          <a:xfrm>
            <a:off x="646112" y="452718"/>
            <a:ext cx="1527246" cy="501439"/>
          </a:xfrm>
        </p:spPr>
        <p:txBody>
          <a:bodyPr/>
          <a:lstStyle/>
          <a:p>
            <a:r>
              <a:rPr lang="en-US" sz="2800" b="1" dirty="0"/>
              <a:t>Task 3</a:t>
            </a:r>
            <a:endParaRPr lang="en-US" sz="2800" dirty="0"/>
          </a:p>
        </p:txBody>
      </p:sp>
      <p:sp>
        <p:nvSpPr>
          <p:cNvPr id="4" name="TextBox 3">
            <a:extLst>
              <a:ext uri="{FF2B5EF4-FFF2-40B4-BE49-F238E27FC236}">
                <a16:creationId xmlns:a16="http://schemas.microsoft.com/office/drawing/2014/main" id="{BF1EA4E2-AB95-A036-3D3F-86DA243FD4B6}"/>
              </a:ext>
            </a:extLst>
          </p:cNvPr>
          <p:cNvSpPr txBox="1"/>
          <p:nvPr/>
        </p:nvSpPr>
        <p:spPr>
          <a:xfrm>
            <a:off x="699120" y="1007168"/>
            <a:ext cx="10737505" cy="1324978"/>
          </a:xfrm>
          <a:prstGeom prst="rect">
            <a:avLst/>
          </a:prstGeom>
          <a:noFill/>
        </p:spPr>
        <p:txBody>
          <a:bodyPr wrap="square" rtlCol="0">
            <a:spAutoFit/>
          </a:bodyPr>
          <a:lstStyle/>
          <a:p>
            <a:pPr marL="0" marR="0" algn="just">
              <a:lnSpc>
                <a:spcPct val="115000"/>
              </a:lnSpc>
              <a:spcBef>
                <a:spcPts val="0"/>
              </a:spcBef>
              <a:spcAft>
                <a:spcPts val="0"/>
              </a:spcAft>
            </a:pPr>
            <a:r>
              <a:rPr lang="en-GB" sz="1800" b="1" dirty="0">
                <a:effectLst/>
                <a:latin typeface="Mongolian Baiti" panose="03000500000000000000" pitchFamily="66" charset="0"/>
                <a:ea typeface="Arial" panose="020B0604020202020204" pitchFamily="34" charset="0"/>
              </a:rPr>
              <a:t>Insight Required:</a:t>
            </a:r>
            <a:r>
              <a:rPr lang="en-GB" sz="1800" dirty="0">
                <a:effectLst/>
                <a:latin typeface="Mongolian Baiti" panose="03000500000000000000" pitchFamily="66" charset="0"/>
                <a:ea typeface="Arial" panose="020B0604020202020204" pitchFamily="34" charset="0"/>
              </a:rPr>
              <a:t> Which car features are most important in determining a car's price? </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Task 3:</a:t>
            </a:r>
            <a:r>
              <a:rPr lang="en-GB" sz="1800" u="none" strike="noStrike" dirty="0">
                <a:effectLst/>
                <a:latin typeface="Mongolian Baiti" panose="03000500000000000000" pitchFamily="66" charset="0"/>
                <a:ea typeface="Arial" panose="020B0604020202020204" pitchFamily="34" charset="0"/>
              </a:rPr>
              <a:t> Use regression analysis to identify the variables that have the strongest relationship with a car's price. Then create a bar chart that shows the coefficient values for each variable to visualize their relative importance.</a:t>
            </a:r>
            <a:endParaRPr lang="en-US" sz="1800" u="none" strike="noStrike"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5D131C1D-76A2-9BDF-449D-EE889402554A}"/>
              </a:ext>
            </a:extLst>
          </p:cNvPr>
          <p:cNvPicPr>
            <a:picLocks noChangeAspect="1"/>
          </p:cNvPicPr>
          <p:nvPr/>
        </p:nvPicPr>
        <p:blipFill>
          <a:blip r:embed="rId2"/>
          <a:stretch>
            <a:fillRect/>
          </a:stretch>
        </p:blipFill>
        <p:spPr>
          <a:xfrm>
            <a:off x="1158945" y="2225951"/>
            <a:ext cx="7335699" cy="3790536"/>
          </a:xfrm>
          <a:prstGeom prst="rect">
            <a:avLst/>
          </a:prstGeom>
        </p:spPr>
      </p:pic>
    </p:spTree>
    <p:extLst>
      <p:ext uri="{BB962C8B-B14F-4D97-AF65-F5344CB8AC3E}">
        <p14:creationId xmlns:p14="http://schemas.microsoft.com/office/powerpoint/2010/main" val="169861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7E95-6EA7-B40E-D12E-996459F7924A}"/>
              </a:ext>
            </a:extLst>
          </p:cNvPr>
          <p:cNvSpPr>
            <a:spLocks noGrp="1"/>
          </p:cNvSpPr>
          <p:nvPr>
            <p:ph type="title"/>
          </p:nvPr>
        </p:nvSpPr>
        <p:spPr>
          <a:xfrm>
            <a:off x="646112" y="452718"/>
            <a:ext cx="1434480" cy="527943"/>
          </a:xfrm>
        </p:spPr>
        <p:txBody>
          <a:bodyPr/>
          <a:lstStyle/>
          <a:p>
            <a:r>
              <a:rPr lang="en-US" sz="2800" b="1" dirty="0"/>
              <a:t>Task 4</a:t>
            </a:r>
            <a:endParaRPr lang="en-US" sz="2800" dirty="0"/>
          </a:p>
        </p:txBody>
      </p:sp>
      <p:sp>
        <p:nvSpPr>
          <p:cNvPr id="4" name="TextBox 3">
            <a:extLst>
              <a:ext uri="{FF2B5EF4-FFF2-40B4-BE49-F238E27FC236}">
                <a16:creationId xmlns:a16="http://schemas.microsoft.com/office/drawing/2014/main" id="{BABD1154-910B-7880-6EF5-A5413FC637A0}"/>
              </a:ext>
            </a:extLst>
          </p:cNvPr>
          <p:cNvSpPr txBox="1"/>
          <p:nvPr/>
        </p:nvSpPr>
        <p:spPr>
          <a:xfrm>
            <a:off x="675864" y="954155"/>
            <a:ext cx="10919791" cy="1643527"/>
          </a:xfrm>
          <a:prstGeom prst="rect">
            <a:avLst/>
          </a:prstGeom>
          <a:noFill/>
        </p:spPr>
        <p:txBody>
          <a:bodyPr wrap="square" rtlCol="0">
            <a:spAutoFit/>
          </a:bodyPr>
          <a:lstStyle/>
          <a:p>
            <a:pPr marL="0" marR="0" algn="just">
              <a:lnSpc>
                <a:spcPct val="115000"/>
              </a:lnSpc>
              <a:spcBef>
                <a:spcPts val="0"/>
              </a:spcBef>
              <a:spcAft>
                <a:spcPts val="0"/>
              </a:spcAft>
            </a:pPr>
            <a:r>
              <a:rPr lang="en-GB" sz="1800" b="1" dirty="0">
                <a:effectLst/>
                <a:latin typeface="Mongolian Baiti" panose="03000500000000000000" pitchFamily="66" charset="0"/>
                <a:ea typeface="Arial" panose="020B0604020202020204" pitchFamily="34" charset="0"/>
              </a:rPr>
              <a:t>Insight Required:</a:t>
            </a:r>
            <a:r>
              <a:rPr lang="en-GB" sz="1800" dirty="0">
                <a:effectLst/>
                <a:latin typeface="Mongolian Baiti" panose="03000500000000000000" pitchFamily="66" charset="0"/>
                <a:ea typeface="Arial" panose="020B0604020202020204" pitchFamily="34" charset="0"/>
              </a:rPr>
              <a:t> How does the average price of a car vary across different manufacturers?</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Task 4.A:</a:t>
            </a:r>
            <a:r>
              <a:rPr lang="en-GB" sz="1800" u="none" strike="noStrike" dirty="0">
                <a:effectLst/>
                <a:latin typeface="Mongolian Baiti" panose="03000500000000000000" pitchFamily="66" charset="0"/>
                <a:ea typeface="Arial" panose="020B0604020202020204" pitchFamily="34" charset="0"/>
              </a:rPr>
              <a:t> Create a pivot table that shows the average price of cars for each manufacturer. </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b="1" u="none" strike="noStrike" dirty="0">
                <a:effectLst/>
                <a:latin typeface="Mongolian Baiti" panose="03000500000000000000" pitchFamily="66" charset="0"/>
                <a:ea typeface="Arial" panose="020B0604020202020204" pitchFamily="34" charset="0"/>
              </a:rPr>
              <a:t>Task 4.B:</a:t>
            </a:r>
            <a:r>
              <a:rPr lang="en-GB" sz="1800" u="none" strike="noStrike" dirty="0">
                <a:effectLst/>
                <a:latin typeface="Mongolian Baiti" panose="03000500000000000000" pitchFamily="66" charset="0"/>
                <a:ea typeface="Arial" panose="020B0604020202020204" pitchFamily="34" charset="0"/>
              </a:rPr>
              <a:t> Create a bar chart or a horizontal stacked bar chart that visualizes the relationship between manufacturer and average price.</a:t>
            </a:r>
            <a:endParaRPr lang="en-US" sz="1800" u="none" strike="noStrike"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7FBBD3F4-90DF-AE24-90EE-EDE7B1B935A4}"/>
              </a:ext>
            </a:extLst>
          </p:cNvPr>
          <p:cNvPicPr>
            <a:picLocks noChangeAspect="1"/>
          </p:cNvPicPr>
          <p:nvPr/>
        </p:nvPicPr>
        <p:blipFill rotWithShape="1">
          <a:blip r:embed="rId2"/>
          <a:srcRect l="612"/>
          <a:stretch/>
        </p:blipFill>
        <p:spPr>
          <a:xfrm>
            <a:off x="1152939" y="2436744"/>
            <a:ext cx="8547651" cy="4242351"/>
          </a:xfrm>
          <a:prstGeom prst="rect">
            <a:avLst/>
          </a:prstGeom>
        </p:spPr>
      </p:pic>
    </p:spTree>
    <p:extLst>
      <p:ext uri="{BB962C8B-B14F-4D97-AF65-F5344CB8AC3E}">
        <p14:creationId xmlns:p14="http://schemas.microsoft.com/office/powerpoint/2010/main" val="1799332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84</TotalTime>
  <Words>1139</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Mongolian Baiti</vt:lpstr>
      <vt:lpstr>Wingdings 3</vt:lpstr>
      <vt:lpstr>Ion</vt:lpstr>
      <vt:lpstr>PowerPoint Presentation</vt:lpstr>
      <vt:lpstr>PROJECT DESCRIPTION</vt:lpstr>
      <vt:lpstr>APPROACH</vt:lpstr>
      <vt:lpstr>TECH-STACK USED</vt:lpstr>
      <vt:lpstr>INSIGHTS</vt:lpstr>
      <vt:lpstr>Task 1</vt:lpstr>
      <vt:lpstr>Task 2</vt:lpstr>
      <vt:lpstr>Task 3</vt:lpstr>
      <vt:lpstr>Task 4</vt:lpstr>
      <vt:lpstr>Task 5</vt:lpstr>
      <vt:lpstr>Building The Dashboard</vt:lpstr>
      <vt:lpstr>PowerPoint Presentation</vt:lpstr>
      <vt:lpstr>PowerPoint Presentation</vt:lpstr>
      <vt:lpstr>PowerPoint Presentation</vt:lpstr>
      <vt:lpstr>PowerPoint Presentation</vt:lpstr>
      <vt:lpstr>RESULT</vt:lpstr>
      <vt:lpstr>DRIVE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drustant metar</dc:creator>
  <cp:lastModifiedBy>drustant metar</cp:lastModifiedBy>
  <cp:revision>15</cp:revision>
  <dcterms:created xsi:type="dcterms:W3CDTF">2024-04-17T08:31:24Z</dcterms:created>
  <dcterms:modified xsi:type="dcterms:W3CDTF">2024-04-17T10:19:49Z</dcterms:modified>
</cp:coreProperties>
</file>