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8" r:id="rId19"/>
    <p:sldId id="275" r:id="rId20"/>
    <p:sldId id="276" r:id="rId21"/>
    <p:sldId id="277" r:id="rId22"/>
    <p:sldId id="274" r:id="rId23"/>
    <p:sldId id="273" r:id="rId24"/>
    <p:sldId id="279"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4B6650-FD36-46F2-88B5-317B9024B9A4}" type="datetimeFigureOut">
              <a:rPr lang="en-US" smtClean="0"/>
              <a:t>21-Apr-24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D1DF3-6492-4305-AA00-CF5D27569DA7}" type="slidenum">
              <a:rPr lang="en-US" smtClean="0"/>
              <a:t>‹#›</a:t>
            </a:fld>
            <a:endParaRPr lang="en-US"/>
          </a:p>
        </p:txBody>
      </p:sp>
    </p:spTree>
    <p:extLst>
      <p:ext uri="{BB962C8B-B14F-4D97-AF65-F5344CB8AC3E}">
        <p14:creationId xmlns:p14="http://schemas.microsoft.com/office/powerpoint/2010/main" val="4023571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B6650-FD36-46F2-88B5-317B9024B9A4}" type="datetimeFigureOut">
              <a:rPr lang="en-US" smtClean="0"/>
              <a:t>21-Apr-24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D1DF3-6492-4305-AA00-CF5D27569DA7}" type="slidenum">
              <a:rPr lang="en-US" smtClean="0"/>
              <a:t>‹#›</a:t>
            </a:fld>
            <a:endParaRPr lang="en-US"/>
          </a:p>
        </p:txBody>
      </p:sp>
    </p:spTree>
    <p:extLst>
      <p:ext uri="{BB962C8B-B14F-4D97-AF65-F5344CB8AC3E}">
        <p14:creationId xmlns:p14="http://schemas.microsoft.com/office/powerpoint/2010/main" val="3928986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B6650-FD36-46F2-88B5-317B9024B9A4}" type="datetimeFigureOut">
              <a:rPr lang="en-US" smtClean="0"/>
              <a:t>21-Apr-24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D1DF3-6492-4305-AA00-CF5D27569DA7}" type="slidenum">
              <a:rPr lang="en-US" smtClean="0"/>
              <a:t>‹#›</a:t>
            </a:fld>
            <a:endParaRPr lang="en-US"/>
          </a:p>
        </p:txBody>
      </p:sp>
    </p:spTree>
    <p:extLst>
      <p:ext uri="{BB962C8B-B14F-4D97-AF65-F5344CB8AC3E}">
        <p14:creationId xmlns:p14="http://schemas.microsoft.com/office/powerpoint/2010/main" val="4083497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C44B6650-FD36-46F2-88B5-317B9024B9A4}" type="datetimeFigureOut">
              <a:rPr lang="en-US" smtClean="0"/>
              <a:t>21-Apr-24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D1DF3-6492-4305-AA00-CF5D27569DA7}" type="slidenum">
              <a:rPr lang="en-US" smtClean="0"/>
              <a:t>‹#›</a:t>
            </a:fld>
            <a:endParaRPr lang="en-US"/>
          </a:p>
        </p:txBody>
      </p:sp>
    </p:spTree>
    <p:extLst>
      <p:ext uri="{BB962C8B-B14F-4D97-AF65-F5344CB8AC3E}">
        <p14:creationId xmlns:p14="http://schemas.microsoft.com/office/powerpoint/2010/main" val="3048220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C44B6650-FD36-46F2-88B5-317B9024B9A4}" type="datetimeFigureOut">
              <a:rPr lang="en-US" smtClean="0"/>
              <a:t>21-Apr-24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D1DF3-6492-4305-AA00-CF5D27569DA7}" type="slidenum">
              <a:rPr lang="en-US" smtClean="0"/>
              <a:t>‹#›</a:t>
            </a:fld>
            <a:endParaRPr lang="en-US"/>
          </a:p>
        </p:txBody>
      </p:sp>
    </p:spTree>
    <p:extLst>
      <p:ext uri="{BB962C8B-B14F-4D97-AF65-F5344CB8AC3E}">
        <p14:creationId xmlns:p14="http://schemas.microsoft.com/office/powerpoint/2010/main" val="1171860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B6650-FD36-46F2-88B5-317B9024B9A4}" type="datetimeFigureOut">
              <a:rPr lang="en-US" smtClean="0"/>
              <a:t>21-Apr-24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D1DF3-6492-4305-AA00-CF5D27569DA7}" type="slidenum">
              <a:rPr lang="en-US" smtClean="0"/>
              <a:t>‹#›</a:t>
            </a:fld>
            <a:endParaRPr lang="en-US"/>
          </a:p>
        </p:txBody>
      </p:sp>
    </p:spTree>
    <p:extLst>
      <p:ext uri="{BB962C8B-B14F-4D97-AF65-F5344CB8AC3E}">
        <p14:creationId xmlns:p14="http://schemas.microsoft.com/office/powerpoint/2010/main" val="2174279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B6650-FD36-46F2-88B5-317B9024B9A4}" type="datetimeFigureOut">
              <a:rPr lang="en-US" smtClean="0"/>
              <a:t>21-Apr-24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D1DF3-6492-4305-AA00-CF5D27569DA7}" type="slidenum">
              <a:rPr lang="en-US" smtClean="0"/>
              <a:t>‹#›</a:t>
            </a:fld>
            <a:endParaRPr lang="en-US"/>
          </a:p>
        </p:txBody>
      </p:sp>
    </p:spTree>
    <p:extLst>
      <p:ext uri="{BB962C8B-B14F-4D97-AF65-F5344CB8AC3E}">
        <p14:creationId xmlns:p14="http://schemas.microsoft.com/office/powerpoint/2010/main" val="3734004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B6650-FD36-46F2-88B5-317B9024B9A4}" type="datetimeFigureOut">
              <a:rPr lang="en-US" smtClean="0"/>
              <a:t>21-Apr-24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D1DF3-6492-4305-AA00-CF5D27569DA7}" type="slidenum">
              <a:rPr lang="en-US" smtClean="0"/>
              <a:t>‹#›</a:t>
            </a:fld>
            <a:endParaRPr lang="en-US"/>
          </a:p>
        </p:txBody>
      </p:sp>
    </p:spTree>
    <p:extLst>
      <p:ext uri="{BB962C8B-B14F-4D97-AF65-F5344CB8AC3E}">
        <p14:creationId xmlns:p14="http://schemas.microsoft.com/office/powerpoint/2010/main" val="1448095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B6650-FD36-46F2-88B5-317B9024B9A4}" type="datetimeFigureOut">
              <a:rPr lang="en-US" smtClean="0"/>
              <a:t>21-Apr-24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D1DF3-6492-4305-AA00-CF5D27569DA7}" type="slidenum">
              <a:rPr lang="en-US" smtClean="0"/>
              <a:t>‹#›</a:t>
            </a:fld>
            <a:endParaRPr lang="en-US"/>
          </a:p>
        </p:txBody>
      </p:sp>
    </p:spTree>
    <p:extLst>
      <p:ext uri="{BB962C8B-B14F-4D97-AF65-F5344CB8AC3E}">
        <p14:creationId xmlns:p14="http://schemas.microsoft.com/office/powerpoint/2010/main" val="1814347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B6650-FD36-46F2-88B5-317B9024B9A4}" type="datetimeFigureOut">
              <a:rPr lang="en-US" smtClean="0"/>
              <a:t>21-Apr-24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D1DF3-6492-4305-AA00-CF5D27569DA7}" type="slidenum">
              <a:rPr lang="en-US" smtClean="0"/>
              <a:t>‹#›</a:t>
            </a:fld>
            <a:endParaRPr lang="en-US"/>
          </a:p>
        </p:txBody>
      </p:sp>
    </p:spTree>
    <p:extLst>
      <p:ext uri="{BB962C8B-B14F-4D97-AF65-F5344CB8AC3E}">
        <p14:creationId xmlns:p14="http://schemas.microsoft.com/office/powerpoint/2010/main" val="517362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B6650-FD36-46F2-88B5-317B9024B9A4}" type="datetimeFigureOut">
              <a:rPr lang="en-US" smtClean="0"/>
              <a:t>21-Apr-24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D1DF3-6492-4305-AA00-CF5D27569DA7}" type="slidenum">
              <a:rPr lang="en-US" smtClean="0"/>
              <a:t>‹#›</a:t>
            </a:fld>
            <a:endParaRPr lang="en-US"/>
          </a:p>
        </p:txBody>
      </p:sp>
    </p:spTree>
    <p:extLst>
      <p:ext uri="{BB962C8B-B14F-4D97-AF65-F5344CB8AC3E}">
        <p14:creationId xmlns:p14="http://schemas.microsoft.com/office/powerpoint/2010/main" val="349436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4B6650-FD36-46F2-88B5-317B9024B9A4}" type="datetimeFigureOut">
              <a:rPr lang="en-US" smtClean="0"/>
              <a:t>21-Apr-24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D1DF3-6492-4305-AA00-CF5D27569DA7}" type="slidenum">
              <a:rPr lang="en-US" smtClean="0"/>
              <a:t>‹#›</a:t>
            </a:fld>
            <a:endParaRPr lang="en-US"/>
          </a:p>
        </p:txBody>
      </p:sp>
    </p:spTree>
    <p:extLst>
      <p:ext uri="{BB962C8B-B14F-4D97-AF65-F5344CB8AC3E}">
        <p14:creationId xmlns:p14="http://schemas.microsoft.com/office/powerpoint/2010/main" val="961797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4B6650-FD36-46F2-88B5-317B9024B9A4}" type="datetimeFigureOut">
              <a:rPr lang="en-US" smtClean="0"/>
              <a:t>21-Apr-24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2D1DF3-6492-4305-AA00-CF5D27569DA7}" type="slidenum">
              <a:rPr lang="en-US" smtClean="0"/>
              <a:t>‹#›</a:t>
            </a:fld>
            <a:endParaRPr lang="en-US"/>
          </a:p>
        </p:txBody>
      </p:sp>
    </p:spTree>
    <p:extLst>
      <p:ext uri="{BB962C8B-B14F-4D97-AF65-F5344CB8AC3E}">
        <p14:creationId xmlns:p14="http://schemas.microsoft.com/office/powerpoint/2010/main" val="2754940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4B6650-FD36-46F2-88B5-317B9024B9A4}" type="datetimeFigureOut">
              <a:rPr lang="en-US" smtClean="0"/>
              <a:t>21-Apr-24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2D1DF3-6492-4305-AA00-CF5D27569DA7}" type="slidenum">
              <a:rPr lang="en-US" smtClean="0"/>
              <a:t>‹#›</a:t>
            </a:fld>
            <a:endParaRPr lang="en-US"/>
          </a:p>
        </p:txBody>
      </p:sp>
    </p:spTree>
    <p:extLst>
      <p:ext uri="{BB962C8B-B14F-4D97-AF65-F5344CB8AC3E}">
        <p14:creationId xmlns:p14="http://schemas.microsoft.com/office/powerpoint/2010/main" val="415780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B6650-FD36-46F2-88B5-317B9024B9A4}" type="datetimeFigureOut">
              <a:rPr lang="en-US" smtClean="0"/>
              <a:t>21-Apr-24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2D1DF3-6492-4305-AA00-CF5D27569DA7}" type="slidenum">
              <a:rPr lang="en-US" smtClean="0"/>
              <a:t>‹#›</a:t>
            </a:fld>
            <a:endParaRPr lang="en-US"/>
          </a:p>
        </p:txBody>
      </p:sp>
    </p:spTree>
    <p:extLst>
      <p:ext uri="{BB962C8B-B14F-4D97-AF65-F5344CB8AC3E}">
        <p14:creationId xmlns:p14="http://schemas.microsoft.com/office/powerpoint/2010/main" val="384400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B6650-FD36-46F2-88B5-317B9024B9A4}" type="datetimeFigureOut">
              <a:rPr lang="en-US" smtClean="0"/>
              <a:t>21-Apr-24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D1DF3-6492-4305-AA00-CF5D27569DA7}" type="slidenum">
              <a:rPr lang="en-US" smtClean="0"/>
              <a:t>‹#›</a:t>
            </a:fld>
            <a:endParaRPr lang="en-US"/>
          </a:p>
        </p:txBody>
      </p:sp>
    </p:spTree>
    <p:extLst>
      <p:ext uri="{BB962C8B-B14F-4D97-AF65-F5344CB8AC3E}">
        <p14:creationId xmlns:p14="http://schemas.microsoft.com/office/powerpoint/2010/main" val="3326046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C44B6650-FD36-46F2-88B5-317B9024B9A4}" type="datetimeFigureOut">
              <a:rPr lang="en-US" smtClean="0"/>
              <a:t>21-Apr-24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BE2D1DF3-6492-4305-AA00-CF5D27569DA7}" type="slidenum">
              <a:rPr lang="en-US" smtClean="0"/>
              <a:t>‹#›</a:t>
            </a:fld>
            <a:endParaRPr lang="en-US"/>
          </a:p>
        </p:txBody>
      </p:sp>
    </p:spTree>
    <p:extLst>
      <p:ext uri="{BB962C8B-B14F-4D97-AF65-F5344CB8AC3E}">
        <p14:creationId xmlns:p14="http://schemas.microsoft.com/office/powerpoint/2010/main" val="2230170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44B6650-FD36-46F2-88B5-317B9024B9A4}" type="datetimeFigureOut">
              <a:rPr lang="en-US" smtClean="0"/>
              <a:t>21-Apr-24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E2D1DF3-6492-4305-AA00-CF5D27569DA7}" type="slidenum">
              <a:rPr lang="en-US" smtClean="0"/>
              <a:t>‹#›</a:t>
            </a:fld>
            <a:endParaRPr lang="en-US"/>
          </a:p>
        </p:txBody>
      </p:sp>
    </p:spTree>
    <p:extLst>
      <p:ext uri="{BB962C8B-B14F-4D97-AF65-F5344CB8AC3E}">
        <p14:creationId xmlns:p14="http://schemas.microsoft.com/office/powerpoint/2010/main" val="475306953"/>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cs.google.com/spreadsheets/d/1WJSKwJqTFgjvIIE48ajWIIbPAOgZaY34/edit?usp=drive_link&amp;ouid=110876986073115360474&amp;rtpof=true&amp;sd=tru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91B388-021B-635A-D57B-D0D0DB395505}"/>
              </a:ext>
            </a:extLst>
          </p:cNvPr>
          <p:cNvSpPr txBox="1"/>
          <p:nvPr/>
        </p:nvSpPr>
        <p:spPr>
          <a:xfrm>
            <a:off x="2027582" y="-53005"/>
            <a:ext cx="9157252" cy="923330"/>
          </a:xfrm>
          <a:prstGeom prst="rect">
            <a:avLst/>
          </a:prstGeom>
          <a:noFill/>
        </p:spPr>
        <p:txBody>
          <a:bodyPr wrap="square" rtlCol="0">
            <a:spAutoFit/>
          </a:bodyPr>
          <a:lstStyle/>
          <a:p>
            <a:r>
              <a:rPr lang="en-US" sz="5400" b="1" dirty="0"/>
              <a:t>BANK LOAN CASE STUDY</a:t>
            </a:r>
          </a:p>
        </p:txBody>
      </p:sp>
      <p:pic>
        <p:nvPicPr>
          <p:cNvPr id="8" name="Picture 7">
            <a:extLst>
              <a:ext uri="{FF2B5EF4-FFF2-40B4-BE49-F238E27FC236}">
                <a16:creationId xmlns:a16="http://schemas.microsoft.com/office/drawing/2014/main" id="{4AC7B511-9146-7ACA-5D31-F991074B8D42}"/>
              </a:ext>
            </a:extLst>
          </p:cNvPr>
          <p:cNvPicPr>
            <a:picLocks noChangeAspect="1"/>
          </p:cNvPicPr>
          <p:nvPr/>
        </p:nvPicPr>
        <p:blipFill>
          <a:blip r:embed="rId2"/>
          <a:stretch>
            <a:fillRect/>
          </a:stretch>
        </p:blipFill>
        <p:spPr>
          <a:xfrm>
            <a:off x="357809" y="777563"/>
            <a:ext cx="11476381" cy="5418897"/>
          </a:xfrm>
          <a:prstGeom prst="rect">
            <a:avLst/>
          </a:prstGeom>
        </p:spPr>
      </p:pic>
      <p:sp>
        <p:nvSpPr>
          <p:cNvPr id="9" name="TextBox 8">
            <a:extLst>
              <a:ext uri="{FF2B5EF4-FFF2-40B4-BE49-F238E27FC236}">
                <a16:creationId xmlns:a16="http://schemas.microsoft.com/office/drawing/2014/main" id="{4884CABB-5944-193D-E34E-80C06BD1A586}"/>
              </a:ext>
            </a:extLst>
          </p:cNvPr>
          <p:cNvSpPr txBox="1"/>
          <p:nvPr/>
        </p:nvSpPr>
        <p:spPr>
          <a:xfrm>
            <a:off x="9826486" y="6308900"/>
            <a:ext cx="2365514" cy="369332"/>
          </a:xfrm>
          <a:prstGeom prst="rect">
            <a:avLst/>
          </a:prstGeom>
          <a:noFill/>
        </p:spPr>
        <p:txBody>
          <a:bodyPr wrap="square" rtlCol="0">
            <a:spAutoFit/>
          </a:bodyPr>
          <a:lstStyle/>
          <a:p>
            <a:r>
              <a:rPr lang="en-US" dirty="0"/>
              <a:t>By Drustant Metar</a:t>
            </a:r>
          </a:p>
        </p:txBody>
      </p:sp>
    </p:spTree>
    <p:extLst>
      <p:ext uri="{BB962C8B-B14F-4D97-AF65-F5344CB8AC3E}">
        <p14:creationId xmlns:p14="http://schemas.microsoft.com/office/powerpoint/2010/main" val="1617730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240705-13E6-48A8-BC83-38C771AC62A0}"/>
              </a:ext>
            </a:extLst>
          </p:cNvPr>
          <p:cNvSpPr txBox="1"/>
          <p:nvPr/>
        </p:nvSpPr>
        <p:spPr>
          <a:xfrm>
            <a:off x="610463" y="168323"/>
            <a:ext cx="10971074" cy="7238969"/>
          </a:xfrm>
          <a:prstGeom prst="rect">
            <a:avLst/>
          </a:prstGeom>
          <a:noFill/>
        </p:spPr>
        <p:txBody>
          <a:bodyPr wrap="square" rtlCol="0">
            <a:spAutoFit/>
          </a:bodyPr>
          <a:lstStyle/>
          <a:p>
            <a:pPr marR="0">
              <a:lnSpc>
                <a:spcPct val="107000"/>
              </a:lnSpc>
              <a:spcBef>
                <a:spcPts val="0"/>
              </a:spcBef>
              <a:spcAft>
                <a:spcPts val="800"/>
              </a:spcAft>
            </a:pPr>
            <a:r>
              <a:rPr lang="en-US" sz="2400" b="1" kern="0" dirty="0">
                <a:effectLst/>
                <a:latin typeface="+mj-lt"/>
                <a:ea typeface="Times New Roman" panose="02020603050405020304" pitchFamily="18" charset="0"/>
                <a:cs typeface="Times New Roman" panose="02020603050405020304" pitchFamily="18" charset="0"/>
              </a:rPr>
              <a:t>Output:</a:t>
            </a:r>
          </a:p>
          <a:p>
            <a:pPr marL="285750" marR="0" indent="-285750">
              <a:lnSpc>
                <a:spcPct val="107000"/>
              </a:lnSpc>
              <a:spcBef>
                <a:spcPts val="0"/>
              </a:spcBef>
              <a:spcAft>
                <a:spcPts val="800"/>
              </a:spcAft>
              <a:buFont typeface="Arial" panose="020B0604020202020204" pitchFamily="34" charset="0"/>
              <a:buChar char="•"/>
            </a:pPr>
            <a:r>
              <a:rPr lang="en-US" sz="1800" kern="0" dirty="0">
                <a:effectLst/>
                <a:latin typeface="+mj-lt"/>
                <a:ea typeface="Times New Roman" panose="02020603050405020304" pitchFamily="18" charset="0"/>
                <a:cs typeface="Times New Roman" panose="02020603050405020304" pitchFamily="18" charset="0"/>
              </a:rPr>
              <a:t>The original dataset included 50000 rows and 125 columns, many of which had missing values.</a:t>
            </a:r>
            <a:endParaRPr lang="en-US" sz="1800" kern="100" dirty="0">
              <a:effectLst/>
              <a:latin typeface="+mj-lt"/>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kern="0" dirty="0">
                <a:effectLst/>
                <a:latin typeface="+mj-lt"/>
                <a:ea typeface="Times New Roman" panose="02020603050405020304" pitchFamily="18" charset="0"/>
                <a:cs typeface="Times New Roman" panose="02020603050405020304" pitchFamily="18" charset="0"/>
              </a:rPr>
              <a:t>The count of the missing values in each column was obtained by using the </a:t>
            </a:r>
            <a:r>
              <a:rPr lang="en-US" sz="1800" kern="0" dirty="0" err="1">
                <a:effectLst/>
                <a:latin typeface="+mj-lt"/>
                <a:ea typeface="Times New Roman" panose="02020603050405020304" pitchFamily="18" charset="0"/>
                <a:cs typeface="Times New Roman" panose="02020603050405020304" pitchFamily="18" charset="0"/>
              </a:rPr>
              <a:t>countblank</a:t>
            </a:r>
            <a:r>
              <a:rPr lang="en-US" sz="1800" kern="0" dirty="0">
                <a:effectLst/>
                <a:latin typeface="+mj-lt"/>
                <a:ea typeface="Times New Roman" panose="02020603050405020304" pitchFamily="18" charset="0"/>
                <a:cs typeface="Times New Roman" panose="02020603050405020304" pitchFamily="18" charset="0"/>
              </a:rPr>
              <a:t> function, which gave rise to a preliminary comprehension of the data's integrity.</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mj-lt"/>
                <a:ea typeface="Calibri" panose="020F0502020204030204" pitchFamily="34" charset="0"/>
                <a:cs typeface="Times New Roman" panose="02020603050405020304" pitchFamily="18" charset="0"/>
              </a:rPr>
              <a:t>The percentage of missing values in each column was determined since it was recognized that he absolute count of missing values would not be appropriate for analysis.</a:t>
            </a:r>
          </a:p>
          <a:p>
            <a:pPr marR="0">
              <a:lnSpc>
                <a:spcPct val="107000"/>
              </a:lnSpc>
              <a:spcBef>
                <a:spcPts val="0"/>
              </a:spcBef>
              <a:spcAft>
                <a:spcPts val="800"/>
              </a:spcAft>
            </a:pPr>
            <a:r>
              <a:rPr lang="en-US" sz="1800" b="1" u="sng" kern="100" dirty="0">
                <a:effectLst/>
                <a:latin typeface="+mj-lt"/>
                <a:ea typeface="Calibri" panose="020F0502020204030204" pitchFamily="34" charset="0"/>
                <a:cs typeface="Times New Roman" panose="02020603050405020304" pitchFamily="18" charset="0"/>
              </a:rPr>
              <a:t>Missing values proportion:</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mj-lt"/>
                <a:ea typeface="Calibri" panose="020F0502020204030204" pitchFamily="34" charset="0"/>
                <a:cs typeface="Times New Roman" panose="02020603050405020304" pitchFamily="18" charset="0"/>
              </a:rPr>
              <a:t>If A column has fewer than 50% missing values, imputation was done using average or median values for the numerical values in that column.</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mj-lt"/>
                <a:ea typeface="Calibri" panose="020F0502020204030204" pitchFamily="34" charset="0"/>
                <a:cs typeface="Times New Roman" panose="02020603050405020304" pitchFamily="18" charset="0"/>
              </a:rPr>
              <a:t>If a column has more than 50% missing values. It was determined that it was not required to include it in the dataset.</a:t>
            </a:r>
          </a:p>
          <a:p>
            <a:pPr marR="0">
              <a:lnSpc>
                <a:spcPct val="107000"/>
              </a:lnSpc>
              <a:spcBef>
                <a:spcPts val="0"/>
              </a:spcBef>
              <a:spcAft>
                <a:spcPts val="800"/>
              </a:spcAft>
            </a:pPr>
            <a:r>
              <a:rPr lang="en-US" sz="1800" b="1" u="sng" kern="100" dirty="0">
                <a:effectLst/>
                <a:latin typeface="+mj-lt"/>
                <a:ea typeface="Calibri" panose="020F0502020204030204" pitchFamily="34" charset="0"/>
                <a:cs typeface="Times New Roman" panose="02020603050405020304" pitchFamily="18" charset="0"/>
              </a:rPr>
              <a:t>Formulas:</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mj-lt"/>
                <a:ea typeface="Calibri" panose="020F0502020204030204" pitchFamily="34" charset="0"/>
                <a:cs typeface="Times New Roman" panose="02020603050405020304" pitchFamily="18" charset="0"/>
              </a:rPr>
              <a:t>It count the blank values of the data set</a:t>
            </a:r>
          </a:p>
          <a:p>
            <a:pPr marR="0">
              <a:lnSpc>
                <a:spcPct val="107000"/>
              </a:lnSpc>
              <a:spcBef>
                <a:spcPts val="0"/>
              </a:spcBef>
              <a:spcAft>
                <a:spcPts val="800"/>
              </a:spcAft>
            </a:pPr>
            <a:r>
              <a:rPr lang="en-US" sz="1800" kern="100" dirty="0">
                <a:effectLst/>
                <a:latin typeface="+mj-lt"/>
                <a:ea typeface="Calibri" panose="020F0502020204030204" pitchFamily="34" charset="0"/>
                <a:cs typeface="Times New Roman" panose="02020603050405020304" pitchFamily="18" charset="0"/>
              </a:rPr>
              <a:t>	=COUNTBLANK(A49995:A50000)</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mj-lt"/>
                <a:ea typeface="Calibri" panose="020F0502020204030204" pitchFamily="34" charset="0"/>
                <a:cs typeface="Times New Roman" panose="02020603050405020304" pitchFamily="18" charset="0"/>
              </a:rPr>
              <a:t>It counts the blank values proportion in the form of percentage</a:t>
            </a:r>
          </a:p>
          <a:p>
            <a:pPr marR="0">
              <a:lnSpc>
                <a:spcPct val="107000"/>
              </a:lnSpc>
              <a:spcBef>
                <a:spcPts val="0"/>
              </a:spcBef>
              <a:spcAft>
                <a:spcPts val="800"/>
              </a:spcAft>
            </a:pPr>
            <a:r>
              <a:rPr lang="en-US" sz="1800" kern="100" dirty="0">
                <a:effectLst/>
                <a:latin typeface="+mj-lt"/>
                <a:ea typeface="Calibri" panose="020F0502020204030204" pitchFamily="34" charset="0"/>
                <a:cs typeface="Times New Roman" panose="02020603050405020304" pitchFamily="18" charset="0"/>
              </a:rPr>
              <a:t>	=(COUNTBLANK(A2:A50000)/COUNT($A$2:$A$50000))*100</a:t>
            </a:r>
          </a:p>
          <a:p>
            <a:pPr marL="285750" marR="0" indent="-285750">
              <a:lnSpc>
                <a:spcPct val="107000"/>
              </a:lnSpc>
              <a:spcBef>
                <a:spcPts val="0"/>
              </a:spcBef>
              <a:spcAft>
                <a:spcPts val="800"/>
              </a:spcAft>
              <a:buFont typeface="Arial" panose="020B0604020202020204" pitchFamily="34" charset="0"/>
              <a:buChar char="•"/>
            </a:pPr>
            <a:endParaRPr lang="en-US" sz="1800" kern="100" dirty="0">
              <a:effectLst/>
              <a:latin typeface="+mj-lt"/>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endParaRPr lang="en-US" sz="1800" kern="100" dirty="0">
              <a:effectLst/>
              <a:latin typeface="+mj-l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84530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3FD0-F1BE-CC78-7B5E-324D98A4593E}"/>
              </a:ext>
            </a:extLst>
          </p:cNvPr>
          <p:cNvSpPr>
            <a:spLocks noGrp="1"/>
          </p:cNvSpPr>
          <p:nvPr>
            <p:ph type="title"/>
          </p:nvPr>
        </p:nvSpPr>
        <p:spPr>
          <a:xfrm>
            <a:off x="545065" y="92765"/>
            <a:ext cx="9905998" cy="583096"/>
          </a:xfrm>
        </p:spPr>
        <p:txBody>
          <a:bodyPr/>
          <a:lstStyle/>
          <a:p>
            <a:r>
              <a:rPr lang="en-US" b="1" dirty="0"/>
              <a:t>Task 2: identify outliers in the dataset</a:t>
            </a:r>
          </a:p>
        </p:txBody>
      </p:sp>
      <p:sp>
        <p:nvSpPr>
          <p:cNvPr id="4" name="TextBox 3">
            <a:extLst>
              <a:ext uri="{FF2B5EF4-FFF2-40B4-BE49-F238E27FC236}">
                <a16:creationId xmlns:a16="http://schemas.microsoft.com/office/drawing/2014/main" id="{7997A1C9-B7D5-0ACE-BFED-DE8591BEA941}"/>
              </a:ext>
            </a:extLst>
          </p:cNvPr>
          <p:cNvSpPr txBox="1"/>
          <p:nvPr/>
        </p:nvSpPr>
        <p:spPr>
          <a:xfrm>
            <a:off x="649357" y="675861"/>
            <a:ext cx="10349948" cy="1754326"/>
          </a:xfrm>
          <a:prstGeom prst="rect">
            <a:avLst/>
          </a:prstGeom>
          <a:noFill/>
        </p:spPr>
        <p:txBody>
          <a:bodyPr wrap="square" rtlCol="0">
            <a:spAutoFit/>
          </a:bodyPr>
          <a:lstStyle/>
          <a:p>
            <a:r>
              <a:rPr lang="en-US" b="1" dirty="0"/>
              <a:t>Task:</a:t>
            </a:r>
            <a:r>
              <a:rPr lang="en-US" dirty="0"/>
              <a:t> </a:t>
            </a:r>
            <a:r>
              <a:rPr lang="en-US" sz="1800" kern="0" dirty="0">
                <a:effectLst/>
                <a:latin typeface="+mj-lt"/>
                <a:ea typeface="Times New Roman" panose="02020603050405020304" pitchFamily="18" charset="0"/>
              </a:rPr>
              <a:t>Detect and identify outliers in the dataset using Excel statistical functions and features, focusing on numerical variables.</a:t>
            </a:r>
          </a:p>
          <a:p>
            <a:endParaRPr lang="en-US" kern="0" dirty="0">
              <a:latin typeface="+mj-lt"/>
            </a:endParaRPr>
          </a:p>
          <a:p>
            <a:r>
              <a:rPr lang="en-US" dirty="0">
                <a:latin typeface="+mj-lt"/>
              </a:rPr>
              <a:t>The analysis done to find outliers is displayed in the table below:</a:t>
            </a:r>
          </a:p>
          <a:p>
            <a:endParaRPr lang="en-US" dirty="0">
              <a:latin typeface="+mj-lt"/>
            </a:endParaRPr>
          </a:p>
          <a:p>
            <a:endParaRPr lang="en-US" dirty="0">
              <a:latin typeface="+mj-lt"/>
            </a:endParaRPr>
          </a:p>
        </p:txBody>
      </p:sp>
      <p:pic>
        <p:nvPicPr>
          <p:cNvPr id="6" name="Picture 5">
            <a:extLst>
              <a:ext uri="{FF2B5EF4-FFF2-40B4-BE49-F238E27FC236}">
                <a16:creationId xmlns:a16="http://schemas.microsoft.com/office/drawing/2014/main" id="{3A9D4617-431B-09CC-0C04-573EB278B911}"/>
              </a:ext>
            </a:extLst>
          </p:cNvPr>
          <p:cNvPicPr>
            <a:picLocks noChangeAspect="1"/>
          </p:cNvPicPr>
          <p:nvPr/>
        </p:nvPicPr>
        <p:blipFill>
          <a:blip r:embed="rId2"/>
          <a:stretch>
            <a:fillRect/>
          </a:stretch>
        </p:blipFill>
        <p:spPr>
          <a:xfrm>
            <a:off x="66261" y="1895062"/>
            <a:ext cx="12059478" cy="4287078"/>
          </a:xfrm>
          <a:prstGeom prst="rect">
            <a:avLst/>
          </a:prstGeom>
        </p:spPr>
      </p:pic>
    </p:spTree>
    <p:extLst>
      <p:ext uri="{BB962C8B-B14F-4D97-AF65-F5344CB8AC3E}">
        <p14:creationId xmlns:p14="http://schemas.microsoft.com/office/powerpoint/2010/main" val="2401078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4B925F-A821-1059-860B-F9C79D5F9C54}"/>
              </a:ext>
            </a:extLst>
          </p:cNvPr>
          <p:cNvPicPr>
            <a:picLocks noChangeAspect="1"/>
          </p:cNvPicPr>
          <p:nvPr/>
        </p:nvPicPr>
        <p:blipFill>
          <a:blip r:embed="rId2"/>
          <a:stretch>
            <a:fillRect/>
          </a:stretch>
        </p:blipFill>
        <p:spPr>
          <a:xfrm>
            <a:off x="404605" y="884582"/>
            <a:ext cx="11568320" cy="5035827"/>
          </a:xfrm>
          <a:prstGeom prst="rect">
            <a:avLst/>
          </a:prstGeom>
        </p:spPr>
      </p:pic>
    </p:spTree>
    <p:extLst>
      <p:ext uri="{BB962C8B-B14F-4D97-AF65-F5344CB8AC3E}">
        <p14:creationId xmlns:p14="http://schemas.microsoft.com/office/powerpoint/2010/main" val="3870570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E764CC-2EA8-49DD-79FB-C447622FD4C2}"/>
              </a:ext>
            </a:extLst>
          </p:cNvPr>
          <p:cNvPicPr>
            <a:picLocks noChangeAspect="1"/>
          </p:cNvPicPr>
          <p:nvPr/>
        </p:nvPicPr>
        <p:blipFill>
          <a:blip r:embed="rId2"/>
          <a:stretch>
            <a:fillRect/>
          </a:stretch>
        </p:blipFill>
        <p:spPr>
          <a:xfrm>
            <a:off x="402017" y="784569"/>
            <a:ext cx="11387966" cy="4993379"/>
          </a:xfrm>
          <a:prstGeom prst="rect">
            <a:avLst/>
          </a:prstGeom>
        </p:spPr>
      </p:pic>
    </p:spTree>
    <p:extLst>
      <p:ext uri="{BB962C8B-B14F-4D97-AF65-F5344CB8AC3E}">
        <p14:creationId xmlns:p14="http://schemas.microsoft.com/office/powerpoint/2010/main" val="1129955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6F1F0A-4D2A-EFE0-E817-04D4AD7FC0B9}"/>
              </a:ext>
            </a:extLst>
          </p:cNvPr>
          <p:cNvPicPr>
            <a:picLocks noChangeAspect="1"/>
          </p:cNvPicPr>
          <p:nvPr/>
        </p:nvPicPr>
        <p:blipFill>
          <a:blip r:embed="rId2"/>
          <a:stretch>
            <a:fillRect/>
          </a:stretch>
        </p:blipFill>
        <p:spPr>
          <a:xfrm>
            <a:off x="167100" y="73302"/>
            <a:ext cx="6034917" cy="3663811"/>
          </a:xfrm>
          <a:prstGeom prst="rect">
            <a:avLst/>
          </a:prstGeom>
        </p:spPr>
      </p:pic>
      <p:pic>
        <p:nvPicPr>
          <p:cNvPr id="7" name="Picture 6">
            <a:extLst>
              <a:ext uri="{FF2B5EF4-FFF2-40B4-BE49-F238E27FC236}">
                <a16:creationId xmlns:a16="http://schemas.microsoft.com/office/drawing/2014/main" id="{BE004B3A-A9F1-1920-D57F-36A5CF18AB94}"/>
              </a:ext>
            </a:extLst>
          </p:cNvPr>
          <p:cNvPicPr>
            <a:picLocks noChangeAspect="1"/>
          </p:cNvPicPr>
          <p:nvPr/>
        </p:nvPicPr>
        <p:blipFill>
          <a:blip r:embed="rId3"/>
          <a:stretch>
            <a:fillRect/>
          </a:stretch>
        </p:blipFill>
        <p:spPr>
          <a:xfrm>
            <a:off x="6294782" y="73302"/>
            <a:ext cx="5690584" cy="3663811"/>
          </a:xfrm>
          <a:prstGeom prst="rect">
            <a:avLst/>
          </a:prstGeom>
        </p:spPr>
      </p:pic>
      <p:pic>
        <p:nvPicPr>
          <p:cNvPr id="9" name="Picture 8">
            <a:extLst>
              <a:ext uri="{FF2B5EF4-FFF2-40B4-BE49-F238E27FC236}">
                <a16:creationId xmlns:a16="http://schemas.microsoft.com/office/drawing/2014/main" id="{DFD7616B-94CB-8CEE-D09D-BC74282DB4B2}"/>
              </a:ext>
            </a:extLst>
          </p:cNvPr>
          <p:cNvPicPr>
            <a:picLocks noChangeAspect="1"/>
          </p:cNvPicPr>
          <p:nvPr/>
        </p:nvPicPr>
        <p:blipFill>
          <a:blip r:embed="rId4"/>
          <a:stretch>
            <a:fillRect/>
          </a:stretch>
        </p:blipFill>
        <p:spPr>
          <a:xfrm>
            <a:off x="2865782" y="3863836"/>
            <a:ext cx="6168887" cy="2920862"/>
          </a:xfrm>
          <a:prstGeom prst="rect">
            <a:avLst/>
          </a:prstGeom>
        </p:spPr>
      </p:pic>
    </p:spTree>
    <p:extLst>
      <p:ext uri="{BB962C8B-B14F-4D97-AF65-F5344CB8AC3E}">
        <p14:creationId xmlns:p14="http://schemas.microsoft.com/office/powerpoint/2010/main" val="1970554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5E0D8C-070C-407C-214E-9815CA4FB5C6}"/>
              </a:ext>
            </a:extLst>
          </p:cNvPr>
          <p:cNvSpPr txBox="1"/>
          <p:nvPr/>
        </p:nvSpPr>
        <p:spPr>
          <a:xfrm>
            <a:off x="742122" y="490331"/>
            <a:ext cx="10707756" cy="3693319"/>
          </a:xfrm>
          <a:prstGeom prst="rect">
            <a:avLst/>
          </a:prstGeom>
          <a:noFill/>
        </p:spPr>
        <p:txBody>
          <a:bodyPr wrap="square" rtlCol="0">
            <a:spAutoFit/>
          </a:bodyPr>
          <a:lstStyle/>
          <a:p>
            <a:r>
              <a:rPr lang="en-US" sz="2000" b="1" dirty="0"/>
              <a:t>FORMULAS: </a:t>
            </a:r>
          </a:p>
          <a:p>
            <a:endParaRPr lang="en-US" dirty="0"/>
          </a:p>
          <a:p>
            <a:r>
              <a:rPr lang="en-US" dirty="0"/>
              <a:t>Quartile 1: =QUARTILE(B2:B50000,1)</a:t>
            </a:r>
          </a:p>
          <a:p>
            <a:r>
              <a:rPr lang="en-US" dirty="0"/>
              <a:t>Quartile 2: =QUARTILE(B2:B50000,2)</a:t>
            </a:r>
          </a:p>
          <a:p>
            <a:r>
              <a:rPr lang="en-US" dirty="0"/>
              <a:t>Quartile 3: =QUARTILE(B2:B50000,3)</a:t>
            </a:r>
          </a:p>
          <a:p>
            <a:r>
              <a:rPr lang="en-US" dirty="0"/>
              <a:t>IQR=Q3-Q1</a:t>
            </a:r>
          </a:p>
          <a:p>
            <a:r>
              <a:rPr lang="en-US" dirty="0"/>
              <a:t>lower bound=Q1-1.5*(Q3-Q1)</a:t>
            </a:r>
          </a:p>
          <a:p>
            <a:r>
              <a:rPr lang="en-US" dirty="0"/>
              <a:t>Upper bound=Q1+1.5*(Q3-1A1) </a:t>
            </a:r>
          </a:p>
          <a:p>
            <a:r>
              <a:rPr lang="en-US" dirty="0"/>
              <a:t>Outliers below the lower bound: =COUNTIF(B2:B50000,"&lt;"&amp;B50008)</a:t>
            </a:r>
          </a:p>
          <a:p>
            <a:r>
              <a:rPr lang="en-US" dirty="0"/>
              <a:t>Outliers above the upper bound: =COUNTIF(B2:B50000,"&gt;"&amp;B50009)</a:t>
            </a:r>
          </a:p>
          <a:p>
            <a:r>
              <a:rPr lang="en-US" dirty="0"/>
              <a:t>Total Outliers=Outliers below the lower bound + Outbounds above the upper bound:</a:t>
            </a:r>
          </a:p>
          <a:p>
            <a:r>
              <a:rPr lang="en-US" dirty="0"/>
              <a:t>maximum value: =MAX()</a:t>
            </a:r>
          </a:p>
          <a:p>
            <a:endParaRPr lang="en-US" dirty="0"/>
          </a:p>
        </p:txBody>
      </p:sp>
    </p:spTree>
    <p:extLst>
      <p:ext uri="{BB962C8B-B14F-4D97-AF65-F5344CB8AC3E}">
        <p14:creationId xmlns:p14="http://schemas.microsoft.com/office/powerpoint/2010/main" val="4038221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E6CF-A781-4AB5-F867-3E7F0876EB3E}"/>
              </a:ext>
            </a:extLst>
          </p:cNvPr>
          <p:cNvSpPr>
            <a:spLocks noGrp="1"/>
          </p:cNvSpPr>
          <p:nvPr>
            <p:ph type="title"/>
          </p:nvPr>
        </p:nvSpPr>
        <p:spPr>
          <a:xfrm>
            <a:off x="571570" y="125894"/>
            <a:ext cx="9905998" cy="642731"/>
          </a:xfrm>
        </p:spPr>
        <p:txBody>
          <a:bodyPr/>
          <a:lstStyle/>
          <a:p>
            <a:r>
              <a:rPr lang="en-US" b="1" dirty="0"/>
              <a:t>TASK 3: </a:t>
            </a:r>
            <a:r>
              <a:rPr lang="en-US" b="1" kern="0" dirty="0">
                <a:effectLst/>
                <a:ea typeface="Times New Roman" panose="02020603050405020304" pitchFamily="18" charset="0"/>
              </a:rPr>
              <a:t>Analyze Data Imbalance</a:t>
            </a:r>
            <a:endParaRPr lang="en-US" dirty="0"/>
          </a:p>
        </p:txBody>
      </p:sp>
      <p:sp>
        <p:nvSpPr>
          <p:cNvPr id="4" name="TextBox 3">
            <a:extLst>
              <a:ext uri="{FF2B5EF4-FFF2-40B4-BE49-F238E27FC236}">
                <a16:creationId xmlns:a16="http://schemas.microsoft.com/office/drawing/2014/main" id="{80AD9F47-26A6-631C-17B2-A18CE8B7382B}"/>
              </a:ext>
            </a:extLst>
          </p:cNvPr>
          <p:cNvSpPr txBox="1"/>
          <p:nvPr/>
        </p:nvSpPr>
        <p:spPr>
          <a:xfrm>
            <a:off x="602973" y="825233"/>
            <a:ext cx="11039061" cy="646331"/>
          </a:xfrm>
          <a:prstGeom prst="rect">
            <a:avLst/>
          </a:prstGeom>
          <a:noFill/>
        </p:spPr>
        <p:txBody>
          <a:bodyPr wrap="square" rtlCol="0">
            <a:spAutoFit/>
          </a:bodyPr>
          <a:lstStyle/>
          <a:p>
            <a:r>
              <a:rPr lang="en-US" b="1" dirty="0"/>
              <a:t>Task: </a:t>
            </a:r>
            <a:r>
              <a:rPr lang="en-US" dirty="0"/>
              <a:t>Determine if there is data imbalance in the loan application dataset and calculate the ratio of data imbalance using Excel functions.</a:t>
            </a:r>
          </a:p>
        </p:txBody>
      </p:sp>
      <p:pic>
        <p:nvPicPr>
          <p:cNvPr id="6" name="Picture 5">
            <a:extLst>
              <a:ext uri="{FF2B5EF4-FFF2-40B4-BE49-F238E27FC236}">
                <a16:creationId xmlns:a16="http://schemas.microsoft.com/office/drawing/2014/main" id="{FAE0957A-B486-8D6F-7254-A355701EF4D0}"/>
              </a:ext>
            </a:extLst>
          </p:cNvPr>
          <p:cNvPicPr>
            <a:picLocks noChangeAspect="1"/>
          </p:cNvPicPr>
          <p:nvPr/>
        </p:nvPicPr>
        <p:blipFill>
          <a:blip r:embed="rId2"/>
          <a:stretch>
            <a:fillRect/>
          </a:stretch>
        </p:blipFill>
        <p:spPr>
          <a:xfrm>
            <a:off x="704849" y="1457948"/>
            <a:ext cx="7286212" cy="646331"/>
          </a:xfrm>
          <a:prstGeom prst="rect">
            <a:avLst/>
          </a:prstGeom>
        </p:spPr>
      </p:pic>
      <p:pic>
        <p:nvPicPr>
          <p:cNvPr id="10" name="Picture 9">
            <a:extLst>
              <a:ext uri="{FF2B5EF4-FFF2-40B4-BE49-F238E27FC236}">
                <a16:creationId xmlns:a16="http://schemas.microsoft.com/office/drawing/2014/main" id="{B25E529F-DBF3-B2A9-81F6-C8C9C257B58C}"/>
              </a:ext>
            </a:extLst>
          </p:cNvPr>
          <p:cNvPicPr>
            <a:picLocks noChangeAspect="1"/>
          </p:cNvPicPr>
          <p:nvPr/>
        </p:nvPicPr>
        <p:blipFill>
          <a:blip r:embed="rId3"/>
          <a:stretch>
            <a:fillRect/>
          </a:stretch>
        </p:blipFill>
        <p:spPr>
          <a:xfrm>
            <a:off x="704849" y="2104280"/>
            <a:ext cx="686629" cy="4627826"/>
          </a:xfrm>
          <a:prstGeom prst="rect">
            <a:avLst/>
          </a:prstGeom>
        </p:spPr>
      </p:pic>
      <p:pic>
        <p:nvPicPr>
          <p:cNvPr id="12" name="Picture 11">
            <a:extLst>
              <a:ext uri="{FF2B5EF4-FFF2-40B4-BE49-F238E27FC236}">
                <a16:creationId xmlns:a16="http://schemas.microsoft.com/office/drawing/2014/main" id="{4723F6E3-2C3B-4A46-4F02-356C3E0972F2}"/>
              </a:ext>
            </a:extLst>
          </p:cNvPr>
          <p:cNvPicPr>
            <a:picLocks noChangeAspect="1"/>
          </p:cNvPicPr>
          <p:nvPr/>
        </p:nvPicPr>
        <p:blipFill>
          <a:blip r:embed="rId4"/>
          <a:stretch>
            <a:fillRect/>
          </a:stretch>
        </p:blipFill>
        <p:spPr>
          <a:xfrm>
            <a:off x="1526899" y="2203303"/>
            <a:ext cx="6464162" cy="4528803"/>
          </a:xfrm>
          <a:prstGeom prst="rect">
            <a:avLst/>
          </a:prstGeom>
        </p:spPr>
      </p:pic>
      <p:sp>
        <p:nvSpPr>
          <p:cNvPr id="13" name="TextBox 12">
            <a:extLst>
              <a:ext uri="{FF2B5EF4-FFF2-40B4-BE49-F238E27FC236}">
                <a16:creationId xmlns:a16="http://schemas.microsoft.com/office/drawing/2014/main" id="{F113DBC0-EF25-BCA8-5231-AA0C6791C459}"/>
              </a:ext>
            </a:extLst>
          </p:cNvPr>
          <p:cNvSpPr txBox="1"/>
          <p:nvPr/>
        </p:nvSpPr>
        <p:spPr>
          <a:xfrm>
            <a:off x="8066433" y="1435408"/>
            <a:ext cx="3962401" cy="4564006"/>
          </a:xfrm>
          <a:prstGeom prst="rect">
            <a:avLst/>
          </a:prstGeom>
          <a:noFill/>
        </p:spPr>
        <p:txBody>
          <a:bodyPr wrap="square" rtlCol="0">
            <a:spAutoFit/>
          </a:bodyPr>
          <a:lstStyle/>
          <a:p>
            <a:pPr algn="just"/>
            <a:r>
              <a:rPr lang="en-US" sz="2400" b="1" dirty="0"/>
              <a:t>Formulas:</a:t>
            </a:r>
          </a:p>
          <a:p>
            <a:pPr algn="just">
              <a:lnSpc>
                <a:spcPct val="150000"/>
              </a:lnSpc>
            </a:pPr>
            <a:endParaRPr lang="en-US" dirty="0"/>
          </a:p>
          <a:p>
            <a:pPr marL="285750" indent="-285750" algn="just">
              <a:lnSpc>
                <a:spcPct val="150000"/>
              </a:lnSpc>
              <a:buFont typeface="Arial" panose="020B0604020202020204" pitchFamily="34" charset="0"/>
              <a:buChar char="•"/>
            </a:pPr>
            <a:r>
              <a:rPr lang="en-US" b="1" dirty="0"/>
              <a:t>This formula calculate the no payment difficulty(Class 0)</a:t>
            </a:r>
          </a:p>
          <a:p>
            <a:pPr marL="285750" indent="-285750" algn="just">
              <a:lnSpc>
                <a:spcPct val="150000"/>
              </a:lnSpc>
              <a:buFont typeface="Arial" panose="020B0604020202020204" pitchFamily="34" charset="0"/>
              <a:buChar char="•"/>
            </a:pPr>
            <a:r>
              <a:rPr lang="en-US" u="sng" dirty="0"/>
              <a:t>=COUNTIF(A:A,0)</a:t>
            </a:r>
          </a:p>
          <a:p>
            <a:pPr marL="285750" indent="-285750" algn="just">
              <a:lnSpc>
                <a:spcPct val="150000"/>
              </a:lnSpc>
              <a:buFont typeface="Arial" panose="020B0604020202020204" pitchFamily="34" charset="0"/>
              <a:buChar char="•"/>
            </a:pPr>
            <a:r>
              <a:rPr lang="en-US" b="1" dirty="0"/>
              <a:t>This formula calculate the no payment difficulty(Class 1)</a:t>
            </a:r>
          </a:p>
          <a:p>
            <a:pPr marL="285750" indent="-285750" algn="just">
              <a:lnSpc>
                <a:spcPct val="150000"/>
              </a:lnSpc>
              <a:buFont typeface="Arial" panose="020B0604020202020204" pitchFamily="34" charset="0"/>
              <a:buChar char="•"/>
            </a:pPr>
            <a:r>
              <a:rPr lang="en-US" u="sng" dirty="0"/>
              <a:t>=COUNTIF(A:A,1)</a:t>
            </a:r>
          </a:p>
          <a:p>
            <a:pPr marL="285750" indent="-285750" algn="just">
              <a:lnSpc>
                <a:spcPct val="150000"/>
              </a:lnSpc>
              <a:buFont typeface="Arial" panose="020B0604020202020204" pitchFamily="34" charset="0"/>
              <a:buChar char="•"/>
            </a:pPr>
            <a:r>
              <a:rPr lang="en-US" b="1" dirty="0"/>
              <a:t>This formula calculate the ration of the imbalance data</a:t>
            </a:r>
          </a:p>
          <a:p>
            <a:pPr marL="285750" indent="-285750" algn="just">
              <a:lnSpc>
                <a:spcPct val="150000"/>
              </a:lnSpc>
              <a:buFont typeface="Arial" panose="020B0604020202020204" pitchFamily="34" charset="0"/>
              <a:buChar char="•"/>
            </a:pPr>
            <a:r>
              <a:rPr lang="en-US" u="sng" dirty="0"/>
              <a:t>=B2/C2</a:t>
            </a:r>
          </a:p>
        </p:txBody>
      </p:sp>
    </p:spTree>
    <p:extLst>
      <p:ext uri="{BB962C8B-B14F-4D97-AF65-F5344CB8AC3E}">
        <p14:creationId xmlns:p14="http://schemas.microsoft.com/office/powerpoint/2010/main" val="1557280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39AF-2C04-42BA-F517-713F4262B912}"/>
              </a:ext>
            </a:extLst>
          </p:cNvPr>
          <p:cNvSpPr>
            <a:spLocks noGrp="1"/>
          </p:cNvSpPr>
          <p:nvPr>
            <p:ph type="title"/>
          </p:nvPr>
        </p:nvSpPr>
        <p:spPr>
          <a:xfrm>
            <a:off x="518559" y="92765"/>
            <a:ext cx="11474657" cy="1113183"/>
          </a:xfrm>
        </p:spPr>
        <p:txBody>
          <a:bodyPr/>
          <a:lstStyle/>
          <a:p>
            <a:r>
              <a:rPr lang="en-US" b="1" dirty="0"/>
              <a:t>Task 4:Perform Univariate, Segmented Univariate, and Bivariate Analysis</a:t>
            </a:r>
          </a:p>
        </p:txBody>
      </p:sp>
      <p:sp>
        <p:nvSpPr>
          <p:cNvPr id="5" name="TextBox 4">
            <a:extLst>
              <a:ext uri="{FF2B5EF4-FFF2-40B4-BE49-F238E27FC236}">
                <a16:creationId xmlns:a16="http://schemas.microsoft.com/office/drawing/2014/main" id="{B065867E-EE8D-AE37-AE97-39522F2DDCB2}"/>
              </a:ext>
            </a:extLst>
          </p:cNvPr>
          <p:cNvSpPr txBox="1"/>
          <p:nvPr/>
        </p:nvSpPr>
        <p:spPr>
          <a:xfrm>
            <a:off x="627026" y="1564804"/>
            <a:ext cx="11257722" cy="5124480"/>
          </a:xfrm>
          <a:prstGeom prst="rect">
            <a:avLst/>
          </a:prstGeom>
          <a:noFill/>
        </p:spPr>
        <p:txBody>
          <a:bodyPr wrap="square" rtlCol="0">
            <a:spAutoFit/>
          </a:bodyPr>
          <a:lstStyle/>
          <a:p>
            <a:pPr algn="just">
              <a:lnSpc>
                <a:spcPct val="150000"/>
              </a:lnSpc>
            </a:pPr>
            <a:r>
              <a:rPr lang="en-US" sz="2000" b="1" dirty="0"/>
              <a:t>Task: </a:t>
            </a:r>
            <a:r>
              <a:rPr lang="en-US" dirty="0"/>
              <a:t>Perform univariate analysis to understand the distribution of individual variables, segmented univariate analysis to compare variable distributions for different scenarios, and bivariate analysis to explore relationships between variables and the target variable using Excel functions and features.</a:t>
            </a:r>
          </a:p>
          <a:p>
            <a:pPr algn="just">
              <a:lnSpc>
                <a:spcPct val="150000"/>
              </a:lnSpc>
            </a:pPr>
            <a:endParaRPr lang="en-US" dirty="0"/>
          </a:p>
          <a:p>
            <a:pPr algn="just">
              <a:lnSpc>
                <a:spcPct val="150000"/>
              </a:lnSpc>
            </a:pPr>
            <a:r>
              <a:rPr lang="en-US" sz="2000" b="1" dirty="0"/>
              <a:t>Univariate Analysis: </a:t>
            </a:r>
            <a:r>
              <a:rPr lang="en-US" dirty="0"/>
              <a:t>Univariate Analysis Summarize Only One Variable At A Time.</a:t>
            </a:r>
          </a:p>
          <a:p>
            <a:pPr algn="just">
              <a:lnSpc>
                <a:spcPct val="150000"/>
              </a:lnSpc>
            </a:pPr>
            <a:r>
              <a:rPr lang="en-US" b="1" dirty="0"/>
              <a:t>e.g. </a:t>
            </a:r>
            <a:r>
              <a:rPr lang="en-US" dirty="0"/>
              <a:t>APPLICANTS PER CREDIT BINS and NAME-TYPE-SUITE</a:t>
            </a:r>
          </a:p>
          <a:p>
            <a:pPr algn="just">
              <a:lnSpc>
                <a:spcPct val="150000"/>
              </a:lnSpc>
            </a:pPr>
            <a:r>
              <a:rPr lang="en-US" sz="2000" b="1" dirty="0"/>
              <a:t>Segmented Univariate: </a:t>
            </a:r>
            <a:r>
              <a:rPr lang="en-US" dirty="0"/>
              <a:t>Segment the categorical variable and then perform univariate analysis across its categorical.</a:t>
            </a:r>
          </a:p>
          <a:p>
            <a:pPr algn="just">
              <a:lnSpc>
                <a:spcPct val="150000"/>
              </a:lnSpc>
            </a:pPr>
            <a:r>
              <a:rPr lang="en-US" b="1" dirty="0"/>
              <a:t>e.g. </a:t>
            </a:r>
            <a:r>
              <a:rPr lang="en-US" dirty="0"/>
              <a:t>TARGET APPLICANTS PER INCOME BINS</a:t>
            </a:r>
          </a:p>
          <a:p>
            <a:pPr algn="just">
              <a:lnSpc>
                <a:spcPct val="150000"/>
              </a:lnSpc>
            </a:pPr>
            <a:r>
              <a:rPr lang="en-US" sz="2000" b="1" dirty="0"/>
              <a:t>Bivariate Analysis: </a:t>
            </a:r>
            <a:r>
              <a:rPr lang="en-US" dirty="0"/>
              <a:t>Bivariate statistics compare two variables.</a:t>
            </a:r>
          </a:p>
          <a:p>
            <a:pPr algn="just">
              <a:lnSpc>
                <a:spcPct val="150000"/>
              </a:lnSpc>
            </a:pPr>
            <a:r>
              <a:rPr lang="en-US" b="1" dirty="0"/>
              <a:t>e.g. </a:t>
            </a:r>
            <a:r>
              <a:rPr lang="en-US" dirty="0"/>
              <a:t>AVERAGE CREDIT AMOUNT PER INCOME BINS</a:t>
            </a:r>
          </a:p>
          <a:p>
            <a:endParaRPr lang="en-US" dirty="0"/>
          </a:p>
        </p:txBody>
      </p:sp>
    </p:spTree>
    <p:extLst>
      <p:ext uri="{BB962C8B-B14F-4D97-AF65-F5344CB8AC3E}">
        <p14:creationId xmlns:p14="http://schemas.microsoft.com/office/powerpoint/2010/main" val="2919298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8A414E-DBE7-DB6D-4724-85E822085898}"/>
              </a:ext>
            </a:extLst>
          </p:cNvPr>
          <p:cNvPicPr>
            <a:picLocks noChangeAspect="1"/>
          </p:cNvPicPr>
          <p:nvPr/>
        </p:nvPicPr>
        <p:blipFill>
          <a:blip r:embed="rId2"/>
          <a:stretch>
            <a:fillRect/>
          </a:stretch>
        </p:blipFill>
        <p:spPr>
          <a:xfrm>
            <a:off x="136094" y="225287"/>
            <a:ext cx="5098515" cy="4081670"/>
          </a:xfrm>
          <a:prstGeom prst="rect">
            <a:avLst/>
          </a:prstGeom>
        </p:spPr>
      </p:pic>
      <p:pic>
        <p:nvPicPr>
          <p:cNvPr id="7" name="Picture 6">
            <a:extLst>
              <a:ext uri="{FF2B5EF4-FFF2-40B4-BE49-F238E27FC236}">
                <a16:creationId xmlns:a16="http://schemas.microsoft.com/office/drawing/2014/main" id="{34173136-66F9-A90A-5CE7-1AEE1E203A5D}"/>
              </a:ext>
            </a:extLst>
          </p:cNvPr>
          <p:cNvPicPr>
            <a:picLocks noChangeAspect="1"/>
          </p:cNvPicPr>
          <p:nvPr/>
        </p:nvPicPr>
        <p:blipFill rotWithShape="1">
          <a:blip r:embed="rId3"/>
          <a:srcRect l="-1" t="7715" r="-301" b="6476"/>
          <a:stretch/>
        </p:blipFill>
        <p:spPr>
          <a:xfrm>
            <a:off x="334642" y="4745831"/>
            <a:ext cx="4409869" cy="702365"/>
          </a:xfrm>
          <a:prstGeom prst="rect">
            <a:avLst/>
          </a:prstGeom>
        </p:spPr>
      </p:pic>
      <p:pic>
        <p:nvPicPr>
          <p:cNvPr id="9" name="Picture 8">
            <a:extLst>
              <a:ext uri="{FF2B5EF4-FFF2-40B4-BE49-F238E27FC236}">
                <a16:creationId xmlns:a16="http://schemas.microsoft.com/office/drawing/2014/main" id="{A9D5939A-2C7F-FD8F-5CB3-A9A18539C371}"/>
              </a:ext>
            </a:extLst>
          </p:cNvPr>
          <p:cNvPicPr>
            <a:picLocks noChangeAspect="1"/>
          </p:cNvPicPr>
          <p:nvPr/>
        </p:nvPicPr>
        <p:blipFill>
          <a:blip r:embed="rId4"/>
          <a:stretch>
            <a:fillRect/>
          </a:stretch>
        </p:blipFill>
        <p:spPr>
          <a:xfrm>
            <a:off x="5446643" y="225287"/>
            <a:ext cx="6334540" cy="4081670"/>
          </a:xfrm>
          <a:prstGeom prst="rect">
            <a:avLst/>
          </a:prstGeom>
        </p:spPr>
      </p:pic>
      <p:pic>
        <p:nvPicPr>
          <p:cNvPr id="13" name="Picture 12">
            <a:extLst>
              <a:ext uri="{FF2B5EF4-FFF2-40B4-BE49-F238E27FC236}">
                <a16:creationId xmlns:a16="http://schemas.microsoft.com/office/drawing/2014/main" id="{4F566B63-D512-2C81-4EE9-AC3DD68E752C}"/>
              </a:ext>
            </a:extLst>
          </p:cNvPr>
          <p:cNvPicPr>
            <a:picLocks noChangeAspect="1"/>
          </p:cNvPicPr>
          <p:nvPr/>
        </p:nvPicPr>
        <p:blipFill>
          <a:blip r:embed="rId5"/>
          <a:stretch>
            <a:fillRect/>
          </a:stretch>
        </p:blipFill>
        <p:spPr>
          <a:xfrm>
            <a:off x="6096000" y="4763948"/>
            <a:ext cx="4003709" cy="1368495"/>
          </a:xfrm>
          <a:prstGeom prst="rect">
            <a:avLst/>
          </a:prstGeom>
        </p:spPr>
      </p:pic>
    </p:spTree>
    <p:extLst>
      <p:ext uri="{BB962C8B-B14F-4D97-AF65-F5344CB8AC3E}">
        <p14:creationId xmlns:p14="http://schemas.microsoft.com/office/powerpoint/2010/main" val="1788763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9769AD-B7D9-CFDA-D997-AD51CEC5B5F8}"/>
              </a:ext>
            </a:extLst>
          </p:cNvPr>
          <p:cNvPicPr>
            <a:picLocks noChangeAspect="1"/>
          </p:cNvPicPr>
          <p:nvPr/>
        </p:nvPicPr>
        <p:blipFill>
          <a:blip r:embed="rId2"/>
          <a:stretch>
            <a:fillRect/>
          </a:stretch>
        </p:blipFill>
        <p:spPr>
          <a:xfrm>
            <a:off x="1270138" y="4788019"/>
            <a:ext cx="3739181" cy="1811563"/>
          </a:xfrm>
          <a:prstGeom prst="rect">
            <a:avLst/>
          </a:prstGeom>
        </p:spPr>
      </p:pic>
      <p:pic>
        <p:nvPicPr>
          <p:cNvPr id="12" name="Picture 11">
            <a:extLst>
              <a:ext uri="{FF2B5EF4-FFF2-40B4-BE49-F238E27FC236}">
                <a16:creationId xmlns:a16="http://schemas.microsoft.com/office/drawing/2014/main" id="{FB39ACB8-EAC9-DE83-1A7F-055A23C0D91E}"/>
              </a:ext>
            </a:extLst>
          </p:cNvPr>
          <p:cNvPicPr>
            <a:picLocks noChangeAspect="1"/>
          </p:cNvPicPr>
          <p:nvPr/>
        </p:nvPicPr>
        <p:blipFill rotWithShape="1">
          <a:blip r:embed="rId3"/>
          <a:srcRect l="1542" r="2037" b="2383"/>
          <a:stretch/>
        </p:blipFill>
        <p:spPr>
          <a:xfrm>
            <a:off x="6228522" y="110003"/>
            <a:ext cx="5844209" cy="4435493"/>
          </a:xfrm>
          <a:prstGeom prst="rect">
            <a:avLst/>
          </a:prstGeom>
        </p:spPr>
      </p:pic>
      <p:pic>
        <p:nvPicPr>
          <p:cNvPr id="14" name="Picture 13">
            <a:extLst>
              <a:ext uri="{FF2B5EF4-FFF2-40B4-BE49-F238E27FC236}">
                <a16:creationId xmlns:a16="http://schemas.microsoft.com/office/drawing/2014/main" id="{8EAF1517-5B11-3D4B-9505-78FD95ACA8C1}"/>
              </a:ext>
            </a:extLst>
          </p:cNvPr>
          <p:cNvPicPr>
            <a:picLocks noChangeAspect="1"/>
          </p:cNvPicPr>
          <p:nvPr/>
        </p:nvPicPr>
        <p:blipFill rotWithShape="1">
          <a:blip r:embed="rId4"/>
          <a:srcRect l="1231" r="1381" b="2093"/>
          <a:stretch/>
        </p:blipFill>
        <p:spPr>
          <a:xfrm>
            <a:off x="410816" y="111893"/>
            <a:ext cx="5605671" cy="4433603"/>
          </a:xfrm>
          <a:prstGeom prst="rect">
            <a:avLst/>
          </a:prstGeom>
        </p:spPr>
      </p:pic>
      <p:pic>
        <p:nvPicPr>
          <p:cNvPr id="16" name="Picture 15">
            <a:extLst>
              <a:ext uri="{FF2B5EF4-FFF2-40B4-BE49-F238E27FC236}">
                <a16:creationId xmlns:a16="http://schemas.microsoft.com/office/drawing/2014/main" id="{6C4CE37C-2F47-875E-93DF-37D52A27B3C2}"/>
              </a:ext>
            </a:extLst>
          </p:cNvPr>
          <p:cNvPicPr>
            <a:picLocks noChangeAspect="1"/>
          </p:cNvPicPr>
          <p:nvPr/>
        </p:nvPicPr>
        <p:blipFill>
          <a:blip r:embed="rId5"/>
          <a:stretch>
            <a:fillRect/>
          </a:stretch>
        </p:blipFill>
        <p:spPr>
          <a:xfrm>
            <a:off x="7182682" y="4788019"/>
            <a:ext cx="3909388" cy="1811563"/>
          </a:xfrm>
          <a:prstGeom prst="rect">
            <a:avLst/>
          </a:prstGeom>
        </p:spPr>
      </p:pic>
    </p:spTree>
    <p:extLst>
      <p:ext uri="{BB962C8B-B14F-4D97-AF65-F5344CB8AC3E}">
        <p14:creationId xmlns:p14="http://schemas.microsoft.com/office/powerpoint/2010/main" val="639723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00878-6132-7F74-F86B-AAA41603ED2E}"/>
              </a:ext>
            </a:extLst>
          </p:cNvPr>
          <p:cNvSpPr>
            <a:spLocks noGrp="1"/>
          </p:cNvSpPr>
          <p:nvPr>
            <p:ph type="title"/>
          </p:nvPr>
        </p:nvSpPr>
        <p:spPr>
          <a:xfrm>
            <a:off x="757103" y="430696"/>
            <a:ext cx="9905998" cy="636104"/>
          </a:xfrm>
        </p:spPr>
        <p:txBody>
          <a:bodyPr/>
          <a:lstStyle/>
          <a:p>
            <a:r>
              <a:rPr lang="en-US" b="1" dirty="0"/>
              <a:t>Project description</a:t>
            </a:r>
          </a:p>
        </p:txBody>
      </p:sp>
      <p:sp>
        <p:nvSpPr>
          <p:cNvPr id="8" name="TextBox 7">
            <a:extLst>
              <a:ext uri="{FF2B5EF4-FFF2-40B4-BE49-F238E27FC236}">
                <a16:creationId xmlns:a16="http://schemas.microsoft.com/office/drawing/2014/main" id="{DBE042FF-7DA7-A3F9-D145-E717ED970DF0}"/>
              </a:ext>
            </a:extLst>
          </p:cNvPr>
          <p:cNvSpPr txBox="1"/>
          <p:nvPr/>
        </p:nvSpPr>
        <p:spPr>
          <a:xfrm>
            <a:off x="788505" y="1616767"/>
            <a:ext cx="11019182" cy="461017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A finance company that specializes in lending various types of loans to urban customers. </a:t>
            </a:r>
          </a:p>
          <a:p>
            <a:pPr marL="285750" indent="-285750" algn="just">
              <a:lnSpc>
                <a:spcPct val="150000"/>
              </a:lnSpc>
              <a:buFont typeface="Arial" panose="020B0604020202020204" pitchFamily="34" charset="0"/>
              <a:buChar char="•"/>
            </a:pPr>
            <a:r>
              <a:rPr lang="en-US" dirty="0"/>
              <a:t>The company faces a challenge: some customers who don't have a sufficient credit history take advantage of this and default on their loans. </a:t>
            </a:r>
          </a:p>
          <a:p>
            <a:pPr marL="285750" indent="-285750" algn="just">
              <a:lnSpc>
                <a:spcPct val="150000"/>
              </a:lnSpc>
              <a:buFont typeface="Arial" panose="020B0604020202020204" pitchFamily="34" charset="0"/>
              <a:buChar char="•"/>
            </a:pPr>
            <a:r>
              <a:rPr lang="en-US" dirty="0"/>
              <a:t>Our task is to use exploratory data analysis (EDA) to analyze patterns in the Data and ensure that capable applicants are not rejected.</a:t>
            </a:r>
          </a:p>
          <a:p>
            <a:pPr marL="285750" indent="-285750">
              <a:lnSpc>
                <a:spcPct val="150000"/>
              </a:lnSpc>
              <a:buFont typeface="Arial" panose="020B0604020202020204" pitchFamily="34" charset="0"/>
              <a:buChar char="•"/>
            </a:pPr>
            <a:endParaRPr lang="en-US" dirty="0"/>
          </a:p>
          <a:p>
            <a:pPr algn="just">
              <a:lnSpc>
                <a:spcPct val="150000"/>
              </a:lnSpc>
            </a:pPr>
            <a:r>
              <a:rPr lang="en-US" b="1" dirty="0"/>
              <a:t>When a customer applies for a loan, your company faces two risks:</a:t>
            </a:r>
          </a:p>
          <a:p>
            <a:pPr marL="285750" indent="-285750" algn="just">
              <a:lnSpc>
                <a:spcPct val="150000"/>
              </a:lnSpc>
              <a:buFont typeface="Arial" panose="020B0604020202020204" pitchFamily="34" charset="0"/>
              <a:buChar char="•"/>
            </a:pPr>
            <a:endParaRPr lang="en-US" dirty="0"/>
          </a:p>
          <a:p>
            <a:pPr marL="342900" indent="-342900" algn="just">
              <a:lnSpc>
                <a:spcPct val="150000"/>
              </a:lnSpc>
              <a:buFont typeface="Arial" panose="020B0604020202020204" pitchFamily="34" charset="0"/>
              <a:buChar char="•"/>
            </a:pPr>
            <a:r>
              <a:rPr lang="en-US" dirty="0"/>
              <a:t>If the applicant can repay the loan but is not approved, the company loses business.</a:t>
            </a:r>
          </a:p>
          <a:p>
            <a:pPr marL="342900" indent="-342900" algn="just">
              <a:lnSpc>
                <a:spcPct val="150000"/>
              </a:lnSpc>
              <a:buFont typeface="Arial" panose="020B0604020202020204" pitchFamily="34" charset="0"/>
              <a:buChar char="•"/>
            </a:pPr>
            <a:r>
              <a:rPr lang="en-US" dirty="0"/>
              <a:t>If the applicant cannot repay the loan and is approved, the company faces a financial loss.</a:t>
            </a:r>
          </a:p>
          <a:p>
            <a:pPr algn="just">
              <a:lnSpc>
                <a:spcPct val="150000"/>
              </a:lnSpc>
            </a:pPr>
            <a:endParaRPr lang="en-US" dirty="0"/>
          </a:p>
        </p:txBody>
      </p:sp>
    </p:spTree>
    <p:extLst>
      <p:ext uri="{BB962C8B-B14F-4D97-AF65-F5344CB8AC3E}">
        <p14:creationId xmlns:p14="http://schemas.microsoft.com/office/powerpoint/2010/main" val="2179084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8E0749-78C8-EDF7-7D43-FD3F8024644D}"/>
              </a:ext>
            </a:extLst>
          </p:cNvPr>
          <p:cNvPicPr>
            <a:picLocks noChangeAspect="1"/>
          </p:cNvPicPr>
          <p:nvPr/>
        </p:nvPicPr>
        <p:blipFill rotWithShape="1">
          <a:blip r:embed="rId2"/>
          <a:srcRect l="1139"/>
          <a:stretch/>
        </p:blipFill>
        <p:spPr>
          <a:xfrm>
            <a:off x="106017" y="69162"/>
            <a:ext cx="5883965" cy="4109091"/>
          </a:xfrm>
          <a:prstGeom prst="rect">
            <a:avLst/>
          </a:prstGeom>
        </p:spPr>
      </p:pic>
      <p:pic>
        <p:nvPicPr>
          <p:cNvPr id="7" name="Picture 6">
            <a:extLst>
              <a:ext uri="{FF2B5EF4-FFF2-40B4-BE49-F238E27FC236}">
                <a16:creationId xmlns:a16="http://schemas.microsoft.com/office/drawing/2014/main" id="{D5946102-F2B8-4151-FE1D-CD75726D0254}"/>
              </a:ext>
            </a:extLst>
          </p:cNvPr>
          <p:cNvPicPr>
            <a:picLocks noChangeAspect="1"/>
          </p:cNvPicPr>
          <p:nvPr/>
        </p:nvPicPr>
        <p:blipFill>
          <a:blip r:embed="rId3"/>
          <a:stretch>
            <a:fillRect/>
          </a:stretch>
        </p:blipFill>
        <p:spPr>
          <a:xfrm>
            <a:off x="1240837" y="4294969"/>
            <a:ext cx="3614323" cy="2493869"/>
          </a:xfrm>
          <a:prstGeom prst="rect">
            <a:avLst/>
          </a:prstGeom>
        </p:spPr>
      </p:pic>
      <p:pic>
        <p:nvPicPr>
          <p:cNvPr id="4" name="Picture 3">
            <a:extLst>
              <a:ext uri="{FF2B5EF4-FFF2-40B4-BE49-F238E27FC236}">
                <a16:creationId xmlns:a16="http://schemas.microsoft.com/office/drawing/2014/main" id="{E959D3CB-9C0D-B235-D080-97D548F93CAE}"/>
              </a:ext>
            </a:extLst>
          </p:cNvPr>
          <p:cNvPicPr>
            <a:picLocks noChangeAspect="1"/>
          </p:cNvPicPr>
          <p:nvPr/>
        </p:nvPicPr>
        <p:blipFill>
          <a:blip r:embed="rId4"/>
          <a:stretch>
            <a:fillRect/>
          </a:stretch>
        </p:blipFill>
        <p:spPr>
          <a:xfrm>
            <a:off x="6952110" y="4293288"/>
            <a:ext cx="4052473" cy="2495550"/>
          </a:xfrm>
          <a:prstGeom prst="rect">
            <a:avLst/>
          </a:prstGeom>
        </p:spPr>
      </p:pic>
      <p:pic>
        <p:nvPicPr>
          <p:cNvPr id="9" name="Picture 8">
            <a:extLst>
              <a:ext uri="{FF2B5EF4-FFF2-40B4-BE49-F238E27FC236}">
                <a16:creationId xmlns:a16="http://schemas.microsoft.com/office/drawing/2014/main" id="{B4F9F126-3AC0-3F8C-E532-E061C76BAE4E}"/>
              </a:ext>
            </a:extLst>
          </p:cNvPr>
          <p:cNvPicPr>
            <a:picLocks noChangeAspect="1"/>
          </p:cNvPicPr>
          <p:nvPr/>
        </p:nvPicPr>
        <p:blipFill rotWithShape="1">
          <a:blip r:embed="rId5"/>
          <a:srcRect l="1342" b="3003"/>
          <a:stretch/>
        </p:blipFill>
        <p:spPr>
          <a:xfrm>
            <a:off x="6096000" y="69162"/>
            <a:ext cx="5989983" cy="4109091"/>
          </a:xfrm>
          <a:prstGeom prst="rect">
            <a:avLst/>
          </a:prstGeom>
        </p:spPr>
      </p:pic>
    </p:spTree>
    <p:extLst>
      <p:ext uri="{BB962C8B-B14F-4D97-AF65-F5344CB8AC3E}">
        <p14:creationId xmlns:p14="http://schemas.microsoft.com/office/powerpoint/2010/main" val="1718510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5FEF8B-2224-9E44-F9DA-2304198EF570}"/>
              </a:ext>
            </a:extLst>
          </p:cNvPr>
          <p:cNvPicPr>
            <a:picLocks noChangeAspect="1"/>
          </p:cNvPicPr>
          <p:nvPr/>
        </p:nvPicPr>
        <p:blipFill>
          <a:blip r:embed="rId2"/>
          <a:stretch>
            <a:fillRect/>
          </a:stretch>
        </p:blipFill>
        <p:spPr>
          <a:xfrm>
            <a:off x="4359966" y="291549"/>
            <a:ext cx="7407965" cy="6294782"/>
          </a:xfrm>
          <a:prstGeom prst="rect">
            <a:avLst/>
          </a:prstGeom>
        </p:spPr>
      </p:pic>
      <p:pic>
        <p:nvPicPr>
          <p:cNvPr id="7" name="Picture 6">
            <a:extLst>
              <a:ext uri="{FF2B5EF4-FFF2-40B4-BE49-F238E27FC236}">
                <a16:creationId xmlns:a16="http://schemas.microsoft.com/office/drawing/2014/main" id="{3EC469D7-9D48-E537-0B49-0AAD143D21D9}"/>
              </a:ext>
            </a:extLst>
          </p:cNvPr>
          <p:cNvPicPr>
            <a:picLocks noChangeAspect="1"/>
          </p:cNvPicPr>
          <p:nvPr/>
        </p:nvPicPr>
        <p:blipFill>
          <a:blip r:embed="rId3"/>
          <a:stretch>
            <a:fillRect/>
          </a:stretch>
        </p:blipFill>
        <p:spPr>
          <a:xfrm>
            <a:off x="231705" y="291549"/>
            <a:ext cx="3889721" cy="6294782"/>
          </a:xfrm>
          <a:prstGeom prst="rect">
            <a:avLst/>
          </a:prstGeom>
        </p:spPr>
      </p:pic>
    </p:spTree>
    <p:extLst>
      <p:ext uri="{BB962C8B-B14F-4D97-AF65-F5344CB8AC3E}">
        <p14:creationId xmlns:p14="http://schemas.microsoft.com/office/powerpoint/2010/main" val="210817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5A8E01-25C9-5322-B15A-46DAE5676310}"/>
              </a:ext>
            </a:extLst>
          </p:cNvPr>
          <p:cNvPicPr>
            <a:picLocks noChangeAspect="1"/>
          </p:cNvPicPr>
          <p:nvPr/>
        </p:nvPicPr>
        <p:blipFill>
          <a:blip r:embed="rId2"/>
          <a:stretch>
            <a:fillRect/>
          </a:stretch>
        </p:blipFill>
        <p:spPr>
          <a:xfrm>
            <a:off x="3207026" y="174866"/>
            <a:ext cx="8759688" cy="6508268"/>
          </a:xfrm>
          <a:prstGeom prst="rect">
            <a:avLst/>
          </a:prstGeom>
        </p:spPr>
      </p:pic>
      <p:pic>
        <p:nvPicPr>
          <p:cNvPr id="11" name="Picture 10">
            <a:extLst>
              <a:ext uri="{FF2B5EF4-FFF2-40B4-BE49-F238E27FC236}">
                <a16:creationId xmlns:a16="http://schemas.microsoft.com/office/drawing/2014/main" id="{D7058F49-9CB0-1D56-AAC0-815827E1E945}"/>
              </a:ext>
            </a:extLst>
          </p:cNvPr>
          <p:cNvPicPr>
            <a:picLocks noChangeAspect="1"/>
          </p:cNvPicPr>
          <p:nvPr/>
        </p:nvPicPr>
        <p:blipFill>
          <a:blip r:embed="rId3"/>
          <a:stretch>
            <a:fillRect/>
          </a:stretch>
        </p:blipFill>
        <p:spPr>
          <a:xfrm>
            <a:off x="225286" y="135109"/>
            <a:ext cx="2822714" cy="5391047"/>
          </a:xfrm>
          <a:prstGeom prst="rect">
            <a:avLst/>
          </a:prstGeom>
        </p:spPr>
      </p:pic>
    </p:spTree>
    <p:extLst>
      <p:ext uri="{BB962C8B-B14F-4D97-AF65-F5344CB8AC3E}">
        <p14:creationId xmlns:p14="http://schemas.microsoft.com/office/powerpoint/2010/main" val="1945964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0C7866-C464-8E25-81BE-5725F959BE03}"/>
              </a:ext>
            </a:extLst>
          </p:cNvPr>
          <p:cNvSpPr txBox="1"/>
          <p:nvPr/>
        </p:nvSpPr>
        <p:spPr>
          <a:xfrm>
            <a:off x="298174" y="106017"/>
            <a:ext cx="11734800" cy="58566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t>Output: </a:t>
            </a:r>
          </a:p>
          <a:p>
            <a:pPr marL="342900" indent="-342900">
              <a:lnSpc>
                <a:spcPct val="150000"/>
              </a:lnSpc>
              <a:buAutoNum type="arabicPeriod"/>
            </a:pPr>
            <a:r>
              <a:rPr lang="en-US" dirty="0"/>
              <a:t>A through grasp of each variable's properties was made possible via univariate analysis.  </a:t>
            </a:r>
          </a:p>
          <a:p>
            <a:pPr>
              <a:lnSpc>
                <a:spcPct val="150000"/>
              </a:lnSpc>
            </a:pPr>
            <a:r>
              <a:rPr lang="en-US" b="1" dirty="0"/>
              <a:t>2.</a:t>
            </a:r>
            <a:r>
              <a:rPr lang="en-US" dirty="0"/>
              <a:t> which was crucial for locating possible predictors of loan default. compared variable distributions for several scenarios using segmented univariate analysis technique.</a:t>
            </a:r>
          </a:p>
          <a:p>
            <a:pPr>
              <a:lnSpc>
                <a:spcPct val="150000"/>
              </a:lnSpc>
            </a:pPr>
            <a:r>
              <a:rPr lang="en-US" b="1" dirty="0"/>
              <a:t>3.</a:t>
            </a:r>
            <a:r>
              <a:rPr lang="en-US" dirty="0"/>
              <a:t> the study employed bivariate analysis to investigate correlation between the a target variable  and other factors.</a:t>
            </a:r>
          </a:p>
          <a:p>
            <a:pPr>
              <a:lnSpc>
                <a:spcPct val="150000"/>
              </a:lnSpc>
            </a:pPr>
            <a:r>
              <a:rPr lang="en-US" b="1" dirty="0"/>
              <a:t>Formulas:</a:t>
            </a:r>
          </a:p>
          <a:p>
            <a:pPr marL="285750" indent="-285750">
              <a:lnSpc>
                <a:spcPct val="150000"/>
              </a:lnSpc>
              <a:buFont typeface="Arial" panose="020B0604020202020204" pitchFamily="34" charset="0"/>
              <a:buChar char="•"/>
            </a:pPr>
            <a:r>
              <a:rPr lang="en-US" b="1" dirty="0"/>
              <a:t>Calculate the maximum/minimum value from specified column</a:t>
            </a:r>
          </a:p>
          <a:p>
            <a:pPr marL="285750" indent="-285750">
              <a:lnSpc>
                <a:spcPct val="150000"/>
              </a:lnSpc>
              <a:buFont typeface="Arial" panose="020B0604020202020204" pitchFamily="34" charset="0"/>
              <a:buChar char="•"/>
            </a:pPr>
            <a:r>
              <a:rPr lang="en-US" u="sng" dirty="0"/>
              <a:t>=MAX(AQ:AQ)                    =MIN(AQ:AQ)</a:t>
            </a:r>
          </a:p>
          <a:p>
            <a:pPr marL="285750" indent="-285750">
              <a:lnSpc>
                <a:spcPct val="150000"/>
              </a:lnSpc>
              <a:buFont typeface="Arial" panose="020B0604020202020204" pitchFamily="34" charset="0"/>
              <a:buChar char="•"/>
            </a:pPr>
            <a:r>
              <a:rPr lang="en-US" b="1" dirty="0"/>
              <a:t>Calculate the days in years  		</a:t>
            </a:r>
            <a:r>
              <a:rPr lang="en-US" u="sng" dirty="0"/>
              <a:t>=ROUND(AP2/365.25,0)</a:t>
            </a:r>
          </a:p>
          <a:p>
            <a:pPr marL="285750" indent="-285750">
              <a:lnSpc>
                <a:spcPct val="150000"/>
              </a:lnSpc>
              <a:buFont typeface="Arial" panose="020B0604020202020204" pitchFamily="34" charset="0"/>
              <a:buChar char="•"/>
            </a:pPr>
            <a:r>
              <a:rPr lang="en-US" b="1" dirty="0"/>
              <a:t>It helps to count loan defaulter the values from the specified conditions</a:t>
            </a:r>
          </a:p>
          <a:p>
            <a:pPr marL="285750" indent="-285750">
              <a:lnSpc>
                <a:spcPct val="150000"/>
              </a:lnSpc>
              <a:buFont typeface="Arial" panose="020B0604020202020204" pitchFamily="34" charset="0"/>
              <a:buChar char="•"/>
            </a:pPr>
            <a:r>
              <a:rPr lang="en-US" u="sng" dirty="0"/>
              <a:t>=COUNTIFS(AQ:AQ,"&gt;=20",AQ:AQ,"&lt;=25",B:B,1)/COUNTIFS(AQ:AQ,"&gt;=20",AQ:AQ,"&lt;=25")*100</a:t>
            </a:r>
          </a:p>
          <a:p>
            <a:pPr marL="285750" indent="-285750">
              <a:lnSpc>
                <a:spcPct val="150000"/>
              </a:lnSpc>
              <a:buFont typeface="Arial" panose="020B0604020202020204" pitchFamily="34" charset="0"/>
              <a:buChar char="•"/>
            </a:pPr>
            <a:r>
              <a:rPr lang="en-US" b="1" dirty="0"/>
              <a:t>Count the average of the observation with the help of specified condition</a:t>
            </a:r>
          </a:p>
          <a:p>
            <a:pPr marL="285750" indent="-285750">
              <a:lnSpc>
                <a:spcPct val="150000"/>
              </a:lnSpc>
              <a:buFont typeface="Arial" panose="020B0604020202020204" pitchFamily="34" charset="0"/>
              <a:buChar char="•"/>
            </a:pPr>
            <a:r>
              <a:rPr lang="pl-PL" u="sng" dirty="0"/>
              <a:t>=AVERAGEIFS(Z:Z,M:M,"&gt;=25000",M:M,"&lt;=50000")</a:t>
            </a:r>
            <a:endParaRPr lang="en-US" u="sng" dirty="0"/>
          </a:p>
        </p:txBody>
      </p:sp>
    </p:spTree>
    <p:extLst>
      <p:ext uri="{BB962C8B-B14F-4D97-AF65-F5344CB8AC3E}">
        <p14:creationId xmlns:p14="http://schemas.microsoft.com/office/powerpoint/2010/main" val="1358731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86559-7ACF-B78A-0429-B8E788C67DB3}"/>
              </a:ext>
            </a:extLst>
          </p:cNvPr>
          <p:cNvSpPr>
            <a:spLocks noGrp="1"/>
          </p:cNvSpPr>
          <p:nvPr>
            <p:ph type="title"/>
          </p:nvPr>
        </p:nvSpPr>
        <p:spPr>
          <a:xfrm>
            <a:off x="569842" y="92765"/>
            <a:ext cx="11622158" cy="1126435"/>
          </a:xfrm>
        </p:spPr>
        <p:txBody>
          <a:bodyPr/>
          <a:lstStyle/>
          <a:p>
            <a:r>
              <a:rPr lang="en-US" b="1" dirty="0"/>
              <a:t>Task 5: </a:t>
            </a:r>
            <a:r>
              <a:rPr lang="en-US" sz="2800" b="1" dirty="0"/>
              <a:t>Identify Top Correlations for Different Scenarios</a:t>
            </a:r>
            <a:endParaRPr lang="en-US" b="1" dirty="0"/>
          </a:p>
        </p:txBody>
      </p:sp>
      <p:sp>
        <p:nvSpPr>
          <p:cNvPr id="3" name="TextBox 2">
            <a:extLst>
              <a:ext uri="{FF2B5EF4-FFF2-40B4-BE49-F238E27FC236}">
                <a16:creationId xmlns:a16="http://schemas.microsoft.com/office/drawing/2014/main" id="{2DFBA06D-F530-C2F5-8E8C-11043ED7329C}"/>
              </a:ext>
            </a:extLst>
          </p:cNvPr>
          <p:cNvSpPr txBox="1"/>
          <p:nvPr/>
        </p:nvSpPr>
        <p:spPr>
          <a:xfrm>
            <a:off x="530089" y="1113189"/>
            <a:ext cx="11370365" cy="646331"/>
          </a:xfrm>
          <a:prstGeom prst="rect">
            <a:avLst/>
          </a:prstGeom>
          <a:noFill/>
        </p:spPr>
        <p:txBody>
          <a:bodyPr wrap="square" rtlCol="0">
            <a:spAutoFit/>
          </a:bodyPr>
          <a:lstStyle/>
          <a:p>
            <a:r>
              <a:rPr lang="en-US" b="1" dirty="0"/>
              <a:t>Task: </a:t>
            </a:r>
            <a:r>
              <a:rPr lang="en-US" dirty="0"/>
              <a:t>Segment the dataset based on different scenarios (e.g., clients with payment difficulties and all other cases) and identify the top correlations for each segmented data using Excel functions.</a:t>
            </a:r>
          </a:p>
        </p:txBody>
      </p:sp>
      <p:pic>
        <p:nvPicPr>
          <p:cNvPr id="5" name="Picture 4">
            <a:extLst>
              <a:ext uri="{FF2B5EF4-FFF2-40B4-BE49-F238E27FC236}">
                <a16:creationId xmlns:a16="http://schemas.microsoft.com/office/drawing/2014/main" id="{C1655462-2E02-1C7F-5E16-579952934C92}"/>
              </a:ext>
            </a:extLst>
          </p:cNvPr>
          <p:cNvPicPr>
            <a:picLocks noChangeAspect="1"/>
          </p:cNvPicPr>
          <p:nvPr/>
        </p:nvPicPr>
        <p:blipFill>
          <a:blip r:embed="rId2"/>
          <a:stretch>
            <a:fillRect/>
          </a:stretch>
        </p:blipFill>
        <p:spPr>
          <a:xfrm>
            <a:off x="284921" y="2264778"/>
            <a:ext cx="11622157" cy="2025748"/>
          </a:xfrm>
          <a:prstGeom prst="rect">
            <a:avLst/>
          </a:prstGeom>
        </p:spPr>
      </p:pic>
      <p:sp>
        <p:nvSpPr>
          <p:cNvPr id="9" name="TextBox 8">
            <a:extLst>
              <a:ext uri="{FF2B5EF4-FFF2-40B4-BE49-F238E27FC236}">
                <a16:creationId xmlns:a16="http://schemas.microsoft.com/office/drawing/2014/main" id="{43590717-6149-6785-DED3-9404731B7F82}"/>
              </a:ext>
            </a:extLst>
          </p:cNvPr>
          <p:cNvSpPr txBox="1"/>
          <p:nvPr/>
        </p:nvSpPr>
        <p:spPr>
          <a:xfrm>
            <a:off x="238543" y="1784582"/>
            <a:ext cx="9574696" cy="369332"/>
          </a:xfrm>
          <a:prstGeom prst="rect">
            <a:avLst/>
          </a:prstGeom>
          <a:noFill/>
        </p:spPr>
        <p:txBody>
          <a:bodyPr wrap="square" rtlCol="0">
            <a:spAutoFit/>
          </a:bodyPr>
          <a:lstStyle/>
          <a:p>
            <a:r>
              <a:rPr lang="en-US" b="1" dirty="0"/>
              <a:t>Top correlation among loan applicants who meet the payment criteria</a:t>
            </a:r>
          </a:p>
        </p:txBody>
      </p:sp>
      <p:pic>
        <p:nvPicPr>
          <p:cNvPr id="10" name="Picture 9">
            <a:extLst>
              <a:ext uri="{FF2B5EF4-FFF2-40B4-BE49-F238E27FC236}">
                <a16:creationId xmlns:a16="http://schemas.microsoft.com/office/drawing/2014/main" id="{B2946AE9-3682-639D-0586-1378905012B2}"/>
              </a:ext>
            </a:extLst>
          </p:cNvPr>
          <p:cNvPicPr>
            <a:picLocks noChangeAspect="1"/>
          </p:cNvPicPr>
          <p:nvPr/>
        </p:nvPicPr>
        <p:blipFill>
          <a:blip r:embed="rId3"/>
          <a:stretch>
            <a:fillRect/>
          </a:stretch>
        </p:blipFill>
        <p:spPr>
          <a:xfrm>
            <a:off x="284921" y="4765498"/>
            <a:ext cx="11622158" cy="2011633"/>
          </a:xfrm>
          <a:prstGeom prst="rect">
            <a:avLst/>
          </a:prstGeom>
        </p:spPr>
      </p:pic>
      <p:sp>
        <p:nvSpPr>
          <p:cNvPr id="11" name="TextBox 10">
            <a:extLst>
              <a:ext uri="{FF2B5EF4-FFF2-40B4-BE49-F238E27FC236}">
                <a16:creationId xmlns:a16="http://schemas.microsoft.com/office/drawing/2014/main" id="{CF8571E6-C095-D6DE-768E-4431C75237A9}"/>
              </a:ext>
            </a:extLst>
          </p:cNvPr>
          <p:cNvSpPr txBox="1"/>
          <p:nvPr/>
        </p:nvSpPr>
        <p:spPr>
          <a:xfrm>
            <a:off x="245166" y="4346713"/>
            <a:ext cx="9574696" cy="369332"/>
          </a:xfrm>
          <a:prstGeom prst="rect">
            <a:avLst/>
          </a:prstGeom>
          <a:noFill/>
        </p:spPr>
        <p:txBody>
          <a:bodyPr wrap="square" rtlCol="0">
            <a:spAutoFit/>
          </a:bodyPr>
          <a:lstStyle/>
          <a:p>
            <a:r>
              <a:rPr lang="en-US" b="1" dirty="0"/>
              <a:t>Top correlation among loan applicants who fail to meet payment criteria</a:t>
            </a:r>
          </a:p>
        </p:txBody>
      </p:sp>
    </p:spTree>
    <p:extLst>
      <p:ext uri="{BB962C8B-B14F-4D97-AF65-F5344CB8AC3E}">
        <p14:creationId xmlns:p14="http://schemas.microsoft.com/office/powerpoint/2010/main" val="847472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4271-3801-F268-792A-51809DC066B6}"/>
              </a:ext>
            </a:extLst>
          </p:cNvPr>
          <p:cNvSpPr>
            <a:spLocks noGrp="1"/>
          </p:cNvSpPr>
          <p:nvPr>
            <p:ph type="title"/>
          </p:nvPr>
        </p:nvSpPr>
        <p:spPr>
          <a:xfrm>
            <a:off x="518564" y="159028"/>
            <a:ext cx="9905998" cy="569843"/>
          </a:xfrm>
        </p:spPr>
        <p:txBody>
          <a:bodyPr>
            <a:normAutofit fontScale="90000"/>
          </a:bodyPr>
          <a:lstStyle/>
          <a:p>
            <a:r>
              <a:rPr lang="en-US" b="1" dirty="0"/>
              <a:t>result</a:t>
            </a:r>
          </a:p>
        </p:txBody>
      </p:sp>
      <p:sp>
        <p:nvSpPr>
          <p:cNvPr id="4" name="TextBox 3">
            <a:extLst>
              <a:ext uri="{FF2B5EF4-FFF2-40B4-BE49-F238E27FC236}">
                <a16:creationId xmlns:a16="http://schemas.microsoft.com/office/drawing/2014/main" id="{9A6BEE68-2088-8289-4DF0-45F47E9C9084}"/>
              </a:ext>
            </a:extLst>
          </p:cNvPr>
          <p:cNvSpPr txBox="1"/>
          <p:nvPr/>
        </p:nvSpPr>
        <p:spPr>
          <a:xfrm>
            <a:off x="424069" y="1073426"/>
            <a:ext cx="11661913" cy="521681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This case study provided useful insights on data analysis in datasets that include loan application data.</a:t>
            </a:r>
          </a:p>
          <a:p>
            <a:pPr marL="285750" indent="-285750" algn="just">
              <a:lnSpc>
                <a:spcPct val="150000"/>
              </a:lnSpc>
              <a:buFont typeface="Arial" panose="020B0604020202020204" pitchFamily="34" charset="0"/>
              <a:buChar char="•"/>
            </a:pPr>
            <a:r>
              <a:rPr lang="en-US" dirty="0"/>
              <a:t> I carefully looked at how to handle missing data, identify outliers, and analyze data imbalances using Excel's features and capabilities. </a:t>
            </a:r>
          </a:p>
          <a:p>
            <a:pPr marL="285750" indent="-285750" algn="just">
              <a:lnSpc>
                <a:spcPct val="150000"/>
              </a:lnSpc>
              <a:buFont typeface="Arial" panose="020B0604020202020204" pitchFamily="34" charset="0"/>
              <a:buChar char="•"/>
            </a:pPr>
            <a:r>
              <a:rPr lang="en-US" dirty="0"/>
              <a:t>I carefully examined the relationships between various attributes and loan default, studying the dataset to create a complex graph of the variables impacting loan default. Decision-making in the loan sector and risk assessment depend on this knowledge. </a:t>
            </a:r>
          </a:p>
          <a:p>
            <a:pPr marL="285750" indent="-285750" algn="just">
              <a:lnSpc>
                <a:spcPct val="150000"/>
              </a:lnSpc>
              <a:buFont typeface="Arial" panose="020B0604020202020204" pitchFamily="34" charset="0"/>
              <a:buChar char="•"/>
            </a:pPr>
            <a:r>
              <a:rPr lang="en-US" dirty="0"/>
              <a:t>This project has also demonstrated the benefits of using data-driven strategies to expedite the loan approval process and lower default risks. </a:t>
            </a:r>
          </a:p>
          <a:p>
            <a:pPr marL="285750" indent="-285750" algn="just">
              <a:lnSpc>
                <a:spcPct val="150000"/>
              </a:lnSpc>
              <a:buFont typeface="Arial" panose="020B0604020202020204" pitchFamily="34" charset="0"/>
              <a:buChar char="•"/>
            </a:pPr>
            <a:r>
              <a:rPr lang="en-US" dirty="0"/>
              <a:t>With my improved ability to navigate complex circumstances and obtain insightful knowledge to increase decision-making across a range of industries.</a:t>
            </a:r>
          </a:p>
          <a:p>
            <a:pPr marL="285750" indent="-285750" algn="just">
              <a:buFont typeface="Arial" panose="020B0604020202020204" pitchFamily="34" charset="0"/>
              <a:buChar char="•"/>
            </a:pPr>
            <a:endParaRPr lang="en-US" dirty="0"/>
          </a:p>
          <a:p>
            <a:pPr algn="just"/>
            <a:endParaRPr lang="en-US" dirty="0"/>
          </a:p>
        </p:txBody>
      </p:sp>
    </p:spTree>
    <p:extLst>
      <p:ext uri="{BB962C8B-B14F-4D97-AF65-F5344CB8AC3E}">
        <p14:creationId xmlns:p14="http://schemas.microsoft.com/office/powerpoint/2010/main" val="3706049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486D-7757-58D3-5DD1-5A72CD1FB764}"/>
              </a:ext>
            </a:extLst>
          </p:cNvPr>
          <p:cNvSpPr>
            <a:spLocks noGrp="1"/>
          </p:cNvSpPr>
          <p:nvPr>
            <p:ph type="title"/>
          </p:nvPr>
        </p:nvSpPr>
        <p:spPr>
          <a:xfrm>
            <a:off x="531815" y="278297"/>
            <a:ext cx="9905998" cy="583096"/>
          </a:xfrm>
        </p:spPr>
        <p:txBody>
          <a:bodyPr/>
          <a:lstStyle/>
          <a:p>
            <a:r>
              <a:rPr lang="en-US" b="1" dirty="0"/>
              <a:t>Drive link</a:t>
            </a:r>
          </a:p>
        </p:txBody>
      </p:sp>
      <p:sp>
        <p:nvSpPr>
          <p:cNvPr id="3" name="TextBox 2">
            <a:extLst>
              <a:ext uri="{FF2B5EF4-FFF2-40B4-BE49-F238E27FC236}">
                <a16:creationId xmlns:a16="http://schemas.microsoft.com/office/drawing/2014/main" id="{6272A67B-22A6-AABC-A6AC-2FDE5A4C3045}"/>
              </a:ext>
            </a:extLst>
          </p:cNvPr>
          <p:cNvSpPr txBox="1"/>
          <p:nvPr/>
        </p:nvSpPr>
        <p:spPr>
          <a:xfrm>
            <a:off x="715617" y="1311966"/>
            <a:ext cx="10760765" cy="1200329"/>
          </a:xfrm>
          <a:prstGeom prst="rect">
            <a:avLst/>
          </a:prstGeom>
          <a:noFill/>
        </p:spPr>
        <p:txBody>
          <a:bodyPr wrap="square" rtlCol="0">
            <a:spAutoFit/>
          </a:bodyPr>
          <a:lstStyle/>
          <a:p>
            <a:r>
              <a:rPr lang="en-US" b="1" dirty="0"/>
              <a:t>Excel link: </a:t>
            </a:r>
            <a:r>
              <a:rPr lang="en-US" dirty="0">
                <a:hlinkClick r:id="rId2"/>
              </a:rPr>
              <a:t>https://docs.google.com/spreadsheets/d/1WJSKwJqTFgjvIIE48ajWIIbPAOgZaY34/edit?usp=drive_link&amp;ouid=110876986073115360474&amp;rtpof=true&amp;sd=true</a:t>
            </a:r>
            <a:endParaRPr lang="en-US" dirty="0"/>
          </a:p>
          <a:p>
            <a:endParaRPr lang="en-US" dirty="0"/>
          </a:p>
        </p:txBody>
      </p:sp>
    </p:spTree>
    <p:extLst>
      <p:ext uri="{BB962C8B-B14F-4D97-AF65-F5344CB8AC3E}">
        <p14:creationId xmlns:p14="http://schemas.microsoft.com/office/powerpoint/2010/main" val="1126718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2D82-A50A-EA91-6E3D-5FA1D7596F0B}"/>
              </a:ext>
            </a:extLst>
          </p:cNvPr>
          <p:cNvSpPr>
            <a:spLocks noGrp="1"/>
          </p:cNvSpPr>
          <p:nvPr>
            <p:ph type="title"/>
          </p:nvPr>
        </p:nvSpPr>
        <p:spPr>
          <a:xfrm>
            <a:off x="1143001" y="2199861"/>
            <a:ext cx="9905998" cy="1905000"/>
          </a:xfrm>
        </p:spPr>
        <p:txBody>
          <a:bodyPr>
            <a:normAutofit/>
          </a:bodyPr>
          <a:lstStyle/>
          <a:p>
            <a:pPr algn="ctr"/>
            <a:r>
              <a:rPr lang="en-US" sz="8000" b="1" dirty="0"/>
              <a:t>Thank you !!!</a:t>
            </a:r>
          </a:p>
        </p:txBody>
      </p:sp>
    </p:spTree>
    <p:extLst>
      <p:ext uri="{BB962C8B-B14F-4D97-AF65-F5344CB8AC3E}">
        <p14:creationId xmlns:p14="http://schemas.microsoft.com/office/powerpoint/2010/main" val="16822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D914CE-6F80-9910-DF13-2C886E43E061}"/>
              </a:ext>
            </a:extLst>
          </p:cNvPr>
          <p:cNvSpPr txBox="1"/>
          <p:nvPr/>
        </p:nvSpPr>
        <p:spPr>
          <a:xfrm>
            <a:off x="1020418" y="490330"/>
            <a:ext cx="10455965" cy="5441170"/>
          </a:xfrm>
          <a:prstGeom prst="rect">
            <a:avLst/>
          </a:prstGeom>
          <a:noFill/>
        </p:spPr>
        <p:txBody>
          <a:bodyPr wrap="square" rtlCol="0">
            <a:spAutoFit/>
          </a:bodyPr>
          <a:lstStyle/>
          <a:p>
            <a:pPr algn="just">
              <a:lnSpc>
                <a:spcPct val="150000"/>
              </a:lnSpc>
            </a:pPr>
            <a:r>
              <a:rPr lang="en-US" b="1" dirty="0"/>
              <a:t>Customers with payment difficulties: </a:t>
            </a:r>
          </a:p>
          <a:p>
            <a:pPr marL="285750" indent="-285750" algn="just">
              <a:lnSpc>
                <a:spcPct val="150000"/>
              </a:lnSpc>
              <a:buFont typeface="Arial" panose="020B0604020202020204" pitchFamily="34" charset="0"/>
              <a:buChar char="•"/>
            </a:pPr>
            <a:r>
              <a:rPr lang="en-US" dirty="0"/>
              <a:t>These are customers who had a late payment of more than X days on at least one of the first Y installments of the loan.</a:t>
            </a:r>
          </a:p>
          <a:p>
            <a:pPr marL="285750" indent="-285750" algn="just">
              <a:lnSpc>
                <a:spcPct val="150000"/>
              </a:lnSpc>
              <a:buFont typeface="Arial" panose="020B0604020202020204" pitchFamily="34" charset="0"/>
              <a:buChar char="•"/>
            </a:pPr>
            <a:r>
              <a:rPr lang="en-US" dirty="0"/>
              <a:t>All other cases: These are cases where the payment was made on time.</a:t>
            </a:r>
          </a:p>
          <a:p>
            <a:pPr algn="just">
              <a:lnSpc>
                <a:spcPct val="150000"/>
              </a:lnSpc>
            </a:pPr>
            <a:endParaRPr lang="en-US" b="1" dirty="0"/>
          </a:p>
          <a:p>
            <a:pPr algn="just">
              <a:lnSpc>
                <a:spcPct val="150000"/>
              </a:lnSpc>
            </a:pPr>
            <a:r>
              <a:rPr lang="en-US" b="1" dirty="0"/>
              <a:t>When a customer applies for a loan, there are four possible outcomes:</a:t>
            </a:r>
            <a:endParaRPr lang="en-US" dirty="0"/>
          </a:p>
          <a:p>
            <a:pPr algn="just">
              <a:lnSpc>
                <a:spcPct val="150000"/>
              </a:lnSpc>
            </a:pPr>
            <a:r>
              <a:rPr lang="en-US" b="1" dirty="0"/>
              <a:t>Approved: </a:t>
            </a:r>
            <a:r>
              <a:rPr lang="en-US" dirty="0"/>
              <a:t>The company has approved the loan application.</a:t>
            </a:r>
          </a:p>
          <a:p>
            <a:pPr algn="just">
              <a:lnSpc>
                <a:spcPct val="150000"/>
              </a:lnSpc>
            </a:pPr>
            <a:r>
              <a:rPr lang="en-US" b="1" dirty="0"/>
              <a:t>Cancelled: </a:t>
            </a:r>
            <a:r>
              <a:rPr lang="en-US" dirty="0"/>
              <a:t>The customer cancelled the application during the approval process.</a:t>
            </a:r>
          </a:p>
          <a:p>
            <a:pPr algn="just">
              <a:lnSpc>
                <a:spcPct val="150000"/>
              </a:lnSpc>
            </a:pPr>
            <a:r>
              <a:rPr lang="en-US" b="1" dirty="0"/>
              <a:t>Refused: </a:t>
            </a:r>
            <a:r>
              <a:rPr lang="en-US" dirty="0"/>
              <a:t>The company rejected the loan.</a:t>
            </a:r>
          </a:p>
          <a:p>
            <a:pPr algn="just">
              <a:lnSpc>
                <a:spcPct val="150000"/>
              </a:lnSpc>
            </a:pPr>
            <a:r>
              <a:rPr lang="en-US" dirty="0"/>
              <a:t>Unused Offer: The loan was approved but the customer did not use it.</a:t>
            </a:r>
          </a:p>
          <a:p>
            <a:pPr algn="just">
              <a:lnSpc>
                <a:spcPct val="150000"/>
              </a:lnSpc>
            </a:pPr>
            <a:endParaRPr lang="en-US" dirty="0"/>
          </a:p>
          <a:p>
            <a:pPr algn="just">
              <a:lnSpc>
                <a:spcPct val="150000"/>
              </a:lnSpc>
            </a:pPr>
            <a:r>
              <a:rPr lang="en-US" dirty="0"/>
              <a:t>The aim in this project is to use EDA to understand how customer attributes and loan attributes influence the likelihood of default.</a:t>
            </a:r>
          </a:p>
        </p:txBody>
      </p:sp>
    </p:spTree>
    <p:extLst>
      <p:ext uri="{BB962C8B-B14F-4D97-AF65-F5344CB8AC3E}">
        <p14:creationId xmlns:p14="http://schemas.microsoft.com/office/powerpoint/2010/main" val="881160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18BB7-8D57-6DC7-61C7-B0437684E46A}"/>
              </a:ext>
            </a:extLst>
          </p:cNvPr>
          <p:cNvSpPr>
            <a:spLocks noGrp="1"/>
          </p:cNvSpPr>
          <p:nvPr>
            <p:ph type="title"/>
          </p:nvPr>
        </p:nvSpPr>
        <p:spPr>
          <a:xfrm>
            <a:off x="849869" y="231911"/>
            <a:ext cx="3457091" cy="808383"/>
          </a:xfrm>
        </p:spPr>
        <p:txBody>
          <a:bodyPr/>
          <a:lstStyle/>
          <a:p>
            <a:r>
              <a:rPr lang="en-US" b="1" dirty="0"/>
              <a:t>approach</a:t>
            </a:r>
          </a:p>
        </p:txBody>
      </p:sp>
      <p:sp>
        <p:nvSpPr>
          <p:cNvPr id="4" name="TextBox 3">
            <a:extLst>
              <a:ext uri="{FF2B5EF4-FFF2-40B4-BE49-F238E27FC236}">
                <a16:creationId xmlns:a16="http://schemas.microsoft.com/office/drawing/2014/main" id="{21CC87DC-B4CF-11E5-8222-798D88107F29}"/>
              </a:ext>
            </a:extLst>
          </p:cNvPr>
          <p:cNvSpPr txBox="1"/>
          <p:nvPr/>
        </p:nvSpPr>
        <p:spPr>
          <a:xfrm>
            <a:off x="598077" y="1510747"/>
            <a:ext cx="10745783" cy="355481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Our collection contains tables with a wealth of information about bank loans. We thoroughly reviewed the dataset before executing a number of queries</a:t>
            </a:r>
          </a:p>
          <a:p>
            <a:pPr algn="just">
              <a:lnSpc>
                <a:spcPct val="150000"/>
              </a:lnSpc>
            </a:pPr>
            <a:r>
              <a:rPr lang="en-US" dirty="0"/>
              <a:t>    to extract relevant data from it.</a:t>
            </a:r>
          </a:p>
          <a:p>
            <a:pPr marL="285750" indent="-285750" algn="just">
              <a:lnSpc>
                <a:spcPct val="150000"/>
              </a:lnSpc>
              <a:buFont typeface="Arial" panose="020B0604020202020204" pitchFamily="34" charset="0"/>
              <a:buChar char="•"/>
            </a:pPr>
            <a:r>
              <a:rPr lang="en-US" dirty="0"/>
              <a:t>Find out the null values, blank values empty values and clean it.</a:t>
            </a:r>
          </a:p>
          <a:p>
            <a:pPr marL="285750" indent="-285750" algn="just">
              <a:lnSpc>
                <a:spcPct val="150000"/>
              </a:lnSpc>
              <a:buFont typeface="Arial" panose="020B0604020202020204" pitchFamily="34" charset="0"/>
              <a:buChar char="•"/>
            </a:pPr>
            <a:r>
              <a:rPr lang="en-US" dirty="0"/>
              <a:t>Use filter, pivot table, and other functions to give answer of asked questions.</a:t>
            </a:r>
          </a:p>
          <a:p>
            <a:pPr marL="285750" indent="-285750" algn="just">
              <a:lnSpc>
                <a:spcPct val="150000"/>
              </a:lnSpc>
              <a:buFont typeface="Arial" panose="020B0604020202020204" pitchFamily="34" charset="0"/>
              <a:buChar char="•"/>
            </a:pPr>
            <a:r>
              <a:rPr lang="en-US" dirty="0"/>
              <a:t>To make a proper solution and meaningful data representation.</a:t>
            </a:r>
          </a:p>
          <a:p>
            <a:pPr algn="just">
              <a:lnSpc>
                <a:spcPct val="150000"/>
              </a:lnSpc>
            </a:pPr>
            <a:endParaRPr lang="en-US" dirty="0"/>
          </a:p>
          <a:p>
            <a:pPr marL="285750" indent="-285750" algn="just">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986628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D508-59C6-B380-7724-C56A4D949B54}"/>
              </a:ext>
            </a:extLst>
          </p:cNvPr>
          <p:cNvSpPr>
            <a:spLocks noGrp="1"/>
          </p:cNvSpPr>
          <p:nvPr>
            <p:ph type="title"/>
          </p:nvPr>
        </p:nvSpPr>
        <p:spPr>
          <a:xfrm>
            <a:off x="942633" y="198788"/>
            <a:ext cx="9905998" cy="795130"/>
          </a:xfrm>
        </p:spPr>
        <p:txBody>
          <a:bodyPr/>
          <a:lstStyle/>
          <a:p>
            <a:r>
              <a:rPr lang="en-US" b="1" dirty="0"/>
              <a:t>Tech-stack used</a:t>
            </a:r>
          </a:p>
        </p:txBody>
      </p:sp>
      <p:sp>
        <p:nvSpPr>
          <p:cNvPr id="4" name="TextBox 3">
            <a:extLst>
              <a:ext uri="{FF2B5EF4-FFF2-40B4-BE49-F238E27FC236}">
                <a16:creationId xmlns:a16="http://schemas.microsoft.com/office/drawing/2014/main" id="{D14FAE1D-56E5-0863-8874-EA574FF6A9B9}"/>
              </a:ext>
            </a:extLst>
          </p:cNvPr>
          <p:cNvSpPr txBox="1"/>
          <p:nvPr/>
        </p:nvSpPr>
        <p:spPr>
          <a:xfrm>
            <a:off x="1179443" y="1510748"/>
            <a:ext cx="8653670" cy="2031325"/>
          </a:xfrm>
          <a:prstGeom prst="rect">
            <a:avLst/>
          </a:prstGeom>
          <a:noFill/>
        </p:spPr>
        <p:txBody>
          <a:bodyPr wrap="square" rtlCol="0">
            <a:spAutoFit/>
          </a:bodyPr>
          <a:lstStyle/>
          <a:p>
            <a:pPr>
              <a:lnSpc>
                <a:spcPct val="150000"/>
              </a:lnSpc>
            </a:pPr>
            <a:r>
              <a:rPr lang="en-US" b="1" dirty="0"/>
              <a:t>I used the following tools for complete my analysis</a:t>
            </a:r>
          </a:p>
          <a:p>
            <a:pPr marL="285750" indent="-285750">
              <a:lnSpc>
                <a:spcPct val="150000"/>
              </a:lnSpc>
              <a:buFont typeface="Arial" panose="020B0604020202020204" pitchFamily="34" charset="0"/>
              <a:buChar char="•"/>
            </a:pPr>
            <a:r>
              <a:rPr lang="en-US" dirty="0"/>
              <a:t>Google drive</a:t>
            </a:r>
          </a:p>
          <a:p>
            <a:pPr marL="285750" indent="-285750">
              <a:lnSpc>
                <a:spcPct val="150000"/>
              </a:lnSpc>
              <a:buFont typeface="Arial" panose="020B0604020202020204" pitchFamily="34" charset="0"/>
              <a:buChar char="•"/>
            </a:pPr>
            <a:r>
              <a:rPr lang="en-US" dirty="0"/>
              <a:t>Microsoft Excel for analysis</a:t>
            </a:r>
          </a:p>
          <a:p>
            <a:pPr marL="285750" indent="-285750">
              <a:lnSpc>
                <a:spcPct val="150000"/>
              </a:lnSpc>
              <a:buFont typeface="Arial" panose="020B0604020202020204" pitchFamily="34" charset="0"/>
              <a:buChar char="•"/>
            </a:pPr>
            <a:r>
              <a:rPr lang="en-US" dirty="0"/>
              <a:t>Microsoft Power point</a:t>
            </a:r>
          </a:p>
          <a:p>
            <a:endParaRPr lang="en-US" dirty="0"/>
          </a:p>
        </p:txBody>
      </p:sp>
    </p:spTree>
    <p:extLst>
      <p:ext uri="{BB962C8B-B14F-4D97-AF65-F5344CB8AC3E}">
        <p14:creationId xmlns:p14="http://schemas.microsoft.com/office/powerpoint/2010/main" val="1575735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3BAC-A08B-164A-F222-2FBC167ED27B}"/>
              </a:ext>
            </a:extLst>
          </p:cNvPr>
          <p:cNvSpPr>
            <a:spLocks noGrp="1"/>
          </p:cNvSpPr>
          <p:nvPr>
            <p:ph type="title"/>
          </p:nvPr>
        </p:nvSpPr>
        <p:spPr>
          <a:xfrm>
            <a:off x="571568" y="331305"/>
            <a:ext cx="3563109" cy="556591"/>
          </a:xfrm>
        </p:spPr>
        <p:txBody>
          <a:bodyPr>
            <a:normAutofit fontScale="90000"/>
          </a:bodyPr>
          <a:lstStyle/>
          <a:p>
            <a:r>
              <a:rPr lang="en-US" sz="3600" b="1" dirty="0"/>
              <a:t>insights</a:t>
            </a:r>
            <a:endParaRPr lang="en-US" b="1" dirty="0"/>
          </a:p>
        </p:txBody>
      </p:sp>
      <p:sp>
        <p:nvSpPr>
          <p:cNvPr id="5" name="TextBox 4">
            <a:extLst>
              <a:ext uri="{FF2B5EF4-FFF2-40B4-BE49-F238E27FC236}">
                <a16:creationId xmlns:a16="http://schemas.microsoft.com/office/drawing/2014/main" id="{CAF79253-0400-19E6-57BA-902848F33F41}"/>
              </a:ext>
            </a:extLst>
          </p:cNvPr>
          <p:cNvSpPr txBox="1"/>
          <p:nvPr/>
        </p:nvSpPr>
        <p:spPr>
          <a:xfrm>
            <a:off x="704088" y="1298713"/>
            <a:ext cx="10732535" cy="4524315"/>
          </a:xfrm>
          <a:prstGeom prst="rect">
            <a:avLst/>
          </a:prstGeom>
          <a:noFill/>
        </p:spPr>
        <p:txBody>
          <a:bodyPr wrap="square" rtlCol="0">
            <a:spAutoFit/>
          </a:bodyPr>
          <a:lstStyle/>
          <a:p>
            <a:pPr algn="just"/>
            <a:r>
              <a:rPr lang="en-US" b="1" dirty="0"/>
              <a:t>Default Risk Identification: </a:t>
            </a:r>
            <a:r>
              <a:rPr lang="en-US" dirty="0"/>
              <a:t>Analyze the characteristics of customers who defaulted on their loans, such as demographics, employment status, income level, and credit history. This can help identify high-risk applicants who are more likely to default on their loans.</a:t>
            </a:r>
          </a:p>
          <a:p>
            <a:pPr algn="just"/>
            <a:endParaRPr lang="en-US" dirty="0"/>
          </a:p>
          <a:p>
            <a:pPr algn="just"/>
            <a:r>
              <a:rPr lang="en-US" b="1" dirty="0"/>
              <a:t>Payment Behavior Patterns: </a:t>
            </a:r>
            <a:r>
              <a:rPr lang="en-US" dirty="0"/>
              <a:t>Explore patterns in payment behavior, including frequency and severity of late payments. Identify any trends or correlations between late payments and other customer attributes, loan types, or loan terms.</a:t>
            </a:r>
          </a:p>
          <a:p>
            <a:pPr algn="just"/>
            <a:endParaRPr lang="en-US" dirty="0"/>
          </a:p>
          <a:p>
            <a:pPr algn="just"/>
            <a:r>
              <a:rPr lang="en-US" b="1" dirty="0"/>
              <a:t>Impact of Credit History: </a:t>
            </a:r>
            <a:r>
              <a:rPr lang="en-US" dirty="0"/>
              <a:t>Examine the relationship between the length and completeness of a customer's credit history and their likelihood of default. Customers with limited or negative credit history may pose a higher risk.</a:t>
            </a:r>
          </a:p>
          <a:p>
            <a:pPr algn="just"/>
            <a:endParaRPr lang="en-US" dirty="0"/>
          </a:p>
          <a:p>
            <a:pPr algn="just"/>
            <a:r>
              <a:rPr lang="en-US" b="1" dirty="0"/>
              <a:t>Loan Approval Decisions: </a:t>
            </a:r>
            <a:r>
              <a:rPr lang="en-US" dirty="0"/>
              <a:t>Investigate reasons for loan approvals and rejections. Identify any biases or inconsistencies in the approval process that may lead to capable applicants being rejected or risky applicants being approved.</a:t>
            </a:r>
          </a:p>
          <a:p>
            <a:endParaRPr lang="en-US" dirty="0"/>
          </a:p>
        </p:txBody>
      </p:sp>
    </p:spTree>
    <p:extLst>
      <p:ext uri="{BB962C8B-B14F-4D97-AF65-F5344CB8AC3E}">
        <p14:creationId xmlns:p14="http://schemas.microsoft.com/office/powerpoint/2010/main" val="3357065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17BF2-416D-2BCB-7989-19E1242A47D5}"/>
              </a:ext>
            </a:extLst>
          </p:cNvPr>
          <p:cNvSpPr>
            <a:spLocks noGrp="1"/>
          </p:cNvSpPr>
          <p:nvPr>
            <p:ph type="title"/>
          </p:nvPr>
        </p:nvSpPr>
        <p:spPr>
          <a:xfrm>
            <a:off x="743847" y="13254"/>
            <a:ext cx="9354310" cy="583096"/>
          </a:xfrm>
        </p:spPr>
        <p:txBody>
          <a:bodyPr>
            <a:normAutofit fontScale="90000"/>
          </a:bodyPr>
          <a:lstStyle/>
          <a:p>
            <a:r>
              <a:rPr lang="en-US" b="1" dirty="0"/>
              <a:t>Task 1: </a:t>
            </a:r>
            <a:r>
              <a:rPr lang="en-US" sz="2200" b="1" kern="0" dirty="0">
                <a:effectLst/>
                <a:ea typeface="Times New Roman" panose="02020603050405020304" pitchFamily="18" charset="0"/>
              </a:rPr>
              <a:t>Identify Missing Data and Deal with it Appropriately</a:t>
            </a:r>
            <a:endParaRPr lang="en-US" b="1" dirty="0"/>
          </a:p>
        </p:txBody>
      </p:sp>
      <p:sp>
        <p:nvSpPr>
          <p:cNvPr id="4" name="TextBox 3">
            <a:extLst>
              <a:ext uri="{FF2B5EF4-FFF2-40B4-BE49-F238E27FC236}">
                <a16:creationId xmlns:a16="http://schemas.microsoft.com/office/drawing/2014/main" id="{74B9FA24-EDB1-2795-EAEF-553D7E51334E}"/>
              </a:ext>
            </a:extLst>
          </p:cNvPr>
          <p:cNvSpPr txBox="1"/>
          <p:nvPr/>
        </p:nvSpPr>
        <p:spPr>
          <a:xfrm>
            <a:off x="791093" y="424074"/>
            <a:ext cx="10759039" cy="870688"/>
          </a:xfrm>
          <a:prstGeom prst="rect">
            <a:avLst/>
          </a:prstGeom>
          <a:noFill/>
        </p:spPr>
        <p:txBody>
          <a:bodyPr wrap="square" rtlCol="0">
            <a:spAutoFit/>
          </a:bodyPr>
          <a:lstStyle/>
          <a:p>
            <a:pPr>
              <a:lnSpc>
                <a:spcPct val="150000"/>
              </a:lnSpc>
            </a:pPr>
            <a:r>
              <a:rPr lang="en-US" b="1" dirty="0"/>
              <a:t>Task: </a:t>
            </a:r>
            <a:r>
              <a:rPr lang="en-US" dirty="0"/>
              <a:t>Identify the missing data in the dataset and decide on an appropriate method to deal with it using Excel built-in functions and features.</a:t>
            </a:r>
          </a:p>
        </p:txBody>
      </p:sp>
      <p:pic>
        <p:nvPicPr>
          <p:cNvPr id="15" name="Picture 14">
            <a:extLst>
              <a:ext uri="{FF2B5EF4-FFF2-40B4-BE49-F238E27FC236}">
                <a16:creationId xmlns:a16="http://schemas.microsoft.com/office/drawing/2014/main" id="{3FC247CB-CF3E-D581-152F-848B518A818D}"/>
              </a:ext>
            </a:extLst>
          </p:cNvPr>
          <p:cNvPicPr>
            <a:picLocks noChangeAspect="1"/>
          </p:cNvPicPr>
          <p:nvPr/>
        </p:nvPicPr>
        <p:blipFill>
          <a:blip r:embed="rId2"/>
          <a:stretch>
            <a:fillRect/>
          </a:stretch>
        </p:blipFill>
        <p:spPr>
          <a:xfrm>
            <a:off x="901563" y="2381596"/>
            <a:ext cx="3514725" cy="4463150"/>
          </a:xfrm>
          <a:prstGeom prst="rect">
            <a:avLst/>
          </a:prstGeom>
        </p:spPr>
      </p:pic>
      <p:pic>
        <p:nvPicPr>
          <p:cNvPr id="17" name="Picture 16">
            <a:extLst>
              <a:ext uri="{FF2B5EF4-FFF2-40B4-BE49-F238E27FC236}">
                <a16:creationId xmlns:a16="http://schemas.microsoft.com/office/drawing/2014/main" id="{83FB79E9-7BBA-27B2-AF20-42509AFA8E22}"/>
              </a:ext>
            </a:extLst>
          </p:cNvPr>
          <p:cNvPicPr>
            <a:picLocks noChangeAspect="1"/>
          </p:cNvPicPr>
          <p:nvPr/>
        </p:nvPicPr>
        <p:blipFill>
          <a:blip r:embed="rId3"/>
          <a:stretch>
            <a:fillRect/>
          </a:stretch>
        </p:blipFill>
        <p:spPr>
          <a:xfrm>
            <a:off x="4495800" y="2372071"/>
            <a:ext cx="3505200" cy="4463150"/>
          </a:xfrm>
          <a:prstGeom prst="rect">
            <a:avLst/>
          </a:prstGeom>
        </p:spPr>
      </p:pic>
      <p:pic>
        <p:nvPicPr>
          <p:cNvPr id="19" name="Picture 18">
            <a:extLst>
              <a:ext uri="{FF2B5EF4-FFF2-40B4-BE49-F238E27FC236}">
                <a16:creationId xmlns:a16="http://schemas.microsoft.com/office/drawing/2014/main" id="{6471700F-A547-A80A-C5A2-E181CF8D9A8F}"/>
              </a:ext>
            </a:extLst>
          </p:cNvPr>
          <p:cNvPicPr>
            <a:picLocks noChangeAspect="1"/>
          </p:cNvPicPr>
          <p:nvPr/>
        </p:nvPicPr>
        <p:blipFill>
          <a:blip r:embed="rId4"/>
          <a:stretch>
            <a:fillRect/>
          </a:stretch>
        </p:blipFill>
        <p:spPr>
          <a:xfrm>
            <a:off x="8080513" y="2372071"/>
            <a:ext cx="3476625" cy="4463150"/>
          </a:xfrm>
          <a:prstGeom prst="rect">
            <a:avLst/>
          </a:prstGeom>
        </p:spPr>
      </p:pic>
      <p:pic>
        <p:nvPicPr>
          <p:cNvPr id="21" name="Picture 20">
            <a:extLst>
              <a:ext uri="{FF2B5EF4-FFF2-40B4-BE49-F238E27FC236}">
                <a16:creationId xmlns:a16="http://schemas.microsoft.com/office/drawing/2014/main" id="{1D1BE8A6-247F-13EF-1B63-2950F9E00686}"/>
              </a:ext>
            </a:extLst>
          </p:cNvPr>
          <p:cNvPicPr>
            <a:picLocks noChangeAspect="1"/>
          </p:cNvPicPr>
          <p:nvPr/>
        </p:nvPicPr>
        <p:blipFill>
          <a:blip r:embed="rId5"/>
          <a:stretch>
            <a:fillRect/>
          </a:stretch>
        </p:blipFill>
        <p:spPr>
          <a:xfrm>
            <a:off x="901563" y="1357167"/>
            <a:ext cx="5751028" cy="942975"/>
          </a:xfrm>
          <a:prstGeom prst="rect">
            <a:avLst/>
          </a:prstGeom>
        </p:spPr>
      </p:pic>
    </p:spTree>
    <p:extLst>
      <p:ext uri="{BB962C8B-B14F-4D97-AF65-F5344CB8AC3E}">
        <p14:creationId xmlns:p14="http://schemas.microsoft.com/office/powerpoint/2010/main" val="7027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F6DE9F7-8A5D-7C8C-2B60-954F27A7E2CB}"/>
              </a:ext>
            </a:extLst>
          </p:cNvPr>
          <p:cNvPicPr>
            <a:picLocks noChangeAspect="1"/>
          </p:cNvPicPr>
          <p:nvPr/>
        </p:nvPicPr>
        <p:blipFill>
          <a:blip r:embed="rId2"/>
          <a:stretch>
            <a:fillRect/>
          </a:stretch>
        </p:blipFill>
        <p:spPr>
          <a:xfrm>
            <a:off x="662608" y="149501"/>
            <a:ext cx="3776869" cy="6609107"/>
          </a:xfrm>
          <a:prstGeom prst="rect">
            <a:avLst/>
          </a:prstGeom>
        </p:spPr>
      </p:pic>
      <p:pic>
        <p:nvPicPr>
          <p:cNvPr id="12" name="Picture 11">
            <a:extLst>
              <a:ext uri="{FF2B5EF4-FFF2-40B4-BE49-F238E27FC236}">
                <a16:creationId xmlns:a16="http://schemas.microsoft.com/office/drawing/2014/main" id="{46F177C7-43FA-B50C-66D4-29F57B4CF0B9}"/>
              </a:ext>
            </a:extLst>
          </p:cNvPr>
          <p:cNvPicPr>
            <a:picLocks noChangeAspect="1"/>
          </p:cNvPicPr>
          <p:nvPr/>
        </p:nvPicPr>
        <p:blipFill>
          <a:blip r:embed="rId3"/>
          <a:stretch>
            <a:fillRect/>
          </a:stretch>
        </p:blipFill>
        <p:spPr>
          <a:xfrm>
            <a:off x="5014084" y="149501"/>
            <a:ext cx="4553986" cy="6609107"/>
          </a:xfrm>
          <a:prstGeom prst="rect">
            <a:avLst/>
          </a:prstGeom>
        </p:spPr>
      </p:pic>
    </p:spTree>
    <p:extLst>
      <p:ext uri="{BB962C8B-B14F-4D97-AF65-F5344CB8AC3E}">
        <p14:creationId xmlns:p14="http://schemas.microsoft.com/office/powerpoint/2010/main" val="3485914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BC91E9-BFB9-DB65-757D-17ABFA3AFDF1}"/>
              </a:ext>
            </a:extLst>
          </p:cNvPr>
          <p:cNvPicPr>
            <a:picLocks noChangeAspect="1"/>
          </p:cNvPicPr>
          <p:nvPr/>
        </p:nvPicPr>
        <p:blipFill rotWithShape="1">
          <a:blip r:embed="rId2"/>
          <a:srcRect t="2608"/>
          <a:stretch/>
        </p:blipFill>
        <p:spPr>
          <a:xfrm>
            <a:off x="371061" y="1577009"/>
            <a:ext cx="11569147" cy="3428378"/>
          </a:xfrm>
          <a:prstGeom prst="rect">
            <a:avLst/>
          </a:prstGeom>
        </p:spPr>
      </p:pic>
    </p:spTree>
    <p:extLst>
      <p:ext uri="{BB962C8B-B14F-4D97-AF65-F5344CB8AC3E}">
        <p14:creationId xmlns:p14="http://schemas.microsoft.com/office/powerpoint/2010/main" val="3673216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903</TotalTime>
  <Words>1476</Words>
  <Application>Microsoft Office PowerPoint</Application>
  <PresentationFormat>Widescreen</PresentationFormat>
  <Paragraphs>117</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Century Gothic</vt:lpstr>
      <vt:lpstr>Mesh</vt:lpstr>
      <vt:lpstr>PowerPoint Presentation</vt:lpstr>
      <vt:lpstr>Project description</vt:lpstr>
      <vt:lpstr>PowerPoint Presentation</vt:lpstr>
      <vt:lpstr>approach</vt:lpstr>
      <vt:lpstr>Tech-stack used</vt:lpstr>
      <vt:lpstr>insights</vt:lpstr>
      <vt:lpstr>Task 1: Identify Missing Data and Deal with it Appropriately</vt:lpstr>
      <vt:lpstr>PowerPoint Presentation</vt:lpstr>
      <vt:lpstr>PowerPoint Presentation</vt:lpstr>
      <vt:lpstr>PowerPoint Presentation</vt:lpstr>
      <vt:lpstr>Task 2: identify outliers in the dataset</vt:lpstr>
      <vt:lpstr>PowerPoint Presentation</vt:lpstr>
      <vt:lpstr>PowerPoint Presentation</vt:lpstr>
      <vt:lpstr>PowerPoint Presentation</vt:lpstr>
      <vt:lpstr>PowerPoint Presentation</vt:lpstr>
      <vt:lpstr>TASK 3: Analyze Data Imbalance</vt:lpstr>
      <vt:lpstr>Task 4:Perform Univariate, Segmented Univariate, and Bivariate Analysis</vt:lpstr>
      <vt:lpstr>PowerPoint Presentation</vt:lpstr>
      <vt:lpstr>PowerPoint Presentation</vt:lpstr>
      <vt:lpstr>PowerPoint Presentation</vt:lpstr>
      <vt:lpstr>PowerPoint Presentation</vt:lpstr>
      <vt:lpstr>PowerPoint Presentation</vt:lpstr>
      <vt:lpstr>PowerPoint Presentation</vt:lpstr>
      <vt:lpstr>Task 5: Identify Top Correlations for Different Scenarios</vt:lpstr>
      <vt:lpstr>result</vt:lpstr>
      <vt:lpstr>Drive link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drustant metar</dc:creator>
  <cp:lastModifiedBy>drustant metar</cp:lastModifiedBy>
  <cp:revision>73</cp:revision>
  <dcterms:created xsi:type="dcterms:W3CDTF">2024-04-13T14:37:30Z</dcterms:created>
  <dcterms:modified xsi:type="dcterms:W3CDTF">2024-04-20T18:59:02Z</dcterms:modified>
</cp:coreProperties>
</file>