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5"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69" d="100"/>
          <a:sy n="69" d="100"/>
        </p:scale>
        <p:origin x="738"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sharayu\Desktop\Project%203\Project%204\Statistic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sharayu\Desktop\Project%203\Project%204\Statistic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sharayu\Desktop\Project%203\Project%204\Statistic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sharayu\Desktop\Project%203\Project%204\Statistics.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Count of The Male and Female Candidates</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a:bevelT w="25400" h="25400" prst="slope"/>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v>Total</c:v>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a:bevelT w="25400" h="25400" prst="slope"/>
            </a:sp3d>
          </c:spPr>
          <c:invertIfNegative val="0"/>
          <c:cat>
            <c:strLit>
              <c:ptCount val="2"/>
              <c:pt idx="0">
                <c:v>Female</c:v>
              </c:pt>
              <c:pt idx="1">
                <c:v>Male</c:v>
              </c:pt>
            </c:strLit>
          </c:cat>
          <c:val>
            <c:numLit>
              <c:formatCode>General</c:formatCode>
              <c:ptCount val="2"/>
              <c:pt idx="0">
                <c:v>2675</c:v>
              </c:pt>
              <c:pt idx="1">
                <c:v>4085</c:v>
              </c:pt>
            </c:numLit>
          </c:val>
          <c:extLst>
            <c:ext xmlns:c16="http://schemas.microsoft.com/office/drawing/2014/chart" uri="{C3380CC4-5D6E-409C-BE32-E72D297353CC}">
              <c16:uniqueId val="{00000000-0A9B-43F3-B61B-C2CCCD2F701A}"/>
            </c:ext>
          </c:extLst>
        </c:ser>
        <c:dLbls>
          <c:showLegendKey val="0"/>
          <c:showVal val="0"/>
          <c:showCatName val="0"/>
          <c:showSerName val="0"/>
          <c:showPercent val="0"/>
          <c:showBubbleSize val="0"/>
        </c:dLbls>
        <c:gapWidth val="115"/>
        <c:overlap val="-20"/>
        <c:axId val="297274768"/>
        <c:axId val="214851552"/>
      </c:barChart>
      <c:catAx>
        <c:axId val="297274768"/>
        <c:scaling>
          <c:orientation val="minMax"/>
        </c:scaling>
        <c:delete val="0"/>
        <c:axPos val="l"/>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214851552"/>
        <c:crosses val="autoZero"/>
        <c:auto val="1"/>
        <c:lblAlgn val="ctr"/>
        <c:lblOffset val="100"/>
        <c:noMultiLvlLbl val="0"/>
      </c:catAx>
      <c:valAx>
        <c:axId val="214851552"/>
        <c:scaling>
          <c:orientation val="minMax"/>
        </c:scaling>
        <c:delete val="0"/>
        <c:axPos val="b"/>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297274768"/>
        <c:crosses val="autoZero"/>
        <c:crossBetween val="between"/>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b="0" i="0" u="none" strike="noStrike" kern="1200" baseline="0">
                <a:solidFill>
                  <a:schemeClr val="dk1">
                    <a:lumMod val="65000"/>
                    <a:lumOff val="35000"/>
                  </a:schemeClr>
                </a:solidFill>
                <a:effectLst/>
                <a:latin typeface="+mn-lt"/>
                <a:ea typeface="+mn-ea"/>
                <a:cs typeface="+mn-cs"/>
              </a:defRPr>
            </a:pPr>
            <a:r>
              <a:rPr lang="en-US"/>
              <a:t>Frequency according to class intervals</a:t>
            </a:r>
          </a:p>
          <a:p>
            <a:pPr>
              <a:defRPr/>
            </a:pPr>
            <a:endParaRPr lang="en-US"/>
          </a:p>
        </c:rich>
      </c:tx>
      <c:overlay val="0"/>
      <c:spPr>
        <a:noFill/>
        <a:ln>
          <a:noFill/>
        </a:ln>
        <a:effectLst/>
      </c:spPr>
      <c:txPr>
        <a:bodyPr rot="0" spcFirstLastPara="1" vertOverflow="ellipsis" vert="horz" wrap="square" anchor="ctr" anchorCtr="1"/>
        <a:lstStyle/>
        <a:p>
          <a:pPr>
            <a:defRPr b="0" i="0" u="none" strike="noStrike" kern="1200" baseline="0">
              <a:solidFill>
                <a:schemeClr val="dk1">
                  <a:lumMod val="65000"/>
                  <a:lumOff val="35000"/>
                </a:schemeClr>
              </a:solidFill>
              <a:effectLst/>
              <a:latin typeface="+mn-lt"/>
              <a:ea typeface="+mn-ea"/>
              <a:cs typeface="+mn-cs"/>
            </a:defRPr>
          </a:pPr>
          <a:endParaRPr lang="en-US"/>
        </a:p>
      </c:txPr>
    </c:title>
    <c:autoTitleDeleted val="0"/>
    <c:plotArea>
      <c:layout/>
      <c:barChart>
        <c:barDir val="col"/>
        <c:grouping val="clustered"/>
        <c:varyColors val="0"/>
        <c:ser>
          <c:idx val="0"/>
          <c:order val="0"/>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Sheet1!$I$37:$I$46</c:f>
              <c:strCache>
                <c:ptCount val="10"/>
                <c:pt idx="0">
                  <c:v>0-40000</c:v>
                </c:pt>
                <c:pt idx="1">
                  <c:v>40001-80000</c:v>
                </c:pt>
                <c:pt idx="2">
                  <c:v>80001-120000</c:v>
                </c:pt>
                <c:pt idx="3">
                  <c:v>120001-160000</c:v>
                </c:pt>
                <c:pt idx="4">
                  <c:v>160001-200000</c:v>
                </c:pt>
                <c:pt idx="5">
                  <c:v>200001-240000</c:v>
                </c:pt>
                <c:pt idx="6">
                  <c:v>240001-280000</c:v>
                </c:pt>
                <c:pt idx="7">
                  <c:v>280001-320000</c:v>
                </c:pt>
                <c:pt idx="8">
                  <c:v>320001-360000</c:v>
                </c:pt>
                <c:pt idx="9">
                  <c:v>360001-400000</c:v>
                </c:pt>
              </c:strCache>
            </c:strRef>
          </c:cat>
          <c:val>
            <c:numRef>
              <c:f>Sheet1!$J$37:$J$46</c:f>
              <c:numCache>
                <c:formatCode>General</c:formatCode>
                <c:ptCount val="10"/>
                <c:pt idx="0">
                  <c:v>2831</c:v>
                </c:pt>
                <c:pt idx="1">
                  <c:v>2963</c:v>
                </c:pt>
                <c:pt idx="2">
                  <c:v>1370</c:v>
                </c:pt>
                <c:pt idx="3">
                  <c:v>0</c:v>
                </c:pt>
                <c:pt idx="4">
                  <c:v>1</c:v>
                </c:pt>
                <c:pt idx="5">
                  <c:v>0</c:v>
                </c:pt>
                <c:pt idx="6">
                  <c:v>0</c:v>
                </c:pt>
                <c:pt idx="7">
                  <c:v>1</c:v>
                </c:pt>
                <c:pt idx="8">
                  <c:v>0</c:v>
                </c:pt>
                <c:pt idx="9">
                  <c:v>1</c:v>
                </c:pt>
              </c:numCache>
            </c:numRef>
          </c:val>
          <c:extLst>
            <c:ext xmlns:c16="http://schemas.microsoft.com/office/drawing/2014/chart" uri="{C3380CC4-5D6E-409C-BE32-E72D297353CC}">
              <c16:uniqueId val="{00000000-A56B-4950-B59A-F5090C5F8E95}"/>
            </c:ext>
          </c:extLst>
        </c:ser>
        <c:dLbls>
          <c:dLblPos val="inEnd"/>
          <c:showLegendKey val="0"/>
          <c:showVal val="1"/>
          <c:showCatName val="0"/>
          <c:showSerName val="0"/>
          <c:showPercent val="0"/>
          <c:showBubbleSize val="0"/>
        </c:dLbls>
        <c:gapWidth val="41"/>
        <c:axId val="1476182688"/>
        <c:axId val="1475224400"/>
      </c:barChart>
      <c:catAx>
        <c:axId val="1476182688"/>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65000"/>
                    <a:lumOff val="35000"/>
                  </a:schemeClr>
                </a:solidFill>
                <a:effectLst/>
                <a:latin typeface="+mn-lt"/>
                <a:ea typeface="+mn-ea"/>
                <a:cs typeface="+mn-cs"/>
              </a:defRPr>
            </a:pPr>
            <a:endParaRPr lang="en-US"/>
          </a:p>
        </c:txPr>
        <c:crossAx val="1475224400"/>
        <c:crosses val="autoZero"/>
        <c:auto val="1"/>
        <c:lblAlgn val="ctr"/>
        <c:lblOffset val="100"/>
        <c:noMultiLvlLbl val="0"/>
      </c:catAx>
      <c:valAx>
        <c:axId val="1475224400"/>
        <c:scaling>
          <c:orientation val="minMax"/>
        </c:scaling>
        <c:delete val="1"/>
        <c:axPos val="l"/>
        <c:numFmt formatCode="General" sourceLinked="1"/>
        <c:majorTickMark val="none"/>
        <c:minorTickMark val="none"/>
        <c:tickLblPos val="nextTo"/>
        <c:crossAx val="1476182688"/>
        <c:crosses val="autoZero"/>
        <c:crossBetween val="between"/>
      </c:valAx>
      <c:spPr>
        <a:noFill/>
        <a:ln>
          <a:noFill/>
        </a:ln>
        <a:effectLst/>
      </c:spPr>
    </c:plotArea>
    <c:plotVisOnly val="1"/>
    <c:dispBlanksAs val="gap"/>
    <c:showDLblsOverMax val="0"/>
  </c:chart>
  <c:spPr>
    <a:gradFill flip="none" rotWithShape="1">
      <a:gsLst>
        <a:gs pos="0">
          <a:schemeClr val="lt1"/>
        </a:gs>
        <a:gs pos="68000">
          <a:schemeClr val="lt1">
            <a:lumMod val="85000"/>
          </a:schemeClr>
        </a:gs>
        <a:gs pos="100000">
          <a:schemeClr val="lt1"/>
        </a:gs>
      </a:gsLst>
      <a:lin ang="5400000" scaled="1"/>
      <a:tileRect/>
    </a:gra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IN"/>
              <a:t>Proportion of people working in different departments</a:t>
            </a:r>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barChart>
        <c:barDir val="bar"/>
        <c:grouping val="clustered"/>
        <c:varyColors val="0"/>
        <c:ser>
          <c:idx val="0"/>
          <c:order val="0"/>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Sheet1!$I$51:$I$59</c:f>
              <c:strCache>
                <c:ptCount val="9"/>
                <c:pt idx="0">
                  <c:v>Finance Dept</c:v>
                </c:pt>
                <c:pt idx="1">
                  <c:v>General Management</c:v>
                </c:pt>
                <c:pt idx="2">
                  <c:v>Human Resource Dept</c:v>
                </c:pt>
                <c:pt idx="3">
                  <c:v>Marketing Dept</c:v>
                </c:pt>
                <c:pt idx="4">
                  <c:v>Operations dept</c:v>
                </c:pt>
                <c:pt idx="5">
                  <c:v>Production Dept</c:v>
                </c:pt>
                <c:pt idx="6">
                  <c:v>Purchase Dept</c:v>
                </c:pt>
                <c:pt idx="7">
                  <c:v>Sales Dept</c:v>
                </c:pt>
                <c:pt idx="8">
                  <c:v>Service Dept</c:v>
                </c:pt>
              </c:strCache>
            </c:strRef>
          </c:cat>
          <c:val>
            <c:numRef>
              <c:f>Sheet1!$J$51:$J$59</c:f>
              <c:numCache>
                <c:formatCode>General</c:formatCode>
                <c:ptCount val="9"/>
                <c:pt idx="0">
                  <c:v>176</c:v>
                </c:pt>
                <c:pt idx="1">
                  <c:v>113</c:v>
                </c:pt>
                <c:pt idx="2">
                  <c:v>70</c:v>
                </c:pt>
                <c:pt idx="3">
                  <c:v>202</c:v>
                </c:pt>
                <c:pt idx="4">
                  <c:v>1843</c:v>
                </c:pt>
                <c:pt idx="5">
                  <c:v>246</c:v>
                </c:pt>
                <c:pt idx="6">
                  <c:v>230</c:v>
                </c:pt>
                <c:pt idx="7">
                  <c:v>485</c:v>
                </c:pt>
                <c:pt idx="8">
                  <c:v>1332</c:v>
                </c:pt>
              </c:numCache>
            </c:numRef>
          </c:val>
          <c:extLst>
            <c:ext xmlns:c16="http://schemas.microsoft.com/office/drawing/2014/chart" uri="{C3380CC4-5D6E-409C-BE32-E72D297353CC}">
              <c16:uniqueId val="{00000000-1473-4E00-AAC0-86B4A5881F4F}"/>
            </c:ext>
          </c:extLst>
        </c:ser>
        <c:dLbls>
          <c:dLblPos val="inEnd"/>
          <c:showLegendKey val="0"/>
          <c:showVal val="1"/>
          <c:showCatName val="0"/>
          <c:showSerName val="0"/>
          <c:showPercent val="0"/>
          <c:showBubbleSize val="0"/>
        </c:dLbls>
        <c:gapWidth val="65"/>
        <c:axId val="1484121264"/>
        <c:axId val="1475218160"/>
      </c:barChart>
      <c:catAx>
        <c:axId val="1484121264"/>
        <c:scaling>
          <c:orientation val="minMax"/>
        </c:scaling>
        <c:delete val="0"/>
        <c:axPos val="l"/>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1475218160"/>
        <c:crosses val="autoZero"/>
        <c:auto val="1"/>
        <c:lblAlgn val="ctr"/>
        <c:lblOffset val="100"/>
        <c:noMultiLvlLbl val="0"/>
      </c:catAx>
      <c:valAx>
        <c:axId val="1475218160"/>
        <c:scaling>
          <c:orientation val="minMax"/>
        </c:scaling>
        <c:delete val="0"/>
        <c:axPos val="b"/>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crossAx val="1484121264"/>
        <c:crosses val="autoZero"/>
        <c:crossBetween val="between"/>
      </c:valAx>
      <c:spPr>
        <a:noFill/>
        <a:ln>
          <a:noFill/>
        </a:ln>
        <a:effectLst/>
      </c:spPr>
    </c:plotArea>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b="0" i="0" u="none" strike="noStrike" kern="1200" baseline="0">
                <a:solidFill>
                  <a:schemeClr val="dk1">
                    <a:lumMod val="65000"/>
                    <a:lumOff val="35000"/>
                  </a:schemeClr>
                </a:solidFill>
                <a:effectLst/>
                <a:latin typeface="+mn-lt"/>
                <a:ea typeface="+mn-ea"/>
                <a:cs typeface="+mn-cs"/>
              </a:defRPr>
            </a:pPr>
            <a:r>
              <a:rPr lang="en-IN"/>
              <a:t>Proportion of different post tiers</a:t>
            </a:r>
          </a:p>
        </c:rich>
      </c:tx>
      <c:overlay val="0"/>
      <c:spPr>
        <a:noFill/>
        <a:ln>
          <a:noFill/>
        </a:ln>
        <a:effectLst/>
      </c:spPr>
      <c:txPr>
        <a:bodyPr rot="0" spcFirstLastPara="1" vertOverflow="ellipsis" vert="horz" wrap="square" anchor="ctr" anchorCtr="1"/>
        <a:lstStyle/>
        <a:p>
          <a:pPr>
            <a:defRPr b="0" i="0" u="none" strike="noStrike" kern="1200" baseline="0">
              <a:solidFill>
                <a:schemeClr val="dk1">
                  <a:lumMod val="65000"/>
                  <a:lumOff val="35000"/>
                </a:schemeClr>
              </a:solidFill>
              <a:effectLst/>
              <a:latin typeface="+mn-lt"/>
              <a:ea typeface="+mn-ea"/>
              <a:cs typeface="+mn-cs"/>
            </a:defRPr>
          </a:pPr>
          <a:endParaRPr lang="en-US"/>
        </a:p>
      </c:txPr>
    </c:title>
    <c:autoTitleDeleted val="0"/>
    <c:plotArea>
      <c:layout/>
      <c:barChart>
        <c:barDir val="col"/>
        <c:grouping val="clustered"/>
        <c:varyColors val="0"/>
        <c:ser>
          <c:idx val="0"/>
          <c:order val="0"/>
          <c:tx>
            <c:strRef>
              <c:f>Sheet1!$J$63</c:f>
              <c:strCache>
                <c:ptCount val="1"/>
                <c:pt idx="0">
                  <c:v>frequency</c:v>
                </c:pt>
              </c:strCache>
            </c:strRef>
          </c:tx>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Sheet1!$I$64:$I$77</c:f>
              <c:strCache>
                <c:ptCount val="14"/>
                <c:pt idx="0">
                  <c:v>b9</c:v>
                </c:pt>
                <c:pt idx="1">
                  <c:v>c-10</c:v>
                </c:pt>
                <c:pt idx="2">
                  <c:v>c5</c:v>
                </c:pt>
                <c:pt idx="3">
                  <c:v>c8</c:v>
                </c:pt>
                <c:pt idx="4">
                  <c:v>c9</c:v>
                </c:pt>
                <c:pt idx="5">
                  <c:v>i1</c:v>
                </c:pt>
                <c:pt idx="6">
                  <c:v>i4</c:v>
                </c:pt>
                <c:pt idx="7">
                  <c:v>i5</c:v>
                </c:pt>
                <c:pt idx="8">
                  <c:v>i6</c:v>
                </c:pt>
                <c:pt idx="9">
                  <c:v>i7</c:v>
                </c:pt>
                <c:pt idx="10">
                  <c:v>m6</c:v>
                </c:pt>
                <c:pt idx="11">
                  <c:v>n10</c:v>
                </c:pt>
                <c:pt idx="12">
                  <c:v>n6</c:v>
                </c:pt>
                <c:pt idx="13">
                  <c:v>n9</c:v>
                </c:pt>
              </c:strCache>
            </c:strRef>
          </c:cat>
          <c:val>
            <c:numRef>
              <c:f>Sheet1!$J$64:$J$77</c:f>
              <c:numCache>
                <c:formatCode>General</c:formatCode>
                <c:ptCount val="14"/>
                <c:pt idx="0">
                  <c:v>463</c:v>
                </c:pt>
                <c:pt idx="1">
                  <c:v>232</c:v>
                </c:pt>
                <c:pt idx="2">
                  <c:v>1747</c:v>
                </c:pt>
                <c:pt idx="3">
                  <c:v>320</c:v>
                </c:pt>
                <c:pt idx="4">
                  <c:v>1792</c:v>
                </c:pt>
                <c:pt idx="5">
                  <c:v>222</c:v>
                </c:pt>
                <c:pt idx="6">
                  <c:v>88</c:v>
                </c:pt>
                <c:pt idx="7">
                  <c:v>787</c:v>
                </c:pt>
                <c:pt idx="8">
                  <c:v>527</c:v>
                </c:pt>
                <c:pt idx="9">
                  <c:v>982</c:v>
                </c:pt>
                <c:pt idx="10">
                  <c:v>3</c:v>
                </c:pt>
                <c:pt idx="11">
                  <c:v>1</c:v>
                </c:pt>
                <c:pt idx="12">
                  <c:v>1</c:v>
                </c:pt>
              </c:numCache>
            </c:numRef>
          </c:val>
          <c:extLst>
            <c:ext xmlns:c16="http://schemas.microsoft.com/office/drawing/2014/chart" uri="{C3380CC4-5D6E-409C-BE32-E72D297353CC}">
              <c16:uniqueId val="{00000000-0DA5-43A7-B3D6-C89B265DA7F0}"/>
            </c:ext>
          </c:extLst>
        </c:ser>
        <c:dLbls>
          <c:dLblPos val="inEnd"/>
          <c:showLegendKey val="0"/>
          <c:showVal val="1"/>
          <c:showCatName val="0"/>
          <c:showSerName val="0"/>
          <c:showPercent val="0"/>
          <c:showBubbleSize val="0"/>
        </c:dLbls>
        <c:gapWidth val="41"/>
        <c:axId val="1692760144"/>
        <c:axId val="1690236112"/>
      </c:barChart>
      <c:catAx>
        <c:axId val="1692760144"/>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65000"/>
                    <a:lumOff val="35000"/>
                  </a:schemeClr>
                </a:solidFill>
                <a:effectLst/>
                <a:latin typeface="+mn-lt"/>
                <a:ea typeface="+mn-ea"/>
                <a:cs typeface="+mn-cs"/>
              </a:defRPr>
            </a:pPr>
            <a:endParaRPr lang="en-US"/>
          </a:p>
        </c:txPr>
        <c:crossAx val="1690236112"/>
        <c:crosses val="autoZero"/>
        <c:auto val="1"/>
        <c:lblAlgn val="ctr"/>
        <c:lblOffset val="100"/>
        <c:noMultiLvlLbl val="0"/>
      </c:catAx>
      <c:valAx>
        <c:axId val="1690236112"/>
        <c:scaling>
          <c:orientation val="minMax"/>
        </c:scaling>
        <c:delete val="1"/>
        <c:axPos val="l"/>
        <c:numFmt formatCode="General" sourceLinked="1"/>
        <c:majorTickMark val="none"/>
        <c:minorTickMark val="none"/>
        <c:tickLblPos val="nextTo"/>
        <c:crossAx val="1692760144"/>
        <c:crosses val="autoZero"/>
        <c:crossBetween val="between"/>
      </c:valAx>
      <c:spPr>
        <a:noFill/>
        <a:ln>
          <a:noFill/>
        </a:ln>
        <a:effectLst/>
      </c:spPr>
    </c:plotArea>
    <c:plotVisOnly val="1"/>
    <c:dispBlanksAs val="gap"/>
    <c:showDLblsOverMax val="0"/>
  </c:chart>
  <c:spPr>
    <a:gradFill flip="none" rotWithShape="1">
      <a:gsLst>
        <a:gs pos="0">
          <a:schemeClr val="lt1"/>
        </a:gs>
        <a:gs pos="68000">
          <a:schemeClr val="lt1">
            <a:lumMod val="85000"/>
          </a:schemeClr>
        </a:gs>
        <a:gs pos="100000">
          <a:schemeClr val="lt1"/>
        </a:gs>
      </a:gsLst>
      <a:lin ang="5400000" scaled="1"/>
      <a:tileRect/>
    </a:gra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2">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04">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defRPr sz="900" kern="1200">
      <a:effectLst/>
    </cs:defRPr>
  </cs:categoryAxis>
  <cs:chartArea>
    <cs:lnRef idx="0"/>
    <cs:fillRef idx="0"/>
    <cs:effectRef idx="0"/>
    <cs:fontRef idx="minor">
      <a:schemeClr val="dk1"/>
    </cs:fontRef>
    <cs:spPr>
      <a:gradFill flip="none" rotWithShape="1">
        <a:gsLst>
          <a:gs pos="0">
            <a:schemeClr val="lt1"/>
          </a:gs>
          <a:gs pos="68000">
            <a:schemeClr val="lt1">
              <a:lumMod val="85000"/>
            </a:schemeClr>
          </a:gs>
          <a:gs pos="100000">
            <a:schemeClr val="lt1"/>
          </a:gs>
        </a:gsLst>
        <a:lin ang="5400000" scaled="1"/>
        <a:tileRect/>
      </a:gradFill>
      <a:ln w="9525" cap="flat" cmpd="sng" algn="ctr">
        <a:solidFill>
          <a:schemeClr val="dk1">
            <a:lumMod val="15000"/>
            <a:lumOff val="85000"/>
          </a:schemeClr>
        </a:solidFill>
        <a:round/>
      </a:ln>
    </cs:spPr>
    <cs:defRPr sz="1000" kern="1200"/>
  </cs:chartArea>
  <cs:dataLabel>
    <cs:lnRef idx="0"/>
    <cs:fillRef idx="0"/>
    <cs:effectRef idx="0"/>
    <cs:fontRef idx="minor">
      <a:schemeClr val="lt1"/>
    </cs:fontRef>
    <cs:spPr/>
    <cs:defRPr sz="10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000"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
  <cs:dataPoint3D>
    <cs:lnRef idx="0"/>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3D>
  <cs:dataPointLine>
    <cs:lnRef idx="0">
      <cs:styleClr val="auto"/>
    </cs:lnRef>
    <cs:fillRef idx="0"/>
    <cs:effectRef idx="0"/>
    <cs:fontRef idx="minor">
      <a:schemeClr val="dk1"/>
    </cs:fontRef>
    <cs:spPr>
      <a:ln w="28575" cap="rnd">
        <a:gradFill>
          <a:gsLst>
            <a:gs pos="0">
              <a:schemeClr val="phClr"/>
            </a:gs>
            <a:gs pos="100000">
              <a:schemeClr val="phClr">
                <a:lumMod val="84000"/>
              </a:schemeClr>
            </a:gs>
          </a:gsLst>
          <a:lin ang="5400000" scaled="1"/>
        </a:gradFill>
        <a:round/>
      </a:ln>
    </cs:spPr>
  </cs:dataPointLine>
  <cs:dataPointMarker>
    <cs:lnRef idx="0"/>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900" kern="1200"/>
  </cs:dataTable>
  <cs:downBar>
    <cs:lnRef idx="0"/>
    <cs:fillRef idx="0"/>
    <cs:effectRef idx="0"/>
    <cs:fontRef idx="minor">
      <a:schemeClr val="dk1"/>
    </cs:fontRef>
    <cs:spPr>
      <a:solidFill>
        <a:schemeClr val="dk1">
          <a:lumMod val="35000"/>
          <a:lumOff val="65000"/>
        </a:schemeClr>
      </a:solidFill>
      <a:ln w="9525">
        <a:solidFill>
          <a:schemeClr val="dk1">
            <a:lumMod val="50000"/>
            <a:lumOff val="50000"/>
          </a:schemeClr>
        </a:solidFill>
      </a:ln>
    </cs:spPr>
  </cs:downBar>
  <cs:dropLine>
    <cs:lnRef idx="0"/>
    <cs:fillRef idx="0"/>
    <cs:effectRef idx="0"/>
    <cs:fontRef idx="minor">
      <a:schemeClr val="dk1"/>
    </cs:fontRef>
    <cs:spPr>
      <a:ln w="9525">
        <a:solidFill>
          <a:schemeClr val="dk1">
            <a:lumMod val="50000"/>
            <a:lumOff val="50000"/>
          </a:schemeClr>
        </a:solidFill>
        <a:round/>
      </a:ln>
    </cs:spPr>
  </cs:dropLine>
  <cs:errorBar>
    <cs:lnRef idx="0"/>
    <cs:fillRef idx="0"/>
    <cs:effectRef idx="0"/>
    <cs:fontRef idx="minor">
      <a:schemeClr val="dk1"/>
    </cs:fontRef>
    <cs:spPr>
      <a:ln w="9525">
        <a:solidFill>
          <a:schemeClr val="dk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50000"/>
            <a:lumOff val="50000"/>
          </a:schemeClr>
        </a:solidFill>
        <a:round/>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65000"/>
        <a:lumOff val="35000"/>
      </a:schemeClr>
    </cs:fontRef>
    <cs:defRPr kern="1200">
      <a:effectLst/>
    </cs:defRPr>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lumMod val="95000"/>
        </a:schemeClr>
      </a:solidFill>
      <a:ln w="9525">
        <a:solidFill>
          <a:schemeClr val="dk1">
            <a:lumMod val="15000"/>
            <a:lumOff val="85000"/>
          </a:schemeClr>
        </a:solidFill>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18">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04">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defRPr sz="900" kern="1200">
      <a:effectLst/>
    </cs:defRPr>
  </cs:categoryAxis>
  <cs:chartArea>
    <cs:lnRef idx="0"/>
    <cs:fillRef idx="0"/>
    <cs:effectRef idx="0"/>
    <cs:fontRef idx="minor">
      <a:schemeClr val="dk1"/>
    </cs:fontRef>
    <cs:spPr>
      <a:gradFill flip="none" rotWithShape="1">
        <a:gsLst>
          <a:gs pos="0">
            <a:schemeClr val="lt1"/>
          </a:gs>
          <a:gs pos="68000">
            <a:schemeClr val="lt1">
              <a:lumMod val="85000"/>
            </a:schemeClr>
          </a:gs>
          <a:gs pos="100000">
            <a:schemeClr val="lt1"/>
          </a:gs>
        </a:gsLst>
        <a:lin ang="5400000" scaled="1"/>
        <a:tileRect/>
      </a:gradFill>
      <a:ln w="9525" cap="flat" cmpd="sng" algn="ctr">
        <a:solidFill>
          <a:schemeClr val="dk1">
            <a:lumMod val="15000"/>
            <a:lumOff val="85000"/>
          </a:schemeClr>
        </a:solidFill>
        <a:round/>
      </a:ln>
    </cs:spPr>
    <cs:defRPr sz="1000" kern="1200"/>
  </cs:chartArea>
  <cs:dataLabel>
    <cs:lnRef idx="0"/>
    <cs:fillRef idx="0"/>
    <cs:effectRef idx="0"/>
    <cs:fontRef idx="minor">
      <a:schemeClr val="lt1"/>
    </cs:fontRef>
    <cs:spPr/>
    <cs:defRPr sz="10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000"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
  <cs:dataPoint3D>
    <cs:lnRef idx="0"/>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3D>
  <cs:dataPointLine>
    <cs:lnRef idx="0">
      <cs:styleClr val="auto"/>
    </cs:lnRef>
    <cs:fillRef idx="0"/>
    <cs:effectRef idx="0"/>
    <cs:fontRef idx="minor">
      <a:schemeClr val="dk1"/>
    </cs:fontRef>
    <cs:spPr>
      <a:ln w="28575" cap="rnd">
        <a:gradFill>
          <a:gsLst>
            <a:gs pos="0">
              <a:schemeClr val="phClr"/>
            </a:gs>
            <a:gs pos="100000">
              <a:schemeClr val="phClr">
                <a:lumMod val="84000"/>
              </a:schemeClr>
            </a:gs>
          </a:gsLst>
          <a:lin ang="5400000" scaled="1"/>
        </a:gradFill>
        <a:round/>
      </a:ln>
    </cs:spPr>
  </cs:dataPointLine>
  <cs:dataPointMarker>
    <cs:lnRef idx="0"/>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900" kern="1200"/>
  </cs:dataTable>
  <cs:downBar>
    <cs:lnRef idx="0"/>
    <cs:fillRef idx="0"/>
    <cs:effectRef idx="0"/>
    <cs:fontRef idx="minor">
      <a:schemeClr val="dk1"/>
    </cs:fontRef>
    <cs:spPr>
      <a:solidFill>
        <a:schemeClr val="dk1">
          <a:lumMod val="35000"/>
          <a:lumOff val="65000"/>
        </a:schemeClr>
      </a:solidFill>
      <a:ln w="9525">
        <a:solidFill>
          <a:schemeClr val="dk1">
            <a:lumMod val="50000"/>
            <a:lumOff val="50000"/>
          </a:schemeClr>
        </a:solidFill>
      </a:ln>
    </cs:spPr>
  </cs:downBar>
  <cs:dropLine>
    <cs:lnRef idx="0"/>
    <cs:fillRef idx="0"/>
    <cs:effectRef idx="0"/>
    <cs:fontRef idx="minor">
      <a:schemeClr val="dk1"/>
    </cs:fontRef>
    <cs:spPr>
      <a:ln w="9525">
        <a:solidFill>
          <a:schemeClr val="dk1">
            <a:lumMod val="50000"/>
            <a:lumOff val="50000"/>
          </a:schemeClr>
        </a:solidFill>
        <a:round/>
      </a:ln>
    </cs:spPr>
  </cs:dropLine>
  <cs:errorBar>
    <cs:lnRef idx="0"/>
    <cs:fillRef idx="0"/>
    <cs:effectRef idx="0"/>
    <cs:fontRef idx="minor">
      <a:schemeClr val="dk1"/>
    </cs:fontRef>
    <cs:spPr>
      <a:ln w="9525">
        <a:solidFill>
          <a:schemeClr val="dk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50000"/>
            <a:lumOff val="50000"/>
          </a:schemeClr>
        </a:solidFill>
        <a:round/>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65000"/>
        <a:lumOff val="35000"/>
      </a:schemeClr>
    </cs:fontRef>
    <cs:defRPr kern="1200">
      <a:effectLst/>
    </cs:defRPr>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lumMod val="95000"/>
        </a:schemeClr>
      </a:solidFill>
      <a:ln w="9525">
        <a:solidFill>
          <a:schemeClr val="dk1">
            <a:lumMod val="15000"/>
            <a:lumOff val="85000"/>
          </a:schemeClr>
        </a:solidFill>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F00BC0E-D273-4709-9880-F216CAF065BE}" type="datetimeFigureOut">
              <a:rPr lang="en-US" smtClean="0"/>
              <a:t>4/8/2024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CDFB667-84BE-450D-999C-C439858C1F25}" type="slidenum">
              <a:rPr lang="en-US" smtClean="0"/>
              <a:t>‹#›</a:t>
            </a:fld>
            <a:endParaRPr lang="en-US" dirty="0"/>
          </a:p>
        </p:txBody>
      </p:sp>
    </p:spTree>
    <p:extLst>
      <p:ext uri="{BB962C8B-B14F-4D97-AF65-F5344CB8AC3E}">
        <p14:creationId xmlns:p14="http://schemas.microsoft.com/office/powerpoint/2010/main" val="5626063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F00BC0E-D273-4709-9880-F216CAF065BE}" type="datetimeFigureOut">
              <a:rPr lang="en-US" smtClean="0"/>
              <a:t>4/8/2024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CDFB667-84BE-450D-999C-C439858C1F25}" type="slidenum">
              <a:rPr lang="en-US" smtClean="0"/>
              <a:t>‹#›</a:t>
            </a:fld>
            <a:endParaRPr lang="en-US" dirty="0"/>
          </a:p>
        </p:txBody>
      </p:sp>
    </p:spTree>
    <p:extLst>
      <p:ext uri="{BB962C8B-B14F-4D97-AF65-F5344CB8AC3E}">
        <p14:creationId xmlns:p14="http://schemas.microsoft.com/office/powerpoint/2010/main" val="30781365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00BC0E-D273-4709-9880-F216CAF065BE}" type="datetimeFigureOut">
              <a:rPr lang="en-US" smtClean="0"/>
              <a:t>4/8/2024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CDFB667-84BE-450D-999C-C439858C1F25}" type="slidenum">
              <a:rPr lang="en-US" smtClean="0"/>
              <a:t>‹#›</a:t>
            </a:fld>
            <a:endParaRPr lang="en-US" dirty="0"/>
          </a:p>
        </p:txBody>
      </p:sp>
    </p:spTree>
    <p:extLst>
      <p:ext uri="{BB962C8B-B14F-4D97-AF65-F5344CB8AC3E}">
        <p14:creationId xmlns:p14="http://schemas.microsoft.com/office/powerpoint/2010/main" val="16638770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FF00BC0E-D273-4709-9880-F216CAF065BE}" type="datetimeFigureOut">
              <a:rPr lang="en-US" smtClean="0"/>
              <a:t>4/8/2024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CDFB667-84BE-450D-999C-C439858C1F25}" type="slidenum">
              <a:rPr lang="en-US" smtClean="0"/>
              <a:t>‹#›</a:t>
            </a:fld>
            <a:endParaRPr lang="en-US" dirty="0"/>
          </a:p>
        </p:txBody>
      </p:sp>
    </p:spTree>
    <p:extLst>
      <p:ext uri="{BB962C8B-B14F-4D97-AF65-F5344CB8AC3E}">
        <p14:creationId xmlns:p14="http://schemas.microsoft.com/office/powerpoint/2010/main" val="6179047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FF00BC0E-D273-4709-9880-F216CAF065BE}" type="datetimeFigureOut">
              <a:rPr lang="en-US" smtClean="0"/>
              <a:t>4/8/2024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CDFB667-84BE-450D-999C-C439858C1F25}" type="slidenum">
              <a:rPr lang="en-US" smtClean="0"/>
              <a:t>‹#›</a:t>
            </a:fld>
            <a:endParaRPr lang="en-US" dirty="0"/>
          </a:p>
        </p:txBody>
      </p:sp>
    </p:spTree>
    <p:extLst>
      <p:ext uri="{BB962C8B-B14F-4D97-AF65-F5344CB8AC3E}">
        <p14:creationId xmlns:p14="http://schemas.microsoft.com/office/powerpoint/2010/main" val="8113124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00BC0E-D273-4709-9880-F216CAF065BE}" type="datetimeFigureOut">
              <a:rPr lang="en-US" smtClean="0"/>
              <a:t>4/8/2024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CDFB667-84BE-450D-999C-C439858C1F25}" type="slidenum">
              <a:rPr lang="en-US" smtClean="0"/>
              <a:t>‹#›</a:t>
            </a:fld>
            <a:endParaRPr lang="en-US" dirty="0"/>
          </a:p>
        </p:txBody>
      </p:sp>
    </p:spTree>
    <p:extLst>
      <p:ext uri="{BB962C8B-B14F-4D97-AF65-F5344CB8AC3E}">
        <p14:creationId xmlns:p14="http://schemas.microsoft.com/office/powerpoint/2010/main" val="29254219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00BC0E-D273-4709-9880-F216CAF065BE}" type="datetimeFigureOut">
              <a:rPr lang="en-US" smtClean="0"/>
              <a:t>4/8/2024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CDFB667-84BE-450D-999C-C439858C1F25}" type="slidenum">
              <a:rPr lang="en-US" smtClean="0"/>
              <a:t>‹#›</a:t>
            </a:fld>
            <a:endParaRPr lang="en-US" dirty="0"/>
          </a:p>
        </p:txBody>
      </p:sp>
    </p:spTree>
    <p:extLst>
      <p:ext uri="{BB962C8B-B14F-4D97-AF65-F5344CB8AC3E}">
        <p14:creationId xmlns:p14="http://schemas.microsoft.com/office/powerpoint/2010/main" val="10756684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00BC0E-D273-4709-9880-F216CAF065BE}" type="datetimeFigureOut">
              <a:rPr lang="en-US" smtClean="0"/>
              <a:t>4/8/2024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CDFB667-84BE-450D-999C-C439858C1F25}" type="slidenum">
              <a:rPr lang="en-US" smtClean="0"/>
              <a:t>‹#›</a:t>
            </a:fld>
            <a:endParaRPr lang="en-US" dirty="0"/>
          </a:p>
        </p:txBody>
      </p:sp>
    </p:spTree>
    <p:extLst>
      <p:ext uri="{BB962C8B-B14F-4D97-AF65-F5344CB8AC3E}">
        <p14:creationId xmlns:p14="http://schemas.microsoft.com/office/powerpoint/2010/main" val="5076325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00BC0E-D273-4709-9880-F216CAF065BE}" type="datetimeFigureOut">
              <a:rPr lang="en-US" smtClean="0"/>
              <a:t>4/8/2024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CDFB667-84BE-450D-999C-C439858C1F25}" type="slidenum">
              <a:rPr lang="en-US" smtClean="0"/>
              <a:t>‹#›</a:t>
            </a:fld>
            <a:endParaRPr lang="en-US" dirty="0"/>
          </a:p>
        </p:txBody>
      </p:sp>
    </p:spTree>
    <p:extLst>
      <p:ext uri="{BB962C8B-B14F-4D97-AF65-F5344CB8AC3E}">
        <p14:creationId xmlns:p14="http://schemas.microsoft.com/office/powerpoint/2010/main" val="20356860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00BC0E-D273-4709-9880-F216CAF065BE}" type="datetimeFigureOut">
              <a:rPr lang="en-US" smtClean="0"/>
              <a:t>4/8/2024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CDFB667-84BE-450D-999C-C439858C1F25}" type="slidenum">
              <a:rPr lang="en-US" smtClean="0"/>
              <a:t>‹#›</a:t>
            </a:fld>
            <a:endParaRPr lang="en-US" dirty="0"/>
          </a:p>
        </p:txBody>
      </p:sp>
    </p:spTree>
    <p:extLst>
      <p:ext uri="{BB962C8B-B14F-4D97-AF65-F5344CB8AC3E}">
        <p14:creationId xmlns:p14="http://schemas.microsoft.com/office/powerpoint/2010/main" val="29817092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00BC0E-D273-4709-9880-F216CAF065BE}" type="datetimeFigureOut">
              <a:rPr lang="en-US" smtClean="0"/>
              <a:t>4/8/2024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CDFB667-84BE-450D-999C-C439858C1F25}" type="slidenum">
              <a:rPr lang="en-US" smtClean="0"/>
              <a:t>‹#›</a:t>
            </a:fld>
            <a:endParaRPr lang="en-US" dirty="0"/>
          </a:p>
        </p:txBody>
      </p:sp>
    </p:spTree>
    <p:extLst>
      <p:ext uri="{BB962C8B-B14F-4D97-AF65-F5344CB8AC3E}">
        <p14:creationId xmlns:p14="http://schemas.microsoft.com/office/powerpoint/2010/main" val="19793935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F00BC0E-D273-4709-9880-F216CAF065BE}" type="datetimeFigureOut">
              <a:rPr lang="en-US" smtClean="0"/>
              <a:t>4/8/2024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CDFB667-84BE-450D-999C-C439858C1F25}" type="slidenum">
              <a:rPr lang="en-US" smtClean="0"/>
              <a:t>‹#›</a:t>
            </a:fld>
            <a:endParaRPr lang="en-US" dirty="0"/>
          </a:p>
        </p:txBody>
      </p:sp>
    </p:spTree>
    <p:extLst>
      <p:ext uri="{BB962C8B-B14F-4D97-AF65-F5344CB8AC3E}">
        <p14:creationId xmlns:p14="http://schemas.microsoft.com/office/powerpoint/2010/main" val="698964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F00BC0E-D273-4709-9880-F216CAF065BE}" type="datetimeFigureOut">
              <a:rPr lang="en-US" smtClean="0"/>
              <a:t>4/8/2024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CDFB667-84BE-450D-999C-C439858C1F25}" type="slidenum">
              <a:rPr lang="en-US" smtClean="0"/>
              <a:t>‹#›</a:t>
            </a:fld>
            <a:endParaRPr lang="en-US" dirty="0"/>
          </a:p>
        </p:txBody>
      </p:sp>
    </p:spTree>
    <p:extLst>
      <p:ext uri="{BB962C8B-B14F-4D97-AF65-F5344CB8AC3E}">
        <p14:creationId xmlns:p14="http://schemas.microsoft.com/office/powerpoint/2010/main" val="18441444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F00BC0E-D273-4709-9880-F216CAF065BE}" type="datetimeFigureOut">
              <a:rPr lang="en-US" smtClean="0"/>
              <a:t>4/8/2024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CDFB667-84BE-450D-999C-C439858C1F25}" type="slidenum">
              <a:rPr lang="en-US" smtClean="0"/>
              <a:t>‹#›</a:t>
            </a:fld>
            <a:endParaRPr lang="en-US" dirty="0"/>
          </a:p>
        </p:txBody>
      </p:sp>
    </p:spTree>
    <p:extLst>
      <p:ext uri="{BB962C8B-B14F-4D97-AF65-F5344CB8AC3E}">
        <p14:creationId xmlns:p14="http://schemas.microsoft.com/office/powerpoint/2010/main" val="19641150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00BC0E-D273-4709-9880-F216CAF065BE}" type="datetimeFigureOut">
              <a:rPr lang="en-US" smtClean="0"/>
              <a:t>4/8/2024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CDFB667-84BE-450D-999C-C439858C1F25}" type="slidenum">
              <a:rPr lang="en-US" smtClean="0"/>
              <a:t>‹#›</a:t>
            </a:fld>
            <a:endParaRPr lang="en-US" dirty="0"/>
          </a:p>
        </p:txBody>
      </p:sp>
    </p:spTree>
    <p:extLst>
      <p:ext uri="{BB962C8B-B14F-4D97-AF65-F5344CB8AC3E}">
        <p14:creationId xmlns:p14="http://schemas.microsoft.com/office/powerpoint/2010/main" val="19061171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F00BC0E-D273-4709-9880-F216CAF065BE}" type="datetimeFigureOut">
              <a:rPr lang="en-US" smtClean="0"/>
              <a:t>4/8/2024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CDFB667-84BE-450D-999C-C439858C1F25}" type="slidenum">
              <a:rPr lang="en-US" smtClean="0"/>
              <a:t>‹#›</a:t>
            </a:fld>
            <a:endParaRPr lang="en-US" dirty="0"/>
          </a:p>
        </p:txBody>
      </p:sp>
    </p:spTree>
    <p:extLst>
      <p:ext uri="{BB962C8B-B14F-4D97-AF65-F5344CB8AC3E}">
        <p14:creationId xmlns:p14="http://schemas.microsoft.com/office/powerpoint/2010/main" val="8226276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FF00BC0E-D273-4709-9880-F216CAF065BE}" type="datetimeFigureOut">
              <a:rPr lang="en-US" smtClean="0"/>
              <a:t>4/8/2024</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6CDFB667-84BE-450D-999C-C439858C1F25}" type="slidenum">
              <a:rPr lang="en-US" smtClean="0"/>
              <a:t>‹#›</a:t>
            </a:fld>
            <a:endParaRPr lang="en-US" dirty="0"/>
          </a:p>
        </p:txBody>
      </p:sp>
    </p:spTree>
    <p:extLst>
      <p:ext uri="{BB962C8B-B14F-4D97-AF65-F5344CB8AC3E}">
        <p14:creationId xmlns:p14="http://schemas.microsoft.com/office/powerpoint/2010/main" val="1090066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FF00BC0E-D273-4709-9880-F216CAF065BE}" type="datetimeFigureOut">
              <a:rPr lang="en-US" smtClean="0"/>
              <a:t>4/8/2024</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6CDFB667-84BE-450D-999C-C439858C1F25}" type="slidenum">
              <a:rPr lang="en-US" smtClean="0"/>
              <a:t>‹#›</a:t>
            </a:fld>
            <a:endParaRPr lang="en-US" dirty="0"/>
          </a:p>
        </p:txBody>
      </p:sp>
    </p:spTree>
    <p:extLst>
      <p:ext uri="{BB962C8B-B14F-4D97-AF65-F5344CB8AC3E}">
        <p14:creationId xmlns:p14="http://schemas.microsoft.com/office/powerpoint/2010/main" val="1069911265"/>
      </p:ext>
    </p:extLst>
  </p:cSld>
  <p:clrMap bg1="dk1" tx1="lt1" bg2="dk2" tx2="lt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 id="2147483767" r:id="rId12"/>
    <p:sldLayoutId id="2147483768" r:id="rId13"/>
    <p:sldLayoutId id="2147483769" r:id="rId14"/>
    <p:sldLayoutId id="2147483770" r:id="rId15"/>
    <p:sldLayoutId id="2147483771" r:id="rId16"/>
    <p:sldLayoutId id="2147483772"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docs.google.com/spreadsheets/d/1sZUpG_n2zmz1vLs8nVJlhvgJqDfCXSXx/edit?usp=drive_link&amp;ouid=110876986073115360474&amp;rtpof=true&amp;sd=tru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8E5E2-EA01-D8F8-04D5-021477B0950A}"/>
              </a:ext>
            </a:extLst>
          </p:cNvPr>
          <p:cNvSpPr>
            <a:spLocks noGrp="1"/>
          </p:cNvSpPr>
          <p:nvPr>
            <p:ph type="ctrTitle"/>
          </p:nvPr>
        </p:nvSpPr>
        <p:spPr>
          <a:xfrm>
            <a:off x="1757889" y="294842"/>
            <a:ext cx="8676222" cy="2064328"/>
          </a:xfrm>
        </p:spPr>
        <p:txBody>
          <a:bodyPr>
            <a:normAutofit fontScale="90000"/>
          </a:bodyPr>
          <a:lstStyle/>
          <a:p>
            <a:r>
              <a:rPr lang="en-US" b="1" dirty="0">
                <a:latin typeface="Times New Roman" panose="02020603050405020304" pitchFamily="18" charset="0"/>
                <a:cs typeface="Times New Roman" panose="02020603050405020304" pitchFamily="18" charset="0"/>
              </a:rPr>
              <a:t>Hiring process analytics</a:t>
            </a:r>
            <a:br>
              <a:rPr lang="en-US" dirty="0"/>
            </a:br>
            <a:br>
              <a:rPr lang="en-US" dirty="0"/>
            </a:br>
            <a:endParaRPr lang="en-US" dirty="0"/>
          </a:p>
        </p:txBody>
      </p:sp>
      <p:pic>
        <p:nvPicPr>
          <p:cNvPr id="5" name="Picture 4">
            <a:extLst>
              <a:ext uri="{FF2B5EF4-FFF2-40B4-BE49-F238E27FC236}">
                <a16:creationId xmlns:a16="http://schemas.microsoft.com/office/drawing/2014/main" id="{C1C8CBEB-6EE2-1BFC-D386-DE169A30A85E}"/>
              </a:ext>
            </a:extLst>
          </p:cNvPr>
          <p:cNvPicPr>
            <a:picLocks noChangeAspect="1"/>
          </p:cNvPicPr>
          <p:nvPr/>
        </p:nvPicPr>
        <p:blipFill>
          <a:blip r:embed="rId2"/>
          <a:stretch>
            <a:fillRect/>
          </a:stretch>
        </p:blipFill>
        <p:spPr>
          <a:xfrm>
            <a:off x="387927" y="1327006"/>
            <a:ext cx="8676221" cy="4619625"/>
          </a:xfrm>
          <a:prstGeom prst="rect">
            <a:avLst/>
          </a:prstGeom>
        </p:spPr>
      </p:pic>
      <p:sp>
        <p:nvSpPr>
          <p:cNvPr id="8" name="TextBox 7">
            <a:extLst>
              <a:ext uri="{FF2B5EF4-FFF2-40B4-BE49-F238E27FC236}">
                <a16:creationId xmlns:a16="http://schemas.microsoft.com/office/drawing/2014/main" id="{08B5F1A5-2E31-A179-54D4-B5BFC1519FA8}"/>
              </a:ext>
            </a:extLst>
          </p:cNvPr>
          <p:cNvSpPr txBox="1"/>
          <p:nvPr/>
        </p:nvSpPr>
        <p:spPr>
          <a:xfrm>
            <a:off x="9064148" y="5577299"/>
            <a:ext cx="3782291" cy="369332"/>
          </a:xfrm>
          <a:prstGeom prst="rect">
            <a:avLst/>
          </a:prstGeom>
          <a:noFill/>
        </p:spPr>
        <p:txBody>
          <a:bodyPr wrap="square" rtlCol="0">
            <a:spAutoFit/>
          </a:bodyPr>
          <a:lstStyle/>
          <a:p>
            <a:r>
              <a:rPr lang="en-US" dirty="0"/>
              <a:t>By </a:t>
            </a:r>
            <a:r>
              <a:rPr lang="en-US" dirty="0" err="1"/>
              <a:t>Drustant</a:t>
            </a:r>
            <a:r>
              <a:rPr lang="en-US" dirty="0"/>
              <a:t> </a:t>
            </a:r>
            <a:r>
              <a:rPr lang="en-US" dirty="0" err="1"/>
              <a:t>Metar</a:t>
            </a:r>
            <a:endParaRPr lang="en-US" dirty="0"/>
          </a:p>
        </p:txBody>
      </p:sp>
    </p:spTree>
    <p:extLst>
      <p:ext uri="{BB962C8B-B14F-4D97-AF65-F5344CB8AC3E}">
        <p14:creationId xmlns:p14="http://schemas.microsoft.com/office/powerpoint/2010/main" val="24595906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A0C92A44-2009-44A0-A248-3174A6DFC45C}"/>
              </a:ext>
            </a:extLst>
          </p:cNvPr>
          <p:cNvGraphicFramePr>
            <a:graphicFrameLocks/>
          </p:cNvGraphicFramePr>
          <p:nvPr>
            <p:extLst>
              <p:ext uri="{D42A27DB-BD31-4B8C-83A1-F6EECF244321}">
                <p14:modId xmlns:p14="http://schemas.microsoft.com/office/powerpoint/2010/main" val="3455862358"/>
              </p:ext>
            </p:extLst>
          </p:nvPr>
        </p:nvGraphicFramePr>
        <p:xfrm>
          <a:off x="360218" y="401782"/>
          <a:ext cx="11471564" cy="452351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074EAB76-EAB6-FA12-F99A-4874645292DC}"/>
              </a:ext>
            </a:extLst>
          </p:cNvPr>
          <p:cNvSpPr txBox="1"/>
          <p:nvPr/>
        </p:nvSpPr>
        <p:spPr>
          <a:xfrm>
            <a:off x="360218" y="5070764"/>
            <a:ext cx="11471564" cy="1510145"/>
          </a:xfrm>
          <a:prstGeom prst="rect">
            <a:avLst/>
          </a:prstGeom>
          <a:noFill/>
        </p:spPr>
        <p:txBody>
          <a:bodyPr wrap="square" rtlCol="0">
            <a:spAutoFit/>
          </a:bodyPr>
          <a:lstStyle/>
          <a:p>
            <a:endParaRPr lang="en-US" dirty="0"/>
          </a:p>
          <a:p>
            <a:pPr algn="just"/>
            <a:r>
              <a:rPr lang="en-US" b="1" dirty="0"/>
              <a:t>Observation</a:t>
            </a:r>
            <a:r>
              <a:rPr lang="en-US" dirty="0"/>
              <a:t>: The departments of "Operations" and "Service" employ the majority of workers. The organization can assess the distribution of departments and think about bolstering other divisions by modifying their hiring practices or providing incentives to draw in additional talent.</a:t>
            </a:r>
          </a:p>
          <a:p>
            <a:endParaRPr lang="en-US" dirty="0"/>
          </a:p>
        </p:txBody>
      </p:sp>
    </p:spTree>
    <p:extLst>
      <p:ext uri="{BB962C8B-B14F-4D97-AF65-F5344CB8AC3E}">
        <p14:creationId xmlns:p14="http://schemas.microsoft.com/office/powerpoint/2010/main" val="11015109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D61B56F-B5F9-C720-F9EE-5E6C9089743E}"/>
              </a:ext>
            </a:extLst>
          </p:cNvPr>
          <p:cNvSpPr txBox="1"/>
          <p:nvPr/>
        </p:nvSpPr>
        <p:spPr>
          <a:xfrm>
            <a:off x="290945" y="235527"/>
            <a:ext cx="11526982" cy="1477328"/>
          </a:xfrm>
          <a:prstGeom prst="rect">
            <a:avLst/>
          </a:prstGeom>
          <a:noFill/>
        </p:spPr>
        <p:txBody>
          <a:bodyPr wrap="square" rtlCol="0">
            <a:spAutoFit/>
          </a:bodyPr>
          <a:lstStyle/>
          <a:p>
            <a:r>
              <a:rPr lang="en-US" b="1" dirty="0"/>
              <a:t>Task 5:</a:t>
            </a:r>
          </a:p>
          <a:p>
            <a:r>
              <a:rPr lang="en-US" b="1" dirty="0"/>
              <a:t>E. Position Tier Analysis:</a:t>
            </a:r>
            <a:r>
              <a:rPr lang="en-US" dirty="0"/>
              <a:t> Different positions within a company often have different tiers or levels.</a:t>
            </a:r>
          </a:p>
          <a:p>
            <a:endParaRPr lang="en-US" dirty="0"/>
          </a:p>
          <a:p>
            <a:r>
              <a:rPr lang="en-US" b="1" dirty="0"/>
              <a:t>Your Task: </a:t>
            </a:r>
            <a:r>
              <a:rPr lang="en-US" dirty="0"/>
              <a:t>Use a chart or graph to represent the different position tiers within the company.</a:t>
            </a:r>
          </a:p>
          <a:p>
            <a:r>
              <a:rPr lang="en-US" dirty="0"/>
              <a:t>This will help you understand the distribution of positions across different tiers.</a:t>
            </a:r>
          </a:p>
        </p:txBody>
      </p:sp>
      <p:pic>
        <p:nvPicPr>
          <p:cNvPr id="5" name="Picture 4">
            <a:extLst>
              <a:ext uri="{FF2B5EF4-FFF2-40B4-BE49-F238E27FC236}">
                <a16:creationId xmlns:a16="http://schemas.microsoft.com/office/drawing/2014/main" id="{C2335669-2555-69D0-35E1-D66CA2E36E66}"/>
              </a:ext>
            </a:extLst>
          </p:cNvPr>
          <p:cNvPicPr>
            <a:picLocks noChangeAspect="1"/>
          </p:cNvPicPr>
          <p:nvPr/>
        </p:nvPicPr>
        <p:blipFill>
          <a:blip r:embed="rId2"/>
          <a:stretch>
            <a:fillRect/>
          </a:stretch>
        </p:blipFill>
        <p:spPr>
          <a:xfrm>
            <a:off x="484909" y="1943716"/>
            <a:ext cx="7703128" cy="4360102"/>
          </a:xfrm>
          <a:prstGeom prst="rect">
            <a:avLst/>
          </a:prstGeom>
        </p:spPr>
      </p:pic>
    </p:spTree>
    <p:extLst>
      <p:ext uri="{BB962C8B-B14F-4D97-AF65-F5344CB8AC3E}">
        <p14:creationId xmlns:p14="http://schemas.microsoft.com/office/powerpoint/2010/main" val="33899357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hart 4">
            <a:extLst>
              <a:ext uri="{FF2B5EF4-FFF2-40B4-BE49-F238E27FC236}">
                <a16:creationId xmlns:a16="http://schemas.microsoft.com/office/drawing/2014/main" id="{FD252290-5500-4495-9C69-3F9554F56A2C}"/>
              </a:ext>
            </a:extLst>
          </p:cNvPr>
          <p:cNvGraphicFramePr>
            <a:graphicFrameLocks/>
          </p:cNvGraphicFramePr>
          <p:nvPr>
            <p:extLst>
              <p:ext uri="{D42A27DB-BD31-4B8C-83A1-F6EECF244321}">
                <p14:modId xmlns:p14="http://schemas.microsoft.com/office/powerpoint/2010/main" val="1568034922"/>
              </p:ext>
            </p:extLst>
          </p:nvPr>
        </p:nvGraphicFramePr>
        <p:xfrm>
          <a:off x="574964" y="228600"/>
          <a:ext cx="11042072" cy="5036128"/>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5FA1B10C-EF50-F16C-1E61-79FBD5E302E0}"/>
              </a:ext>
            </a:extLst>
          </p:cNvPr>
          <p:cNvSpPr txBox="1"/>
          <p:nvPr/>
        </p:nvSpPr>
        <p:spPr>
          <a:xfrm>
            <a:off x="574964" y="5486400"/>
            <a:ext cx="11042072" cy="1200329"/>
          </a:xfrm>
          <a:prstGeom prst="rect">
            <a:avLst/>
          </a:prstGeom>
          <a:noFill/>
        </p:spPr>
        <p:txBody>
          <a:bodyPr wrap="square" rtlCol="0">
            <a:spAutoFit/>
          </a:bodyPr>
          <a:lstStyle/>
          <a:p>
            <a:r>
              <a:rPr lang="en-US" b="1" dirty="0"/>
              <a:t>Observation</a:t>
            </a:r>
            <a:r>
              <a:rPr lang="en-US" dirty="0"/>
              <a:t>: The majority of workers are in the "c9" post tier, with "i7" and "c5" following closely behind. The data can be utilized by the organization to assess the composition of their personnel and guarantee appropriate career advancement and expansion prospects. They might also examine if the post-tier distribution fits with the company's expansion objectives.</a:t>
            </a:r>
          </a:p>
        </p:txBody>
      </p:sp>
    </p:spTree>
    <p:extLst>
      <p:ext uri="{BB962C8B-B14F-4D97-AF65-F5344CB8AC3E}">
        <p14:creationId xmlns:p14="http://schemas.microsoft.com/office/powerpoint/2010/main" val="20055211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67C1296-85AA-611E-48F4-C65BB353F5A7}"/>
              </a:ext>
            </a:extLst>
          </p:cNvPr>
          <p:cNvSpPr txBox="1"/>
          <p:nvPr/>
        </p:nvSpPr>
        <p:spPr>
          <a:xfrm>
            <a:off x="401782" y="609600"/>
            <a:ext cx="11042073" cy="2677656"/>
          </a:xfrm>
          <a:prstGeom prst="rect">
            <a:avLst/>
          </a:prstGeom>
          <a:noFill/>
        </p:spPr>
        <p:txBody>
          <a:bodyPr wrap="square" rtlCol="0">
            <a:spAutoFit/>
          </a:bodyPr>
          <a:lstStyle/>
          <a:p>
            <a:r>
              <a:rPr lang="en-US" sz="2400" b="1" dirty="0"/>
              <a:t>6. Drive Link</a:t>
            </a:r>
          </a:p>
          <a:p>
            <a:endParaRPr lang="en-US" sz="2400" b="1" dirty="0"/>
          </a:p>
          <a:p>
            <a:endParaRPr lang="en-US" sz="2400" b="1" dirty="0"/>
          </a:p>
          <a:p>
            <a:r>
              <a:rPr lang="en-US" sz="2400" b="1" dirty="0"/>
              <a:t>Link:</a:t>
            </a:r>
          </a:p>
          <a:p>
            <a:r>
              <a:rPr lang="en-US" sz="2400" b="1" dirty="0">
                <a:hlinkClick r:id="rId2"/>
              </a:rPr>
              <a:t>https://docs.google.com/spreadsheets/d/1sZUpG_n2zmz1vLs8nVJlhvgJqDfCXSXx/edit?usp=drive_link&amp;ouid=110876986073115360474&amp;rtpof=true&amp;sd=true</a:t>
            </a:r>
            <a:endParaRPr lang="en-US" sz="2400" b="1" dirty="0"/>
          </a:p>
        </p:txBody>
      </p:sp>
    </p:spTree>
    <p:extLst>
      <p:ext uri="{BB962C8B-B14F-4D97-AF65-F5344CB8AC3E}">
        <p14:creationId xmlns:p14="http://schemas.microsoft.com/office/powerpoint/2010/main" val="18739417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4469F80-C0FD-82E2-8497-B1F05EE3999C}"/>
              </a:ext>
            </a:extLst>
          </p:cNvPr>
          <p:cNvSpPr txBox="1"/>
          <p:nvPr/>
        </p:nvSpPr>
        <p:spPr>
          <a:xfrm>
            <a:off x="128589" y="554182"/>
            <a:ext cx="11744324" cy="5755422"/>
          </a:xfrm>
          <a:prstGeom prst="rect">
            <a:avLst/>
          </a:prstGeom>
          <a:noFill/>
        </p:spPr>
        <p:txBody>
          <a:bodyPr wrap="square" rtlCol="0">
            <a:spAutoFit/>
          </a:bodyPr>
          <a:lstStyle/>
          <a:p>
            <a:pPr marL="342900" indent="-342900" algn="just">
              <a:buAutoNum type="arabicPeriod"/>
            </a:pPr>
            <a:r>
              <a:rPr lang="en-US" sz="2000" b="1" dirty="0"/>
              <a:t>Project Description: </a:t>
            </a:r>
            <a:r>
              <a:rPr lang="en-US" dirty="0"/>
              <a:t>Using a dataset supplied by the business, this research aims to investigate employment patterns of a multinational corporation (MNC). As the principal data analyst for a distinguished company such as It's your job, Google, to glean important information from the data and provide a thorough report to the hiring division. The dataset contains information about individuals who applied for a specific position in one of this company's departments.</a:t>
            </a:r>
          </a:p>
          <a:p>
            <a:pPr marL="342900" indent="-342900" algn="just">
              <a:buAutoNum type="arabicPeriod"/>
            </a:pPr>
            <a:endParaRPr lang="en-US" sz="2000" b="1" dirty="0"/>
          </a:p>
          <a:p>
            <a:pPr marL="342900" indent="-342900" algn="just">
              <a:buAutoNum type="arabicPeriod"/>
            </a:pPr>
            <a:r>
              <a:rPr lang="en-US" sz="2000" b="1" dirty="0"/>
              <a:t>Approach: </a:t>
            </a:r>
            <a:r>
              <a:rPr lang="en-US" dirty="0"/>
              <a:t>The project employs a methodical approach to exploratory data analysis (EDA), which entails comprehending the content of the data columns, looking for missing data, grouping columns with several categories for in-depth examination, recognizing and managing outliers, and producing a data summary. With the use of statistical expertise and Excel formulas, the initiative seeks to derive significant conclusions regarding employment patterns within the organization. The hiring department will receive actionable insights from the comprehensive report, which will help with decision-making and enhance the hiring procedure as a whole.</a:t>
            </a:r>
          </a:p>
          <a:p>
            <a:pPr marL="342900" indent="-342900" algn="just">
              <a:buAutoNum type="arabicPeriod"/>
            </a:pPr>
            <a:endParaRPr lang="en-US" dirty="0"/>
          </a:p>
          <a:p>
            <a:pPr marL="342900" indent="-342900" algn="just">
              <a:buAutoNum type="arabicPeriod"/>
            </a:pPr>
            <a:r>
              <a:rPr lang="en-US" sz="2000" b="1" dirty="0"/>
              <a:t>Tech-stack used: </a:t>
            </a:r>
            <a:r>
              <a:rPr lang="en-US" dirty="0"/>
              <a:t>Using Excel would be the main technology stack for this project. Excel is perfect for tasks like exploratory data analysis and extracting insights from the dataset since it provides a broad range of functions and tools for data analysis and modification. Excel's functions, pivot tables, charts, and formulae will be used to create visual representations of the recruiting data, calculate statistics, spot trends, and clean the data. This will make the analysis process easier to use.</a:t>
            </a:r>
          </a:p>
          <a:p>
            <a:endParaRPr lang="en-US" dirty="0"/>
          </a:p>
        </p:txBody>
      </p:sp>
    </p:spTree>
    <p:extLst>
      <p:ext uri="{BB962C8B-B14F-4D97-AF65-F5344CB8AC3E}">
        <p14:creationId xmlns:p14="http://schemas.microsoft.com/office/powerpoint/2010/main" val="35627451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59957AD-8F41-223C-7A25-7905E90348B9}"/>
              </a:ext>
            </a:extLst>
          </p:cNvPr>
          <p:cNvSpPr txBox="1"/>
          <p:nvPr/>
        </p:nvSpPr>
        <p:spPr>
          <a:xfrm>
            <a:off x="360218" y="914401"/>
            <a:ext cx="11125200" cy="4616648"/>
          </a:xfrm>
          <a:prstGeom prst="rect">
            <a:avLst/>
          </a:prstGeom>
          <a:noFill/>
        </p:spPr>
        <p:txBody>
          <a:bodyPr wrap="square" rtlCol="0">
            <a:spAutoFit/>
          </a:bodyPr>
          <a:lstStyle/>
          <a:p>
            <a:r>
              <a:rPr lang="en-US" sz="2400" b="1" dirty="0"/>
              <a:t>4 . Insights:</a:t>
            </a:r>
          </a:p>
          <a:p>
            <a:endParaRPr lang="en-US" dirty="0"/>
          </a:p>
          <a:p>
            <a:endParaRPr lang="en-US" dirty="0"/>
          </a:p>
          <a:p>
            <a:r>
              <a:rPr lang="en-US" dirty="0"/>
              <a:t>Through the project, several insights were gained:</a:t>
            </a:r>
          </a:p>
          <a:p>
            <a:pPr algn="just"/>
            <a:endParaRPr lang="en-US" dirty="0"/>
          </a:p>
          <a:p>
            <a:pPr algn="just"/>
            <a:r>
              <a:rPr lang="en-US" dirty="0"/>
              <a:t>1. Job Type Distribution: The distribution of job types revealed the most frequently recruited positions within the company, aiding in resource allocation and workforce planning.</a:t>
            </a:r>
          </a:p>
          <a:p>
            <a:pPr algn="just"/>
            <a:endParaRPr lang="en-US" dirty="0"/>
          </a:p>
          <a:p>
            <a:pPr algn="just"/>
            <a:r>
              <a:rPr lang="en-US" dirty="0"/>
              <a:t>2. Interview Stage Efficiency: Analysis of interview stages highlighted potential bottlenecks or inefficiencies in the hiring process, allowing for targeted improvements to streamline the process.</a:t>
            </a:r>
          </a:p>
          <a:p>
            <a:pPr algn="just"/>
            <a:endParaRPr lang="en-US" dirty="0"/>
          </a:p>
          <a:p>
            <a:pPr algn="just"/>
            <a:r>
              <a:rPr lang="en-US" dirty="0"/>
              <a:t>3. Rejection Analysis: Understanding the reasons for candidate rejections provided valuable feedback for refining job descriptions, candidate screening criteria, and interview processes.</a:t>
            </a:r>
          </a:p>
          <a:p>
            <a:pPr algn="just"/>
            <a:endParaRPr lang="en-US" dirty="0"/>
          </a:p>
          <a:p>
            <a:pPr algn="just"/>
            <a:r>
              <a:rPr lang="en-US" dirty="0"/>
              <a:t>4. Vacancy Trends: Examining vacancy trends over time enabled forecasting of staffing needs and identification of periods with high  recruitment activity.</a:t>
            </a:r>
          </a:p>
        </p:txBody>
      </p:sp>
    </p:spTree>
    <p:extLst>
      <p:ext uri="{BB962C8B-B14F-4D97-AF65-F5344CB8AC3E}">
        <p14:creationId xmlns:p14="http://schemas.microsoft.com/office/powerpoint/2010/main" val="27412248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1B3AE99-8381-44B1-0820-41BBB688967F}"/>
              </a:ext>
            </a:extLst>
          </p:cNvPr>
          <p:cNvSpPr txBox="1"/>
          <p:nvPr/>
        </p:nvSpPr>
        <p:spPr>
          <a:xfrm>
            <a:off x="405245" y="1633386"/>
            <a:ext cx="11187546" cy="2585323"/>
          </a:xfrm>
          <a:prstGeom prst="rect">
            <a:avLst/>
          </a:prstGeom>
          <a:noFill/>
        </p:spPr>
        <p:txBody>
          <a:bodyPr wrap="square" rtlCol="0">
            <a:spAutoFit/>
          </a:bodyPr>
          <a:lstStyle/>
          <a:p>
            <a:r>
              <a:rPr lang="en-US" sz="2400" b="1" dirty="0"/>
              <a:t>5. Result</a:t>
            </a:r>
          </a:p>
          <a:p>
            <a:endParaRPr lang="en-US" sz="2400" b="1" dirty="0"/>
          </a:p>
          <a:p>
            <a:endParaRPr lang="en-US" sz="2400" b="1" dirty="0"/>
          </a:p>
          <a:p>
            <a:pPr algn="just"/>
            <a:r>
              <a:rPr lang="en-US" dirty="0"/>
              <a:t>A thorough grasp of the hiring process analytics was attained during the project. Recommendations to improve the efficacy and efficiency of the hiring process at the organization were developed through the analysis of the dataset and the extraction of actionable insights. The knowledge acquired is crucial for streamlining  hiring procedures, enhancing the applicant experience, and eventually boosting the business's overall success in hiring new employees.</a:t>
            </a:r>
          </a:p>
        </p:txBody>
      </p:sp>
    </p:spTree>
    <p:extLst>
      <p:ext uri="{BB962C8B-B14F-4D97-AF65-F5344CB8AC3E}">
        <p14:creationId xmlns:p14="http://schemas.microsoft.com/office/powerpoint/2010/main" val="22880585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5DC1EBF-AC48-4928-CBC3-A86712C8EE01}"/>
              </a:ext>
            </a:extLst>
          </p:cNvPr>
          <p:cNvSpPr txBox="1"/>
          <p:nvPr/>
        </p:nvSpPr>
        <p:spPr>
          <a:xfrm>
            <a:off x="0" y="415636"/>
            <a:ext cx="11984182" cy="1477328"/>
          </a:xfrm>
          <a:prstGeom prst="rect">
            <a:avLst/>
          </a:prstGeom>
          <a:noFill/>
        </p:spPr>
        <p:txBody>
          <a:bodyPr wrap="square" rtlCol="0">
            <a:spAutoFit/>
          </a:bodyPr>
          <a:lstStyle/>
          <a:p>
            <a:pPr algn="l"/>
            <a:r>
              <a:rPr lang="en-US" b="1" dirty="0"/>
              <a:t>Task 1: </a:t>
            </a:r>
          </a:p>
          <a:p>
            <a:pPr algn="l"/>
            <a:r>
              <a:rPr lang="en-US" b="1" i="0" dirty="0">
                <a:effectLst/>
                <a:latin typeface="+mj-lt"/>
              </a:rPr>
              <a:t>A. Hiring Analysis:</a:t>
            </a:r>
            <a:r>
              <a:rPr lang="en-US" b="0" i="0" dirty="0">
                <a:effectLst/>
                <a:latin typeface="+mj-lt"/>
              </a:rPr>
              <a:t> The hiring process involves bringing new individuals into the organization for various roles.</a:t>
            </a:r>
          </a:p>
          <a:p>
            <a:pPr algn="l"/>
            <a:r>
              <a:rPr lang="en-US" b="1" i="0" dirty="0">
                <a:effectLst/>
                <a:latin typeface="+mj-lt"/>
              </a:rPr>
              <a:t>Your Task:</a:t>
            </a:r>
            <a:r>
              <a:rPr lang="en-US" b="0" i="0" dirty="0">
                <a:effectLst/>
                <a:latin typeface="+mj-lt"/>
              </a:rPr>
              <a:t> Determine the gender distribution of hires. How many males and females have been hired by the company?</a:t>
            </a:r>
          </a:p>
          <a:p>
            <a:endParaRPr lang="en-US" dirty="0"/>
          </a:p>
        </p:txBody>
      </p:sp>
      <p:pic>
        <p:nvPicPr>
          <p:cNvPr id="6" name="Picture 5">
            <a:extLst>
              <a:ext uri="{FF2B5EF4-FFF2-40B4-BE49-F238E27FC236}">
                <a16:creationId xmlns:a16="http://schemas.microsoft.com/office/drawing/2014/main" id="{0807C657-4A86-F91F-78A6-D3E357EF1F37}"/>
              </a:ext>
            </a:extLst>
          </p:cNvPr>
          <p:cNvPicPr>
            <a:picLocks noChangeAspect="1"/>
          </p:cNvPicPr>
          <p:nvPr/>
        </p:nvPicPr>
        <p:blipFill>
          <a:blip r:embed="rId2"/>
          <a:stretch>
            <a:fillRect/>
          </a:stretch>
        </p:blipFill>
        <p:spPr>
          <a:xfrm>
            <a:off x="8434388" y="1892964"/>
            <a:ext cx="3653703" cy="1477328"/>
          </a:xfrm>
          <a:prstGeom prst="rect">
            <a:avLst/>
          </a:prstGeom>
        </p:spPr>
      </p:pic>
      <p:graphicFrame>
        <p:nvGraphicFramePr>
          <p:cNvPr id="7" name="Chart 6">
            <a:extLst>
              <a:ext uri="{FF2B5EF4-FFF2-40B4-BE49-F238E27FC236}">
                <a16:creationId xmlns:a16="http://schemas.microsoft.com/office/drawing/2014/main" id="{C1C05788-D462-F6B1-64CD-1F69A71FCCC9}"/>
              </a:ext>
            </a:extLst>
          </p:cNvPr>
          <p:cNvGraphicFramePr>
            <a:graphicFrameLocks/>
          </p:cNvGraphicFramePr>
          <p:nvPr>
            <p:extLst>
              <p:ext uri="{D42A27DB-BD31-4B8C-83A1-F6EECF244321}">
                <p14:modId xmlns:p14="http://schemas.microsoft.com/office/powerpoint/2010/main" val="3463323664"/>
              </p:ext>
            </p:extLst>
          </p:nvPr>
        </p:nvGraphicFramePr>
        <p:xfrm>
          <a:off x="207818" y="1892964"/>
          <a:ext cx="8122661" cy="4327727"/>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a:extLst>
              <a:ext uri="{FF2B5EF4-FFF2-40B4-BE49-F238E27FC236}">
                <a16:creationId xmlns:a16="http://schemas.microsoft.com/office/drawing/2014/main" id="{89A5DEA7-107A-7156-7496-2BD4BFB1EC42}"/>
              </a:ext>
            </a:extLst>
          </p:cNvPr>
          <p:cNvSpPr txBox="1"/>
          <p:nvPr/>
        </p:nvSpPr>
        <p:spPr>
          <a:xfrm>
            <a:off x="8538297" y="3912367"/>
            <a:ext cx="3549794" cy="2308324"/>
          </a:xfrm>
          <a:prstGeom prst="rect">
            <a:avLst/>
          </a:prstGeom>
          <a:noFill/>
        </p:spPr>
        <p:txBody>
          <a:bodyPr wrap="square" rtlCol="0">
            <a:spAutoFit/>
          </a:bodyPr>
          <a:lstStyle/>
          <a:p>
            <a:pPr algn="just"/>
            <a:r>
              <a:rPr lang="en-US" b="1" dirty="0"/>
              <a:t>Observation</a:t>
            </a:r>
            <a:r>
              <a:rPr lang="en-US" dirty="0"/>
              <a:t>: The organization employed 4085 men as opposed to 2675 women.</a:t>
            </a:r>
          </a:p>
          <a:p>
            <a:pPr algn="just"/>
            <a:r>
              <a:rPr lang="en-US" dirty="0"/>
              <a:t>The company might carry out an assessment of gender diversity to guarantee fair recruiting procedures.</a:t>
            </a:r>
          </a:p>
          <a:p>
            <a:endParaRPr lang="en-US" dirty="0"/>
          </a:p>
        </p:txBody>
      </p:sp>
    </p:spTree>
    <p:extLst>
      <p:ext uri="{BB962C8B-B14F-4D97-AF65-F5344CB8AC3E}">
        <p14:creationId xmlns:p14="http://schemas.microsoft.com/office/powerpoint/2010/main" val="30808758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D0047CC-7CBE-36FC-23EE-6B5BFB9A7FFE}"/>
              </a:ext>
            </a:extLst>
          </p:cNvPr>
          <p:cNvSpPr txBox="1"/>
          <p:nvPr/>
        </p:nvSpPr>
        <p:spPr>
          <a:xfrm>
            <a:off x="180109" y="207818"/>
            <a:ext cx="11762509" cy="1754326"/>
          </a:xfrm>
          <a:prstGeom prst="rect">
            <a:avLst/>
          </a:prstGeom>
          <a:noFill/>
        </p:spPr>
        <p:txBody>
          <a:bodyPr wrap="square" rtlCol="0">
            <a:spAutoFit/>
          </a:bodyPr>
          <a:lstStyle/>
          <a:p>
            <a:r>
              <a:rPr lang="en-US" b="1" dirty="0"/>
              <a:t>Task 2:</a:t>
            </a:r>
          </a:p>
          <a:p>
            <a:r>
              <a:rPr lang="en-US" b="1" dirty="0"/>
              <a:t> B. Salary Analysis: </a:t>
            </a:r>
            <a:r>
              <a:rPr lang="en-US" dirty="0"/>
              <a:t>The average salary is calculated by adding up the salaries of a group of employees </a:t>
            </a:r>
          </a:p>
          <a:p>
            <a:r>
              <a:rPr lang="en-US" dirty="0"/>
              <a:t>and then dividing the total by the number of employees.</a:t>
            </a:r>
          </a:p>
          <a:p>
            <a:r>
              <a:rPr lang="en-US" b="1" dirty="0"/>
              <a:t>Your Task: </a:t>
            </a:r>
            <a:r>
              <a:rPr lang="en-US" dirty="0"/>
              <a:t>What is the average salary offered by this company? Use Excel functions to calculate this.</a:t>
            </a:r>
          </a:p>
          <a:p>
            <a:endParaRPr lang="en-US" dirty="0"/>
          </a:p>
          <a:p>
            <a:endParaRPr lang="en-US" dirty="0"/>
          </a:p>
        </p:txBody>
      </p:sp>
      <p:pic>
        <p:nvPicPr>
          <p:cNvPr id="8" name="Picture 7">
            <a:extLst>
              <a:ext uri="{FF2B5EF4-FFF2-40B4-BE49-F238E27FC236}">
                <a16:creationId xmlns:a16="http://schemas.microsoft.com/office/drawing/2014/main" id="{ACC57F30-4D4A-B6A6-C56A-86F2F3FB723D}"/>
              </a:ext>
            </a:extLst>
          </p:cNvPr>
          <p:cNvPicPr>
            <a:picLocks noChangeAspect="1"/>
          </p:cNvPicPr>
          <p:nvPr/>
        </p:nvPicPr>
        <p:blipFill>
          <a:blip r:embed="rId2"/>
          <a:stretch>
            <a:fillRect/>
          </a:stretch>
        </p:blipFill>
        <p:spPr>
          <a:xfrm>
            <a:off x="415637" y="1807151"/>
            <a:ext cx="6871854" cy="2279939"/>
          </a:xfrm>
          <a:prstGeom prst="rect">
            <a:avLst/>
          </a:prstGeom>
        </p:spPr>
      </p:pic>
      <p:sp>
        <p:nvSpPr>
          <p:cNvPr id="9" name="TextBox 8">
            <a:extLst>
              <a:ext uri="{FF2B5EF4-FFF2-40B4-BE49-F238E27FC236}">
                <a16:creationId xmlns:a16="http://schemas.microsoft.com/office/drawing/2014/main" id="{06D77596-3270-098D-CC5F-BC4298C61803}"/>
              </a:ext>
            </a:extLst>
          </p:cNvPr>
          <p:cNvSpPr txBox="1"/>
          <p:nvPr/>
        </p:nvSpPr>
        <p:spPr>
          <a:xfrm>
            <a:off x="311727" y="4620360"/>
            <a:ext cx="11568545" cy="923330"/>
          </a:xfrm>
          <a:prstGeom prst="rect">
            <a:avLst/>
          </a:prstGeom>
          <a:noFill/>
        </p:spPr>
        <p:txBody>
          <a:bodyPr wrap="square" rtlCol="0">
            <a:spAutoFit/>
          </a:bodyPr>
          <a:lstStyle/>
          <a:p>
            <a:pPr algn="just"/>
            <a:r>
              <a:rPr lang="en-US" b="1" dirty="0"/>
              <a:t>Obervation</a:t>
            </a:r>
            <a:r>
              <a:rPr lang="en-US" dirty="0"/>
              <a:t>: The organization offers an average income of Rs. 49983. The business can evaluate if this average pay is in line with rivals' and industry norms. In order to draw and keep top talent, they might need to reconsider their compensation packages if the average is noticeably lower.</a:t>
            </a:r>
          </a:p>
        </p:txBody>
      </p:sp>
    </p:spTree>
    <p:extLst>
      <p:ext uri="{BB962C8B-B14F-4D97-AF65-F5344CB8AC3E}">
        <p14:creationId xmlns:p14="http://schemas.microsoft.com/office/powerpoint/2010/main" val="12683299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D40AF1-D0E3-3B90-E923-452AE096CA22}"/>
              </a:ext>
            </a:extLst>
          </p:cNvPr>
          <p:cNvSpPr txBox="1"/>
          <p:nvPr/>
        </p:nvSpPr>
        <p:spPr>
          <a:xfrm>
            <a:off x="235527" y="180109"/>
            <a:ext cx="11582400" cy="2031325"/>
          </a:xfrm>
          <a:prstGeom prst="rect">
            <a:avLst/>
          </a:prstGeom>
          <a:noFill/>
        </p:spPr>
        <p:txBody>
          <a:bodyPr wrap="square" rtlCol="0">
            <a:spAutoFit/>
          </a:bodyPr>
          <a:lstStyle/>
          <a:p>
            <a:r>
              <a:rPr lang="en-US" b="1" dirty="0"/>
              <a:t>Task 3:</a:t>
            </a:r>
          </a:p>
          <a:p>
            <a:r>
              <a:rPr lang="en-US" b="1" dirty="0"/>
              <a:t>C. Salary Distribution: </a:t>
            </a:r>
            <a:r>
              <a:rPr lang="en-US" dirty="0"/>
              <a:t>Class intervals represent ranges of values, in this case, salary ranges. </a:t>
            </a:r>
          </a:p>
          <a:p>
            <a:r>
              <a:rPr lang="en-US" dirty="0"/>
              <a:t>The class interval is the difference between the upper and lower limits of a class.</a:t>
            </a:r>
          </a:p>
          <a:p>
            <a:endParaRPr lang="en-US" dirty="0"/>
          </a:p>
          <a:p>
            <a:r>
              <a:rPr lang="en-US" b="1" dirty="0"/>
              <a:t>Your Task: </a:t>
            </a:r>
            <a:r>
              <a:rPr lang="en-US" dirty="0"/>
              <a:t>Create class intervals for the salaries in the company. This will help you understand the salary distribution.</a:t>
            </a:r>
          </a:p>
          <a:p>
            <a:endParaRPr lang="en-US" dirty="0"/>
          </a:p>
        </p:txBody>
      </p:sp>
      <p:pic>
        <p:nvPicPr>
          <p:cNvPr id="6" name="Picture 5">
            <a:extLst>
              <a:ext uri="{FF2B5EF4-FFF2-40B4-BE49-F238E27FC236}">
                <a16:creationId xmlns:a16="http://schemas.microsoft.com/office/drawing/2014/main" id="{476A6B89-469D-5443-2499-42E4ADD7DC2E}"/>
              </a:ext>
            </a:extLst>
          </p:cNvPr>
          <p:cNvPicPr>
            <a:picLocks noChangeAspect="1"/>
          </p:cNvPicPr>
          <p:nvPr/>
        </p:nvPicPr>
        <p:blipFill>
          <a:blip r:embed="rId2"/>
          <a:stretch>
            <a:fillRect/>
          </a:stretch>
        </p:blipFill>
        <p:spPr>
          <a:xfrm>
            <a:off x="374073" y="2078998"/>
            <a:ext cx="8421378" cy="4044711"/>
          </a:xfrm>
          <a:prstGeom prst="rect">
            <a:avLst/>
          </a:prstGeom>
        </p:spPr>
      </p:pic>
    </p:spTree>
    <p:extLst>
      <p:ext uri="{BB962C8B-B14F-4D97-AF65-F5344CB8AC3E}">
        <p14:creationId xmlns:p14="http://schemas.microsoft.com/office/powerpoint/2010/main" val="17084414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EC6C8236-BB9F-4604-B584-9530C37D0B2F}"/>
              </a:ext>
            </a:extLst>
          </p:cNvPr>
          <p:cNvGraphicFramePr>
            <a:graphicFrameLocks/>
          </p:cNvGraphicFramePr>
          <p:nvPr>
            <p:extLst>
              <p:ext uri="{D42A27DB-BD31-4B8C-83A1-F6EECF244321}">
                <p14:modId xmlns:p14="http://schemas.microsoft.com/office/powerpoint/2010/main" val="224525141"/>
              </p:ext>
            </p:extLst>
          </p:nvPr>
        </p:nvGraphicFramePr>
        <p:xfrm>
          <a:off x="290944" y="173181"/>
          <a:ext cx="11707091" cy="4703619"/>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EC23B27F-C2B0-C079-3012-EFB60E405626}"/>
              </a:ext>
            </a:extLst>
          </p:cNvPr>
          <p:cNvSpPr txBox="1"/>
          <p:nvPr/>
        </p:nvSpPr>
        <p:spPr>
          <a:xfrm>
            <a:off x="290944" y="5112327"/>
            <a:ext cx="11707091" cy="1200329"/>
          </a:xfrm>
          <a:prstGeom prst="rect">
            <a:avLst/>
          </a:prstGeom>
          <a:noFill/>
        </p:spPr>
        <p:txBody>
          <a:bodyPr wrap="square" rtlCol="0">
            <a:spAutoFit/>
          </a:bodyPr>
          <a:lstStyle/>
          <a:p>
            <a:pPr algn="just"/>
            <a:r>
              <a:rPr lang="en-US" b="1" dirty="0"/>
              <a:t>Observation: </a:t>
            </a:r>
            <a:r>
              <a:rPr lang="en-US" dirty="0"/>
              <a:t>Most workers make between $0 and $80,000 annually. With the use of this data, the organization may examine how salaries are distributed and determine whether any changes are necessary to guarantee equitable and competitive pay, particularly for positions that are underrepresented in particular income categories.</a:t>
            </a:r>
          </a:p>
        </p:txBody>
      </p:sp>
    </p:spTree>
    <p:extLst>
      <p:ext uri="{BB962C8B-B14F-4D97-AF65-F5344CB8AC3E}">
        <p14:creationId xmlns:p14="http://schemas.microsoft.com/office/powerpoint/2010/main" val="15736325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0B9C5D9-4E84-F224-EEBC-E94317AF51EB}"/>
              </a:ext>
            </a:extLst>
          </p:cNvPr>
          <p:cNvSpPr txBox="1"/>
          <p:nvPr/>
        </p:nvSpPr>
        <p:spPr>
          <a:xfrm>
            <a:off x="387927" y="207818"/>
            <a:ext cx="11540837" cy="1754326"/>
          </a:xfrm>
          <a:prstGeom prst="rect">
            <a:avLst/>
          </a:prstGeom>
          <a:noFill/>
        </p:spPr>
        <p:txBody>
          <a:bodyPr wrap="square" rtlCol="0">
            <a:spAutoFit/>
          </a:bodyPr>
          <a:lstStyle/>
          <a:p>
            <a:r>
              <a:rPr lang="en-US" b="1" dirty="0"/>
              <a:t>Task 4:</a:t>
            </a:r>
          </a:p>
          <a:p>
            <a:r>
              <a:rPr lang="en-US" b="1" dirty="0"/>
              <a:t>D. Departmental Analysis: </a:t>
            </a:r>
            <a:r>
              <a:rPr lang="en-US" dirty="0"/>
              <a:t>Visualizing data through charts and plots is a crucial part of data analysis.</a:t>
            </a:r>
          </a:p>
          <a:p>
            <a:endParaRPr lang="en-US" dirty="0"/>
          </a:p>
          <a:p>
            <a:r>
              <a:rPr lang="en-US" b="1" dirty="0"/>
              <a:t>Your Task: </a:t>
            </a:r>
            <a:r>
              <a:rPr lang="en-US" dirty="0"/>
              <a:t>Use a pie chart, bar graph, or any other suitable visualization to show the proportion of people working in different departments.</a:t>
            </a:r>
          </a:p>
          <a:p>
            <a:endParaRPr lang="en-US" dirty="0"/>
          </a:p>
        </p:txBody>
      </p:sp>
      <p:pic>
        <p:nvPicPr>
          <p:cNvPr id="5" name="Picture 4">
            <a:extLst>
              <a:ext uri="{FF2B5EF4-FFF2-40B4-BE49-F238E27FC236}">
                <a16:creationId xmlns:a16="http://schemas.microsoft.com/office/drawing/2014/main" id="{9DFDD4DF-F633-6547-9BEA-DE00811692A9}"/>
              </a:ext>
            </a:extLst>
          </p:cNvPr>
          <p:cNvPicPr>
            <a:picLocks noChangeAspect="1"/>
          </p:cNvPicPr>
          <p:nvPr/>
        </p:nvPicPr>
        <p:blipFill>
          <a:blip r:embed="rId2"/>
          <a:stretch>
            <a:fillRect/>
          </a:stretch>
        </p:blipFill>
        <p:spPr>
          <a:xfrm>
            <a:off x="498762" y="1962144"/>
            <a:ext cx="9434947" cy="4105584"/>
          </a:xfrm>
          <a:prstGeom prst="rect">
            <a:avLst/>
          </a:prstGeom>
        </p:spPr>
      </p:pic>
    </p:spTree>
    <p:extLst>
      <p:ext uri="{BB962C8B-B14F-4D97-AF65-F5344CB8AC3E}">
        <p14:creationId xmlns:p14="http://schemas.microsoft.com/office/powerpoint/2010/main" val="356822152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TM03457485[[fn=Mesh]]</Template>
  <TotalTime>86</TotalTime>
  <Words>1044</Words>
  <Application>Microsoft Office PowerPoint</Application>
  <PresentationFormat>Widescreen</PresentationFormat>
  <Paragraphs>60</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Century Gothic</vt:lpstr>
      <vt:lpstr>Times New Roman</vt:lpstr>
      <vt:lpstr>Mesh</vt:lpstr>
      <vt:lpstr>Hiring process analytics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Hiring process analytics</dc:title>
  <dc:creator>Sharayu</dc:creator>
  <cp:lastModifiedBy>Sharayu</cp:lastModifiedBy>
  <cp:revision>33</cp:revision>
  <dcterms:created xsi:type="dcterms:W3CDTF">2024-04-08T06:40:44Z</dcterms:created>
  <dcterms:modified xsi:type="dcterms:W3CDTF">2024-04-08T08:35:51Z</dcterms:modified>
</cp:coreProperties>
</file>