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36704-B30D-4FD5-9D4A-BC37758E7DF3}" type="datetimeFigureOut">
              <a:rPr lang="en-US" smtClean="0"/>
              <a:t>13-Apr-24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277075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46869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3496740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6126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1467200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936704-B30D-4FD5-9D4A-BC37758E7DF3}" type="datetimeFigureOut">
              <a:rPr lang="en-US" smtClean="0"/>
              <a:t>13-Apr-24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5114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936704-B30D-4FD5-9D4A-BC37758E7DF3}" type="datetimeFigureOut">
              <a:rPr lang="en-US" smtClean="0"/>
              <a:t>13-Apr-24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288679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6704-B30D-4FD5-9D4A-BC37758E7DF3}" type="datetimeFigureOut">
              <a:rPr lang="en-US" smtClean="0"/>
              <a:t>13-Apr-24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61491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6704-B30D-4FD5-9D4A-BC37758E7DF3}" type="datetimeFigureOut">
              <a:rPr lang="en-US" smtClean="0"/>
              <a:t>13-Apr-24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338074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6704-B30D-4FD5-9D4A-BC37758E7DF3}" type="datetimeFigureOut">
              <a:rPr lang="en-US" smtClean="0"/>
              <a:t>13-Apr-24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282802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36704-B30D-4FD5-9D4A-BC37758E7DF3}" type="datetimeFigureOut">
              <a:rPr lang="en-US" smtClean="0"/>
              <a:t>13-Apr-24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367467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417622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36704-B30D-4FD5-9D4A-BC37758E7DF3}" type="datetimeFigureOut">
              <a:rPr lang="en-US" smtClean="0"/>
              <a:t>13-Apr-24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52483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36704-B30D-4FD5-9D4A-BC37758E7DF3}" type="datetimeFigureOut">
              <a:rPr lang="en-US" smtClean="0"/>
              <a:t>13-Apr-24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364533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36704-B30D-4FD5-9D4A-BC37758E7DF3}" type="datetimeFigureOut">
              <a:rPr lang="en-US" smtClean="0"/>
              <a:t>13-Apr-24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27219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125078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6704-B30D-4FD5-9D4A-BC37758E7DF3}" type="datetimeFigureOut">
              <a:rPr lang="en-US" smtClean="0"/>
              <a:t>13-Apr-24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0EE6C-8ED3-4789-8FF7-7AB1F2D23576}" type="slidenum">
              <a:rPr lang="en-US" smtClean="0"/>
              <a:t>‹#›</a:t>
            </a:fld>
            <a:endParaRPr lang="en-US"/>
          </a:p>
        </p:txBody>
      </p:sp>
    </p:spTree>
    <p:extLst>
      <p:ext uri="{BB962C8B-B14F-4D97-AF65-F5344CB8AC3E}">
        <p14:creationId xmlns:p14="http://schemas.microsoft.com/office/powerpoint/2010/main" val="287835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936704-B30D-4FD5-9D4A-BC37758E7DF3}" type="datetimeFigureOut">
              <a:rPr lang="en-US" smtClean="0"/>
              <a:t>13-Apr-24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C0EE6C-8ED3-4789-8FF7-7AB1F2D23576}" type="slidenum">
              <a:rPr lang="en-US" smtClean="0"/>
              <a:t>‹#›</a:t>
            </a:fld>
            <a:endParaRPr lang="en-US"/>
          </a:p>
        </p:txBody>
      </p:sp>
    </p:spTree>
    <p:extLst>
      <p:ext uri="{BB962C8B-B14F-4D97-AF65-F5344CB8AC3E}">
        <p14:creationId xmlns:p14="http://schemas.microsoft.com/office/powerpoint/2010/main" val="3371673785"/>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Ws3sqnpjfsOqGTsRDQmUHax4JVMyNe2/view?usp=drive_link" TargetMode="External"/><Relationship Id="rId2" Type="http://schemas.openxmlformats.org/officeDocument/2006/relationships/hyperlink" Target="https://docs.google.com/spreadsheets/d/1V4JCpOFqLtrtzI8jSPmG_gbpSKSL6XEa/edit#gid=52916526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707751-A827-A958-F9F4-F0142ADE0863}"/>
              </a:ext>
            </a:extLst>
          </p:cNvPr>
          <p:cNvSpPr txBox="1"/>
          <p:nvPr/>
        </p:nvSpPr>
        <p:spPr>
          <a:xfrm>
            <a:off x="134181" y="23299"/>
            <a:ext cx="11910389" cy="1107996"/>
          </a:xfrm>
          <a:prstGeom prst="rect">
            <a:avLst/>
          </a:prstGeom>
          <a:noFill/>
        </p:spPr>
        <p:txBody>
          <a:bodyPr wrap="square" rtlCol="0">
            <a:spAutoFit/>
          </a:bodyPr>
          <a:lstStyle/>
          <a:p>
            <a:r>
              <a:rPr lang="en-US" sz="6600" dirty="0">
                <a:latin typeface="+mj-lt"/>
              </a:rPr>
              <a:t>IMDB MOVIE ANALYSIS</a:t>
            </a:r>
          </a:p>
        </p:txBody>
      </p:sp>
      <p:pic>
        <p:nvPicPr>
          <p:cNvPr id="6" name="Picture 5">
            <a:extLst>
              <a:ext uri="{FF2B5EF4-FFF2-40B4-BE49-F238E27FC236}">
                <a16:creationId xmlns:a16="http://schemas.microsoft.com/office/drawing/2014/main" id="{E3416493-D9A3-3A6B-62FD-69DCDF6FDBF4}"/>
              </a:ext>
            </a:extLst>
          </p:cNvPr>
          <p:cNvPicPr>
            <a:picLocks noChangeAspect="1"/>
          </p:cNvPicPr>
          <p:nvPr/>
        </p:nvPicPr>
        <p:blipFill>
          <a:blip r:embed="rId2"/>
          <a:stretch>
            <a:fillRect/>
          </a:stretch>
        </p:blipFill>
        <p:spPr>
          <a:xfrm>
            <a:off x="147430" y="1093304"/>
            <a:ext cx="8610600" cy="5621298"/>
          </a:xfrm>
          <a:prstGeom prst="rect">
            <a:avLst/>
          </a:prstGeom>
        </p:spPr>
      </p:pic>
      <p:sp>
        <p:nvSpPr>
          <p:cNvPr id="7" name="TextBox 6">
            <a:extLst>
              <a:ext uri="{FF2B5EF4-FFF2-40B4-BE49-F238E27FC236}">
                <a16:creationId xmlns:a16="http://schemas.microsoft.com/office/drawing/2014/main" id="{CDA6AC58-4A29-E3C5-D555-8556C1BF96F6}"/>
              </a:ext>
            </a:extLst>
          </p:cNvPr>
          <p:cNvSpPr txBox="1"/>
          <p:nvPr/>
        </p:nvSpPr>
        <p:spPr>
          <a:xfrm>
            <a:off x="9422295" y="6200286"/>
            <a:ext cx="2423491" cy="369332"/>
          </a:xfrm>
          <a:prstGeom prst="rect">
            <a:avLst/>
          </a:prstGeom>
          <a:noFill/>
        </p:spPr>
        <p:txBody>
          <a:bodyPr wrap="square" rtlCol="0">
            <a:spAutoFit/>
          </a:bodyPr>
          <a:lstStyle/>
          <a:p>
            <a:r>
              <a:rPr lang="en-US" dirty="0"/>
              <a:t>By Drustant Metar</a:t>
            </a:r>
          </a:p>
        </p:txBody>
      </p:sp>
    </p:spTree>
    <p:extLst>
      <p:ext uri="{BB962C8B-B14F-4D97-AF65-F5344CB8AC3E}">
        <p14:creationId xmlns:p14="http://schemas.microsoft.com/office/powerpoint/2010/main" val="10913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D26C-1596-20B4-BBA3-D5DA71712532}"/>
              </a:ext>
            </a:extLst>
          </p:cNvPr>
          <p:cNvSpPr>
            <a:spLocks noGrp="1"/>
          </p:cNvSpPr>
          <p:nvPr>
            <p:ph type="title"/>
          </p:nvPr>
        </p:nvSpPr>
        <p:spPr>
          <a:xfrm>
            <a:off x="391285" y="217715"/>
            <a:ext cx="10353761" cy="457200"/>
          </a:xfrm>
        </p:spPr>
        <p:txBody>
          <a:bodyPr>
            <a:normAutofit/>
          </a:bodyPr>
          <a:lstStyle/>
          <a:p>
            <a:pPr algn="l"/>
            <a:r>
              <a:rPr lang="en-US" sz="2400" dirty="0"/>
              <a:t>Task 5: budget analysis</a:t>
            </a:r>
          </a:p>
        </p:txBody>
      </p:sp>
      <p:sp>
        <p:nvSpPr>
          <p:cNvPr id="3" name="Content Placeholder 2">
            <a:extLst>
              <a:ext uri="{FF2B5EF4-FFF2-40B4-BE49-F238E27FC236}">
                <a16:creationId xmlns:a16="http://schemas.microsoft.com/office/drawing/2014/main" id="{2A317B07-A999-93EC-3F9B-DB9B64B2384E}"/>
              </a:ext>
            </a:extLst>
          </p:cNvPr>
          <p:cNvSpPr>
            <a:spLocks noGrp="1"/>
          </p:cNvSpPr>
          <p:nvPr>
            <p:ph idx="1"/>
          </p:nvPr>
        </p:nvSpPr>
        <p:spPr>
          <a:xfrm>
            <a:off x="440152" y="712956"/>
            <a:ext cx="11214820" cy="796530"/>
          </a:xfrm>
        </p:spPr>
        <p:txBody>
          <a:bodyPr/>
          <a:lstStyle/>
          <a:p>
            <a:r>
              <a:rPr lang="en-US" dirty="0"/>
              <a:t>Task: Analyze the correlation between movie budgets and gross earnings, and identify the movies with the highest profit margin.</a:t>
            </a:r>
          </a:p>
        </p:txBody>
      </p:sp>
      <p:pic>
        <p:nvPicPr>
          <p:cNvPr id="5" name="Picture 4">
            <a:extLst>
              <a:ext uri="{FF2B5EF4-FFF2-40B4-BE49-F238E27FC236}">
                <a16:creationId xmlns:a16="http://schemas.microsoft.com/office/drawing/2014/main" id="{6EF719EA-A49E-7C4E-7910-BBF1DFA63A58}"/>
              </a:ext>
            </a:extLst>
          </p:cNvPr>
          <p:cNvPicPr>
            <a:picLocks noChangeAspect="1"/>
          </p:cNvPicPr>
          <p:nvPr/>
        </p:nvPicPr>
        <p:blipFill>
          <a:blip r:embed="rId2"/>
          <a:stretch>
            <a:fillRect/>
          </a:stretch>
        </p:blipFill>
        <p:spPr>
          <a:xfrm>
            <a:off x="792616" y="1661659"/>
            <a:ext cx="5666241" cy="796530"/>
          </a:xfrm>
          <a:prstGeom prst="rect">
            <a:avLst/>
          </a:prstGeom>
        </p:spPr>
      </p:pic>
      <p:pic>
        <p:nvPicPr>
          <p:cNvPr id="7" name="Picture 6">
            <a:extLst>
              <a:ext uri="{FF2B5EF4-FFF2-40B4-BE49-F238E27FC236}">
                <a16:creationId xmlns:a16="http://schemas.microsoft.com/office/drawing/2014/main" id="{6B64E68F-75C8-596F-B26B-0D0D60FAF083}"/>
              </a:ext>
            </a:extLst>
          </p:cNvPr>
          <p:cNvPicPr>
            <a:picLocks noChangeAspect="1"/>
          </p:cNvPicPr>
          <p:nvPr/>
        </p:nvPicPr>
        <p:blipFill rotWithShape="1">
          <a:blip r:embed="rId3"/>
          <a:srcRect b="52260"/>
          <a:stretch/>
        </p:blipFill>
        <p:spPr>
          <a:xfrm>
            <a:off x="792615" y="2891107"/>
            <a:ext cx="4156755" cy="3749178"/>
          </a:xfrm>
          <a:prstGeom prst="rect">
            <a:avLst/>
          </a:prstGeom>
        </p:spPr>
      </p:pic>
      <p:sp>
        <p:nvSpPr>
          <p:cNvPr id="9" name="TextBox 8">
            <a:extLst>
              <a:ext uri="{FF2B5EF4-FFF2-40B4-BE49-F238E27FC236}">
                <a16:creationId xmlns:a16="http://schemas.microsoft.com/office/drawing/2014/main" id="{E84D6207-3C20-A3FB-E7FA-4D1CEABEB536}"/>
              </a:ext>
            </a:extLst>
          </p:cNvPr>
          <p:cNvSpPr txBox="1"/>
          <p:nvPr/>
        </p:nvSpPr>
        <p:spPr>
          <a:xfrm>
            <a:off x="1669141" y="2489982"/>
            <a:ext cx="3033485" cy="369332"/>
          </a:xfrm>
          <a:prstGeom prst="rect">
            <a:avLst/>
          </a:prstGeom>
          <a:noFill/>
        </p:spPr>
        <p:txBody>
          <a:bodyPr wrap="square" rtlCol="0">
            <a:spAutoFit/>
          </a:bodyPr>
          <a:lstStyle/>
          <a:p>
            <a:r>
              <a:rPr lang="en-US" dirty="0"/>
              <a:t>Total rows are 3722</a:t>
            </a:r>
          </a:p>
        </p:txBody>
      </p:sp>
    </p:spTree>
    <p:extLst>
      <p:ext uri="{BB962C8B-B14F-4D97-AF65-F5344CB8AC3E}">
        <p14:creationId xmlns:p14="http://schemas.microsoft.com/office/powerpoint/2010/main" val="224683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4C35-A99A-639A-A5F3-224D718DF1A8}"/>
              </a:ext>
            </a:extLst>
          </p:cNvPr>
          <p:cNvSpPr>
            <a:spLocks noGrp="1"/>
          </p:cNvSpPr>
          <p:nvPr>
            <p:ph type="title"/>
          </p:nvPr>
        </p:nvSpPr>
        <p:spPr/>
        <p:txBody>
          <a:bodyPr/>
          <a:lstStyle/>
          <a:p>
            <a:r>
              <a:rPr lang="en-US" dirty="0"/>
              <a:t>Drive link</a:t>
            </a:r>
          </a:p>
        </p:txBody>
      </p:sp>
      <p:sp>
        <p:nvSpPr>
          <p:cNvPr id="3" name="Content Placeholder 2">
            <a:extLst>
              <a:ext uri="{FF2B5EF4-FFF2-40B4-BE49-F238E27FC236}">
                <a16:creationId xmlns:a16="http://schemas.microsoft.com/office/drawing/2014/main" id="{19522756-444A-E2B2-53C5-9650788A3B86}"/>
              </a:ext>
            </a:extLst>
          </p:cNvPr>
          <p:cNvSpPr>
            <a:spLocks noGrp="1"/>
          </p:cNvSpPr>
          <p:nvPr>
            <p:ph idx="1"/>
          </p:nvPr>
        </p:nvSpPr>
        <p:spPr/>
        <p:txBody>
          <a:bodyPr/>
          <a:lstStyle/>
          <a:p>
            <a:r>
              <a:rPr lang="en-US" dirty="0"/>
              <a:t>Excel link: </a:t>
            </a:r>
            <a:r>
              <a:rPr lang="en-US" dirty="0">
                <a:hlinkClick r:id="rId2"/>
              </a:rPr>
              <a:t>https://docs.google.com/spreadsheets/d/1V4JCpOFqLtrtzI8jSPmG_gbpSKSL6XEa/edit#gid=529165265</a:t>
            </a:r>
            <a:endParaRPr lang="en-US" dirty="0"/>
          </a:p>
          <a:p>
            <a:r>
              <a:rPr lang="en-US" dirty="0"/>
              <a:t>Power </a:t>
            </a:r>
            <a:r>
              <a:rPr lang="en-US" dirty="0">
                <a:hlinkClick r:id="rId3"/>
              </a:rPr>
              <a:t>Pointhttps://drive.google.com/file/d/1EWs3sqnpjfsOqGTsRDQmUHax4JVMyNe2/view?usp=drive_link</a:t>
            </a:r>
            <a:endParaRPr lang="en-US" dirty="0"/>
          </a:p>
        </p:txBody>
      </p:sp>
    </p:spTree>
    <p:extLst>
      <p:ext uri="{BB962C8B-B14F-4D97-AF65-F5344CB8AC3E}">
        <p14:creationId xmlns:p14="http://schemas.microsoft.com/office/powerpoint/2010/main" val="132534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DD9A-5748-CEEE-2B9B-9B3AED833563}"/>
              </a:ext>
            </a:extLst>
          </p:cNvPr>
          <p:cNvSpPr>
            <a:spLocks noGrp="1"/>
          </p:cNvSpPr>
          <p:nvPr>
            <p:ph type="title"/>
          </p:nvPr>
        </p:nvSpPr>
        <p:spPr>
          <a:xfrm>
            <a:off x="919119" y="1886857"/>
            <a:ext cx="10353761" cy="1326321"/>
          </a:xfrm>
        </p:spPr>
        <p:txBody>
          <a:bodyPr>
            <a:normAutofit/>
          </a:bodyPr>
          <a:lstStyle/>
          <a:p>
            <a:r>
              <a:rPr lang="en-US" sz="6600" dirty="0"/>
              <a:t>The end</a:t>
            </a:r>
          </a:p>
        </p:txBody>
      </p:sp>
      <p:sp>
        <p:nvSpPr>
          <p:cNvPr id="4" name="Title 1">
            <a:extLst>
              <a:ext uri="{FF2B5EF4-FFF2-40B4-BE49-F238E27FC236}">
                <a16:creationId xmlns:a16="http://schemas.microsoft.com/office/drawing/2014/main" id="{37254A24-0363-FA04-D165-96BF227D51CD}"/>
              </a:ext>
            </a:extLst>
          </p:cNvPr>
          <p:cNvSpPr txBox="1">
            <a:spLocks/>
          </p:cNvSpPr>
          <p:nvPr/>
        </p:nvSpPr>
        <p:spPr>
          <a:xfrm>
            <a:off x="1071519" y="34290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6600" dirty="0"/>
              <a:t>Thank you!!!</a:t>
            </a:r>
          </a:p>
        </p:txBody>
      </p:sp>
    </p:spTree>
    <p:extLst>
      <p:ext uri="{BB962C8B-B14F-4D97-AF65-F5344CB8AC3E}">
        <p14:creationId xmlns:p14="http://schemas.microsoft.com/office/powerpoint/2010/main" val="378028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97A-0339-F592-1CB6-38FCC671ECF8}"/>
              </a:ext>
            </a:extLst>
          </p:cNvPr>
          <p:cNvSpPr>
            <a:spLocks noGrp="1"/>
          </p:cNvSpPr>
          <p:nvPr>
            <p:ph type="title"/>
          </p:nvPr>
        </p:nvSpPr>
        <p:spPr>
          <a:xfrm>
            <a:off x="781272" y="715618"/>
            <a:ext cx="10353761" cy="676964"/>
          </a:xfrm>
        </p:spPr>
        <p:txBody>
          <a:bodyPr/>
          <a:lstStyle/>
          <a:p>
            <a:r>
              <a:rPr lang="en-US" dirty="0"/>
              <a:t>Project description</a:t>
            </a:r>
          </a:p>
        </p:txBody>
      </p:sp>
      <p:sp>
        <p:nvSpPr>
          <p:cNvPr id="3" name="Content Placeholder 2">
            <a:extLst>
              <a:ext uri="{FF2B5EF4-FFF2-40B4-BE49-F238E27FC236}">
                <a16:creationId xmlns:a16="http://schemas.microsoft.com/office/drawing/2014/main" id="{1676FE0C-1472-0AF6-2376-4D360C98FFBF}"/>
              </a:ext>
            </a:extLst>
          </p:cNvPr>
          <p:cNvSpPr>
            <a:spLocks noGrp="1"/>
          </p:cNvSpPr>
          <p:nvPr>
            <p:ph idx="1"/>
          </p:nvPr>
        </p:nvSpPr>
        <p:spPr>
          <a:xfrm>
            <a:off x="589721" y="2040836"/>
            <a:ext cx="11012557" cy="2107095"/>
          </a:xfrm>
        </p:spPr>
        <p:txBody>
          <a:bodyPr/>
          <a:lstStyle/>
          <a:p>
            <a:pPr marL="0" indent="0" algn="just">
              <a:buNone/>
            </a:pPr>
            <a:r>
              <a:rPr lang="en-US" dirty="0"/>
              <a:t>The project's goal is to investigate the elements that greatly affect a film's IMDB success, which is mostly determined by its high ratings. In order to help filmmakers, producers, and financiers make educated decisions for their next productions, a variety of film variables will be analyzed, including genre, budget, cast, director, release date, and more.</a:t>
            </a:r>
          </a:p>
        </p:txBody>
      </p:sp>
    </p:spTree>
    <p:extLst>
      <p:ext uri="{BB962C8B-B14F-4D97-AF65-F5344CB8AC3E}">
        <p14:creationId xmlns:p14="http://schemas.microsoft.com/office/powerpoint/2010/main" val="3312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7E3B-A989-AEE0-2938-1C0AAE44A3D8}"/>
              </a:ext>
            </a:extLst>
          </p:cNvPr>
          <p:cNvSpPr>
            <a:spLocks noGrp="1"/>
          </p:cNvSpPr>
          <p:nvPr>
            <p:ph type="title"/>
          </p:nvPr>
        </p:nvSpPr>
        <p:spPr>
          <a:xfrm>
            <a:off x="913794" y="437322"/>
            <a:ext cx="10353761" cy="755374"/>
          </a:xfrm>
        </p:spPr>
        <p:txBody>
          <a:bodyPr/>
          <a:lstStyle/>
          <a:p>
            <a:r>
              <a:rPr lang="en-US" dirty="0"/>
              <a:t>Approach</a:t>
            </a:r>
          </a:p>
        </p:txBody>
      </p:sp>
      <p:sp>
        <p:nvSpPr>
          <p:cNvPr id="3" name="Content Placeholder 2">
            <a:extLst>
              <a:ext uri="{FF2B5EF4-FFF2-40B4-BE49-F238E27FC236}">
                <a16:creationId xmlns:a16="http://schemas.microsoft.com/office/drawing/2014/main" id="{6C65B3ED-5CEB-56F3-E534-D90E08F0FB71}"/>
              </a:ext>
            </a:extLst>
          </p:cNvPr>
          <p:cNvSpPr>
            <a:spLocks noGrp="1"/>
          </p:cNvSpPr>
          <p:nvPr>
            <p:ph idx="1"/>
          </p:nvPr>
        </p:nvSpPr>
        <p:spPr>
          <a:xfrm>
            <a:off x="1404124" y="1972371"/>
            <a:ext cx="10353762" cy="2913258"/>
          </a:xfrm>
        </p:spPr>
        <p:txBody>
          <a:bodyPr/>
          <a:lstStyle/>
          <a:p>
            <a:pPr algn="just"/>
            <a:r>
              <a:rPr lang="en-US" dirty="0"/>
              <a:t>Download the dataset and open into the excel sheet.</a:t>
            </a:r>
          </a:p>
          <a:p>
            <a:pPr algn="just"/>
            <a:r>
              <a:rPr lang="en-US" dirty="0"/>
              <a:t>Find out the null values, empty values, duplicate values and clean it.</a:t>
            </a:r>
          </a:p>
          <a:p>
            <a:pPr algn="just"/>
            <a:r>
              <a:rPr lang="en-US" dirty="0"/>
              <a:t>Use filter, pivot table, sum if, average if, count if and other functions to give answer of asked questions.</a:t>
            </a:r>
          </a:p>
          <a:p>
            <a:pPr algn="just"/>
            <a:r>
              <a:rPr lang="en-US" dirty="0"/>
              <a:t>To make a proper solution and meaningful data representation.</a:t>
            </a:r>
          </a:p>
          <a:p>
            <a:pPr algn="just"/>
            <a:r>
              <a:rPr lang="en-US" dirty="0"/>
              <a:t>Create report in ppt format and submit the project.</a:t>
            </a:r>
          </a:p>
        </p:txBody>
      </p:sp>
    </p:spTree>
    <p:extLst>
      <p:ext uri="{BB962C8B-B14F-4D97-AF65-F5344CB8AC3E}">
        <p14:creationId xmlns:p14="http://schemas.microsoft.com/office/powerpoint/2010/main" val="91631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3355-E4E7-DDBF-F735-71572500ABDE}"/>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D0DDA1FC-8443-F4AE-24D8-51D40B6E49BA}"/>
              </a:ext>
            </a:extLst>
          </p:cNvPr>
          <p:cNvSpPr>
            <a:spLocks noGrp="1"/>
          </p:cNvSpPr>
          <p:nvPr>
            <p:ph idx="1"/>
          </p:nvPr>
        </p:nvSpPr>
        <p:spPr>
          <a:xfrm>
            <a:off x="1576404" y="2269434"/>
            <a:ext cx="4135283" cy="2319131"/>
          </a:xfrm>
        </p:spPr>
        <p:txBody>
          <a:bodyPr/>
          <a:lstStyle/>
          <a:p>
            <a:r>
              <a:rPr lang="en-US" dirty="0"/>
              <a:t>Google drive</a:t>
            </a:r>
          </a:p>
          <a:p>
            <a:r>
              <a:rPr lang="en-US" dirty="0"/>
              <a:t>Mobile hots-spot for internet</a:t>
            </a:r>
          </a:p>
          <a:p>
            <a:r>
              <a:rPr lang="en-US" dirty="0"/>
              <a:t>Microsoft Excel for analysis</a:t>
            </a:r>
          </a:p>
          <a:p>
            <a:r>
              <a:rPr lang="en-US" dirty="0"/>
              <a:t>Microsoft Power point</a:t>
            </a:r>
          </a:p>
        </p:txBody>
      </p:sp>
    </p:spTree>
    <p:extLst>
      <p:ext uri="{BB962C8B-B14F-4D97-AF65-F5344CB8AC3E}">
        <p14:creationId xmlns:p14="http://schemas.microsoft.com/office/powerpoint/2010/main" val="325433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DD79-E906-D8D0-413E-ED8B19E77939}"/>
              </a:ext>
            </a:extLst>
          </p:cNvPr>
          <p:cNvSpPr>
            <a:spLocks noGrp="1"/>
          </p:cNvSpPr>
          <p:nvPr>
            <p:ph type="title"/>
          </p:nvPr>
        </p:nvSpPr>
        <p:spPr>
          <a:xfrm>
            <a:off x="741517" y="496956"/>
            <a:ext cx="10353761" cy="869121"/>
          </a:xfrm>
        </p:spPr>
        <p:txBody>
          <a:bodyPr/>
          <a:lstStyle/>
          <a:p>
            <a:r>
              <a:rPr lang="en-US" dirty="0"/>
              <a:t>insights and result</a:t>
            </a:r>
          </a:p>
        </p:txBody>
      </p:sp>
      <p:sp>
        <p:nvSpPr>
          <p:cNvPr id="3" name="Content Placeholder 2">
            <a:extLst>
              <a:ext uri="{FF2B5EF4-FFF2-40B4-BE49-F238E27FC236}">
                <a16:creationId xmlns:a16="http://schemas.microsoft.com/office/drawing/2014/main" id="{6D4D65FD-BEE6-FCA8-AD76-48094C6108AF}"/>
              </a:ext>
            </a:extLst>
          </p:cNvPr>
          <p:cNvSpPr>
            <a:spLocks noGrp="1"/>
          </p:cNvSpPr>
          <p:nvPr>
            <p:ph idx="1"/>
          </p:nvPr>
        </p:nvSpPr>
        <p:spPr>
          <a:xfrm>
            <a:off x="691472" y="1537254"/>
            <a:ext cx="10809055" cy="4532242"/>
          </a:xfrm>
        </p:spPr>
        <p:txBody>
          <a:bodyPr>
            <a:normAutofit fontScale="92500"/>
          </a:bodyPr>
          <a:lstStyle/>
          <a:p>
            <a:pPr marL="0" indent="0">
              <a:buNone/>
            </a:pPr>
            <a:r>
              <a:rPr lang="en-US" sz="2100" b="1" u="sng" dirty="0"/>
              <a:t>Cleaning The Data</a:t>
            </a:r>
          </a:p>
          <a:p>
            <a:pPr algn="just"/>
            <a:r>
              <a:rPr lang="en-US" dirty="0"/>
              <a:t>One of the most crucial things to do before continuing with the analysis is cleaning.</a:t>
            </a:r>
          </a:p>
          <a:p>
            <a:pPr algn="just"/>
            <a:r>
              <a:rPr lang="en-US" dirty="0"/>
              <a:t> To do this, apply the knowledge you have acquired thus far. (Removing null values, dropping columns, etc.)</a:t>
            </a:r>
          </a:p>
          <a:p>
            <a:pPr algn="just"/>
            <a:r>
              <a:rPr lang="en-US" dirty="0"/>
              <a:t>1. Downloaded the dataset and made sense of the information offered.</a:t>
            </a:r>
          </a:p>
          <a:p>
            <a:pPr algn="just"/>
            <a:r>
              <a:rPr lang="en-US" dirty="0"/>
              <a:t>2. During the download, a unique character emerged in the data set. Thus, I opened the Excel file in CSV format (comma separated files) and saved it as an Excel work book.</a:t>
            </a:r>
          </a:p>
          <a:p>
            <a:pPr algn="just"/>
            <a:r>
              <a:rPr lang="en-US" dirty="0"/>
              <a:t>3. At this point, the analysis was conducted using Excel.</a:t>
            </a:r>
          </a:p>
          <a:p>
            <a:pPr algn="just"/>
            <a:r>
              <a:rPr lang="en-US" dirty="0"/>
              <a:t>4. Removed duplicate values from the dataset after checking for them.</a:t>
            </a:r>
          </a:p>
          <a:p>
            <a:pPr algn="just"/>
            <a:r>
              <a:rPr lang="en-US" dirty="0"/>
              <a:t>5. Next, examine the null values and remove any that don't belong in the necessary columns.</a:t>
            </a:r>
          </a:p>
          <a:p>
            <a:endParaRPr lang="en-US" b="1" u="sng" dirty="0"/>
          </a:p>
        </p:txBody>
      </p:sp>
    </p:spTree>
    <p:extLst>
      <p:ext uri="{BB962C8B-B14F-4D97-AF65-F5344CB8AC3E}">
        <p14:creationId xmlns:p14="http://schemas.microsoft.com/office/powerpoint/2010/main" val="190977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ED9F-5CA8-FC07-C4ED-108E4692D6A7}"/>
              </a:ext>
            </a:extLst>
          </p:cNvPr>
          <p:cNvSpPr>
            <a:spLocks noGrp="1"/>
          </p:cNvSpPr>
          <p:nvPr>
            <p:ph type="title"/>
          </p:nvPr>
        </p:nvSpPr>
        <p:spPr>
          <a:xfrm>
            <a:off x="436715" y="218661"/>
            <a:ext cx="10353761" cy="649357"/>
          </a:xfrm>
        </p:spPr>
        <p:txBody>
          <a:bodyPr>
            <a:normAutofit/>
          </a:bodyPr>
          <a:lstStyle/>
          <a:p>
            <a:pPr algn="l"/>
            <a:r>
              <a:rPr lang="en-US" sz="2400" dirty="0"/>
              <a:t>Task 1: Movie genre analysis</a:t>
            </a:r>
          </a:p>
        </p:txBody>
      </p:sp>
      <p:sp>
        <p:nvSpPr>
          <p:cNvPr id="3" name="Content Placeholder 2">
            <a:extLst>
              <a:ext uri="{FF2B5EF4-FFF2-40B4-BE49-F238E27FC236}">
                <a16:creationId xmlns:a16="http://schemas.microsoft.com/office/drawing/2014/main" id="{6B493FE2-D817-5EFF-BDF1-51BA710AE4F8}"/>
              </a:ext>
            </a:extLst>
          </p:cNvPr>
          <p:cNvSpPr>
            <a:spLocks noGrp="1"/>
          </p:cNvSpPr>
          <p:nvPr>
            <p:ph idx="1"/>
          </p:nvPr>
        </p:nvSpPr>
        <p:spPr>
          <a:xfrm>
            <a:off x="237933" y="868018"/>
            <a:ext cx="11721158" cy="1413559"/>
          </a:xfrm>
        </p:spPr>
        <p:txBody>
          <a:bodyPr/>
          <a:lstStyle/>
          <a:p>
            <a:pPr algn="just"/>
            <a:r>
              <a:rPr lang="en-US" dirty="0"/>
              <a:t>Task: Determine the most common genres of movies in the dataset. Then, for each genre, calculate descriptive statistics (mean, median, mode, range, variance, standard deviation) of the IMDB scores.(Top 20 most common genre)</a:t>
            </a:r>
          </a:p>
          <a:p>
            <a:pPr marL="0" indent="0">
              <a:buNone/>
            </a:pPr>
            <a:endParaRPr lang="en-US" dirty="0"/>
          </a:p>
        </p:txBody>
      </p:sp>
      <p:pic>
        <p:nvPicPr>
          <p:cNvPr id="5" name="Picture 4">
            <a:extLst>
              <a:ext uri="{FF2B5EF4-FFF2-40B4-BE49-F238E27FC236}">
                <a16:creationId xmlns:a16="http://schemas.microsoft.com/office/drawing/2014/main" id="{06B4F041-4F35-7B07-67A6-ADC7DA4BB3BE}"/>
              </a:ext>
            </a:extLst>
          </p:cNvPr>
          <p:cNvPicPr>
            <a:picLocks noChangeAspect="1"/>
          </p:cNvPicPr>
          <p:nvPr/>
        </p:nvPicPr>
        <p:blipFill rotWithShape="1">
          <a:blip r:embed="rId2"/>
          <a:srcRect/>
          <a:stretch/>
        </p:blipFill>
        <p:spPr>
          <a:xfrm>
            <a:off x="436715" y="2281577"/>
            <a:ext cx="7985183" cy="4357762"/>
          </a:xfrm>
          <a:prstGeom prst="rect">
            <a:avLst/>
          </a:prstGeom>
        </p:spPr>
      </p:pic>
      <p:pic>
        <p:nvPicPr>
          <p:cNvPr id="7" name="Picture 6">
            <a:extLst>
              <a:ext uri="{FF2B5EF4-FFF2-40B4-BE49-F238E27FC236}">
                <a16:creationId xmlns:a16="http://schemas.microsoft.com/office/drawing/2014/main" id="{034F6164-E9D1-EDA5-3C25-4C89893B9816}"/>
              </a:ext>
            </a:extLst>
          </p:cNvPr>
          <p:cNvPicPr>
            <a:picLocks noChangeAspect="1"/>
          </p:cNvPicPr>
          <p:nvPr/>
        </p:nvPicPr>
        <p:blipFill>
          <a:blip r:embed="rId3"/>
          <a:stretch>
            <a:fillRect/>
          </a:stretch>
        </p:blipFill>
        <p:spPr>
          <a:xfrm>
            <a:off x="8620680" y="2281577"/>
            <a:ext cx="3338411" cy="2648232"/>
          </a:xfrm>
          <a:prstGeom prst="rect">
            <a:avLst/>
          </a:prstGeom>
        </p:spPr>
      </p:pic>
    </p:spTree>
    <p:extLst>
      <p:ext uri="{BB962C8B-B14F-4D97-AF65-F5344CB8AC3E}">
        <p14:creationId xmlns:p14="http://schemas.microsoft.com/office/powerpoint/2010/main" val="299181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2D1E-28BD-B8BE-DA3A-94D7E09F9008}"/>
              </a:ext>
            </a:extLst>
          </p:cNvPr>
          <p:cNvSpPr>
            <a:spLocks noGrp="1"/>
          </p:cNvSpPr>
          <p:nvPr>
            <p:ph type="title"/>
          </p:nvPr>
        </p:nvSpPr>
        <p:spPr>
          <a:xfrm>
            <a:off x="423466" y="183324"/>
            <a:ext cx="10353761" cy="636104"/>
          </a:xfrm>
        </p:spPr>
        <p:txBody>
          <a:bodyPr>
            <a:normAutofit/>
          </a:bodyPr>
          <a:lstStyle/>
          <a:p>
            <a:pPr algn="l"/>
            <a:r>
              <a:rPr lang="en-US" sz="2400" dirty="0"/>
              <a:t>Task 2: movie duration analysis</a:t>
            </a:r>
          </a:p>
        </p:txBody>
      </p:sp>
      <p:sp>
        <p:nvSpPr>
          <p:cNvPr id="3" name="Content Placeholder 2">
            <a:extLst>
              <a:ext uri="{FF2B5EF4-FFF2-40B4-BE49-F238E27FC236}">
                <a16:creationId xmlns:a16="http://schemas.microsoft.com/office/drawing/2014/main" id="{E8D01192-EB32-BD74-8385-4C060777E2DA}"/>
              </a:ext>
            </a:extLst>
          </p:cNvPr>
          <p:cNvSpPr>
            <a:spLocks noGrp="1"/>
          </p:cNvSpPr>
          <p:nvPr>
            <p:ph idx="1"/>
          </p:nvPr>
        </p:nvSpPr>
        <p:spPr>
          <a:xfrm>
            <a:off x="512722" y="804914"/>
            <a:ext cx="10353762" cy="636104"/>
          </a:xfrm>
        </p:spPr>
        <p:txBody>
          <a:bodyPr/>
          <a:lstStyle/>
          <a:p>
            <a:r>
              <a:rPr lang="en-US" dirty="0"/>
              <a:t>Task: Analyze the distribution of movie durations and its impact on the IMDB score.</a:t>
            </a:r>
          </a:p>
          <a:p>
            <a:pPr marL="0" indent="0">
              <a:buNone/>
            </a:pPr>
            <a:endParaRPr lang="en-US" dirty="0"/>
          </a:p>
        </p:txBody>
      </p:sp>
      <p:pic>
        <p:nvPicPr>
          <p:cNvPr id="7" name="Picture 6">
            <a:extLst>
              <a:ext uri="{FF2B5EF4-FFF2-40B4-BE49-F238E27FC236}">
                <a16:creationId xmlns:a16="http://schemas.microsoft.com/office/drawing/2014/main" id="{9BCAAFA7-709A-AF63-3235-146DBCE51789}"/>
              </a:ext>
            </a:extLst>
          </p:cNvPr>
          <p:cNvPicPr>
            <a:picLocks noChangeAspect="1"/>
          </p:cNvPicPr>
          <p:nvPr/>
        </p:nvPicPr>
        <p:blipFill>
          <a:blip r:embed="rId2"/>
          <a:stretch>
            <a:fillRect/>
          </a:stretch>
        </p:blipFill>
        <p:spPr>
          <a:xfrm>
            <a:off x="680130" y="1324906"/>
            <a:ext cx="1917927" cy="5349770"/>
          </a:xfrm>
          <a:prstGeom prst="rect">
            <a:avLst/>
          </a:prstGeom>
        </p:spPr>
      </p:pic>
      <p:pic>
        <p:nvPicPr>
          <p:cNvPr id="9" name="Picture 8">
            <a:extLst>
              <a:ext uri="{FF2B5EF4-FFF2-40B4-BE49-F238E27FC236}">
                <a16:creationId xmlns:a16="http://schemas.microsoft.com/office/drawing/2014/main" id="{5D29EBEC-7AFB-03A8-D7B2-E3C04F08BBF0}"/>
              </a:ext>
            </a:extLst>
          </p:cNvPr>
          <p:cNvPicPr>
            <a:picLocks noChangeAspect="1"/>
          </p:cNvPicPr>
          <p:nvPr/>
        </p:nvPicPr>
        <p:blipFill rotWithShape="1">
          <a:blip r:embed="rId3"/>
          <a:srcRect t="4629"/>
          <a:stretch/>
        </p:blipFill>
        <p:spPr>
          <a:xfrm>
            <a:off x="2734075" y="3017081"/>
            <a:ext cx="8746405" cy="3657595"/>
          </a:xfrm>
          <a:prstGeom prst="rect">
            <a:avLst/>
          </a:prstGeom>
        </p:spPr>
      </p:pic>
      <p:sp>
        <p:nvSpPr>
          <p:cNvPr id="13" name="Arrow: Right 12">
            <a:extLst>
              <a:ext uri="{FF2B5EF4-FFF2-40B4-BE49-F238E27FC236}">
                <a16:creationId xmlns:a16="http://schemas.microsoft.com/office/drawing/2014/main" id="{067B0FA7-E748-6B24-5765-31BB68544AD1}"/>
              </a:ext>
            </a:extLst>
          </p:cNvPr>
          <p:cNvSpPr/>
          <p:nvPr/>
        </p:nvSpPr>
        <p:spPr>
          <a:xfrm rot="10413748">
            <a:off x="2576348" y="2342670"/>
            <a:ext cx="2538057" cy="244504"/>
          </a:xfrm>
          <a:prstGeom prst="right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DE79FBE-57E8-5534-818D-31962CE66576}"/>
              </a:ext>
            </a:extLst>
          </p:cNvPr>
          <p:cNvSpPr/>
          <p:nvPr/>
        </p:nvSpPr>
        <p:spPr>
          <a:xfrm>
            <a:off x="2942968" y="1309124"/>
            <a:ext cx="4354286" cy="10576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rows are 3782</a:t>
            </a:r>
          </a:p>
        </p:txBody>
      </p:sp>
      <p:pic>
        <p:nvPicPr>
          <p:cNvPr id="8" name="Picture 7">
            <a:extLst>
              <a:ext uri="{FF2B5EF4-FFF2-40B4-BE49-F238E27FC236}">
                <a16:creationId xmlns:a16="http://schemas.microsoft.com/office/drawing/2014/main" id="{AD4BE469-6FEF-1C51-F120-9EFEFCAD9073}"/>
              </a:ext>
            </a:extLst>
          </p:cNvPr>
          <p:cNvPicPr>
            <a:picLocks noChangeAspect="1"/>
          </p:cNvPicPr>
          <p:nvPr/>
        </p:nvPicPr>
        <p:blipFill>
          <a:blip r:embed="rId4"/>
          <a:stretch>
            <a:fillRect/>
          </a:stretch>
        </p:blipFill>
        <p:spPr>
          <a:xfrm>
            <a:off x="7453086" y="1252983"/>
            <a:ext cx="4027394" cy="1635991"/>
          </a:xfrm>
          <a:prstGeom prst="rect">
            <a:avLst/>
          </a:prstGeom>
        </p:spPr>
      </p:pic>
    </p:spTree>
    <p:extLst>
      <p:ext uri="{BB962C8B-B14F-4D97-AF65-F5344CB8AC3E}">
        <p14:creationId xmlns:p14="http://schemas.microsoft.com/office/powerpoint/2010/main" val="21265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C151-F92B-E77B-3A11-DD8510D5A817}"/>
              </a:ext>
            </a:extLst>
          </p:cNvPr>
          <p:cNvSpPr>
            <a:spLocks noGrp="1"/>
          </p:cNvSpPr>
          <p:nvPr>
            <p:ph type="title"/>
          </p:nvPr>
        </p:nvSpPr>
        <p:spPr>
          <a:xfrm>
            <a:off x="434830" y="188690"/>
            <a:ext cx="10353761" cy="624114"/>
          </a:xfrm>
        </p:spPr>
        <p:txBody>
          <a:bodyPr>
            <a:normAutofit/>
          </a:bodyPr>
          <a:lstStyle/>
          <a:p>
            <a:pPr algn="l"/>
            <a:r>
              <a:rPr lang="en-US" sz="2400" dirty="0"/>
              <a:t>Task 3: language analysis</a:t>
            </a:r>
          </a:p>
        </p:txBody>
      </p:sp>
      <p:sp>
        <p:nvSpPr>
          <p:cNvPr id="3" name="Content Placeholder 2">
            <a:extLst>
              <a:ext uri="{FF2B5EF4-FFF2-40B4-BE49-F238E27FC236}">
                <a16:creationId xmlns:a16="http://schemas.microsoft.com/office/drawing/2014/main" id="{20FF52C2-BAAA-8027-D730-9381DB220D4E}"/>
              </a:ext>
            </a:extLst>
          </p:cNvPr>
          <p:cNvSpPr>
            <a:spLocks noGrp="1"/>
          </p:cNvSpPr>
          <p:nvPr>
            <p:ph idx="1"/>
          </p:nvPr>
        </p:nvSpPr>
        <p:spPr>
          <a:xfrm>
            <a:off x="478372" y="740234"/>
            <a:ext cx="10353762" cy="624114"/>
          </a:xfrm>
        </p:spPr>
        <p:txBody>
          <a:bodyPr/>
          <a:lstStyle/>
          <a:p>
            <a:pPr marL="0" indent="0">
              <a:buNone/>
            </a:pPr>
            <a:r>
              <a:rPr lang="en-US" dirty="0"/>
              <a:t>Task: Situation: Examine the distribution of movies based on their language.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85544BF-D6ED-1596-623B-26C620211698}"/>
              </a:ext>
            </a:extLst>
          </p:cNvPr>
          <p:cNvPicPr>
            <a:picLocks noChangeAspect="1"/>
          </p:cNvPicPr>
          <p:nvPr/>
        </p:nvPicPr>
        <p:blipFill>
          <a:blip r:embed="rId2"/>
          <a:stretch>
            <a:fillRect/>
          </a:stretch>
        </p:blipFill>
        <p:spPr>
          <a:xfrm>
            <a:off x="478371" y="1192896"/>
            <a:ext cx="4282315" cy="5476414"/>
          </a:xfrm>
          <a:prstGeom prst="rect">
            <a:avLst/>
          </a:prstGeom>
        </p:spPr>
      </p:pic>
      <p:pic>
        <p:nvPicPr>
          <p:cNvPr id="11" name="Picture 10">
            <a:extLst>
              <a:ext uri="{FF2B5EF4-FFF2-40B4-BE49-F238E27FC236}">
                <a16:creationId xmlns:a16="http://schemas.microsoft.com/office/drawing/2014/main" id="{F37BBF69-8418-E9FE-5AC3-09AD0A38B86E}"/>
              </a:ext>
            </a:extLst>
          </p:cNvPr>
          <p:cNvPicPr>
            <a:picLocks noChangeAspect="1"/>
          </p:cNvPicPr>
          <p:nvPr/>
        </p:nvPicPr>
        <p:blipFill>
          <a:blip r:embed="rId3"/>
          <a:stretch>
            <a:fillRect/>
          </a:stretch>
        </p:blipFill>
        <p:spPr>
          <a:xfrm>
            <a:off x="5034159" y="1192895"/>
            <a:ext cx="4282315" cy="5476413"/>
          </a:xfrm>
          <a:prstGeom prst="rect">
            <a:avLst/>
          </a:prstGeom>
        </p:spPr>
      </p:pic>
    </p:spTree>
    <p:extLst>
      <p:ext uri="{BB962C8B-B14F-4D97-AF65-F5344CB8AC3E}">
        <p14:creationId xmlns:p14="http://schemas.microsoft.com/office/powerpoint/2010/main" val="173164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B8AF-A135-EA72-6BC2-69E388078692}"/>
              </a:ext>
            </a:extLst>
          </p:cNvPr>
          <p:cNvSpPr>
            <a:spLocks noGrp="1"/>
          </p:cNvSpPr>
          <p:nvPr>
            <p:ph type="title"/>
          </p:nvPr>
        </p:nvSpPr>
        <p:spPr>
          <a:xfrm>
            <a:off x="594483" y="159658"/>
            <a:ext cx="10353761" cy="595086"/>
          </a:xfrm>
        </p:spPr>
        <p:txBody>
          <a:bodyPr>
            <a:normAutofit/>
          </a:bodyPr>
          <a:lstStyle/>
          <a:p>
            <a:pPr algn="l"/>
            <a:r>
              <a:rPr lang="en-US" sz="2400" dirty="0"/>
              <a:t>Task 4: director analysis</a:t>
            </a:r>
          </a:p>
        </p:txBody>
      </p:sp>
      <p:sp>
        <p:nvSpPr>
          <p:cNvPr id="3" name="Content Placeholder 2">
            <a:extLst>
              <a:ext uri="{FF2B5EF4-FFF2-40B4-BE49-F238E27FC236}">
                <a16:creationId xmlns:a16="http://schemas.microsoft.com/office/drawing/2014/main" id="{E92CA89B-BBDA-EC55-4EC3-23F5651ABC9B}"/>
              </a:ext>
            </a:extLst>
          </p:cNvPr>
          <p:cNvSpPr>
            <a:spLocks noGrp="1"/>
          </p:cNvSpPr>
          <p:nvPr>
            <p:ph idx="1"/>
          </p:nvPr>
        </p:nvSpPr>
        <p:spPr>
          <a:xfrm>
            <a:off x="638024" y="754744"/>
            <a:ext cx="10697633" cy="986970"/>
          </a:xfrm>
        </p:spPr>
        <p:txBody>
          <a:bodyPr>
            <a:normAutofit/>
          </a:bodyPr>
          <a:lstStyle/>
          <a:p>
            <a:r>
              <a:rPr lang="en-US" dirty="0"/>
              <a:t>Task: Identify the top directors based on their average IMDB score and analyze their contribution to the success of movies using percentile calculations.</a:t>
            </a:r>
          </a:p>
        </p:txBody>
      </p:sp>
      <p:pic>
        <p:nvPicPr>
          <p:cNvPr id="5" name="Picture 4">
            <a:extLst>
              <a:ext uri="{FF2B5EF4-FFF2-40B4-BE49-F238E27FC236}">
                <a16:creationId xmlns:a16="http://schemas.microsoft.com/office/drawing/2014/main" id="{FE5572EC-490E-A143-B8D9-ED3B36C9038D}"/>
              </a:ext>
            </a:extLst>
          </p:cNvPr>
          <p:cNvPicPr>
            <a:picLocks noChangeAspect="1"/>
          </p:cNvPicPr>
          <p:nvPr/>
        </p:nvPicPr>
        <p:blipFill rotWithShape="1">
          <a:blip r:embed="rId2"/>
          <a:srcRect t="2363" r="1445" b="5484"/>
          <a:stretch/>
        </p:blipFill>
        <p:spPr>
          <a:xfrm>
            <a:off x="638024" y="1857829"/>
            <a:ext cx="4906433" cy="4528458"/>
          </a:xfrm>
          <a:prstGeom prst="rect">
            <a:avLst/>
          </a:prstGeom>
        </p:spPr>
      </p:pic>
      <p:pic>
        <p:nvPicPr>
          <p:cNvPr id="7" name="Picture 6">
            <a:extLst>
              <a:ext uri="{FF2B5EF4-FFF2-40B4-BE49-F238E27FC236}">
                <a16:creationId xmlns:a16="http://schemas.microsoft.com/office/drawing/2014/main" id="{35D643CC-F13E-D7C3-A0A8-AD9C6B47CCDC}"/>
              </a:ext>
            </a:extLst>
          </p:cNvPr>
          <p:cNvPicPr>
            <a:picLocks noChangeAspect="1"/>
          </p:cNvPicPr>
          <p:nvPr/>
        </p:nvPicPr>
        <p:blipFill rotWithShape="1">
          <a:blip r:embed="rId3"/>
          <a:srcRect l="1079" r="2532" b="8422"/>
          <a:stretch/>
        </p:blipFill>
        <p:spPr>
          <a:xfrm>
            <a:off x="5805713" y="1857830"/>
            <a:ext cx="3425373" cy="1262742"/>
          </a:xfrm>
          <a:prstGeom prst="rect">
            <a:avLst/>
          </a:prstGeom>
        </p:spPr>
      </p:pic>
      <p:sp>
        <p:nvSpPr>
          <p:cNvPr id="8" name="TextBox 7">
            <a:extLst>
              <a:ext uri="{FF2B5EF4-FFF2-40B4-BE49-F238E27FC236}">
                <a16:creationId xmlns:a16="http://schemas.microsoft.com/office/drawing/2014/main" id="{8B994429-2298-757F-B25A-0C97B648E806}"/>
              </a:ext>
            </a:extLst>
          </p:cNvPr>
          <p:cNvSpPr txBox="1"/>
          <p:nvPr/>
        </p:nvSpPr>
        <p:spPr>
          <a:xfrm>
            <a:off x="5646057" y="3452446"/>
            <a:ext cx="6197600" cy="923330"/>
          </a:xfrm>
          <a:prstGeom prst="rect">
            <a:avLst/>
          </a:prstGeom>
          <a:noFill/>
        </p:spPr>
        <p:txBody>
          <a:bodyPr wrap="square" rtlCol="0">
            <a:spAutoFit/>
          </a:bodyPr>
          <a:lstStyle/>
          <a:p>
            <a:r>
              <a:rPr lang="en-US" dirty="0"/>
              <a:t>=LARGE(Table1[Average of </a:t>
            </a:r>
            <a:r>
              <a:rPr lang="en-US" dirty="0" err="1"/>
              <a:t>imdb_score</a:t>
            </a:r>
            <a:r>
              <a:rPr lang="en-US" dirty="0"/>
              <a:t>],1)</a:t>
            </a:r>
          </a:p>
          <a:p>
            <a:r>
              <a:rPr lang="en-US" dirty="0"/>
              <a:t>=PERCENTRANK(Table1[Average of </a:t>
            </a:r>
            <a:r>
              <a:rPr lang="en-US" dirty="0" err="1"/>
              <a:t>imdb_score</a:t>
            </a:r>
            <a:r>
              <a:rPr lang="en-US" dirty="0"/>
              <a:t>],E16)</a:t>
            </a:r>
          </a:p>
          <a:p>
            <a:r>
              <a:rPr lang="en-US" dirty="0"/>
              <a:t>=PERCENTILE(Table1[Average of </a:t>
            </a:r>
            <a:r>
              <a:rPr lang="en-US" dirty="0" err="1"/>
              <a:t>imdb_score</a:t>
            </a:r>
            <a:r>
              <a:rPr lang="en-US" dirty="0"/>
              <a:t>],E17)</a:t>
            </a:r>
          </a:p>
        </p:txBody>
      </p:sp>
    </p:spTree>
    <p:extLst>
      <p:ext uri="{BB962C8B-B14F-4D97-AF65-F5344CB8AC3E}">
        <p14:creationId xmlns:p14="http://schemas.microsoft.com/office/powerpoint/2010/main" val="478854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313</TotalTime>
  <Words>554</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PowerPoint Presentation</vt:lpstr>
      <vt:lpstr>Project description</vt:lpstr>
      <vt:lpstr>Approach</vt:lpstr>
      <vt:lpstr>Tech-stack used</vt:lpstr>
      <vt:lpstr>insights and result</vt:lpstr>
      <vt:lpstr>Task 1: Movie genre analysis</vt:lpstr>
      <vt:lpstr>Task 2: movie duration analysis</vt:lpstr>
      <vt:lpstr>Task 3: language analysis</vt:lpstr>
      <vt:lpstr>Task 4: director analysis</vt:lpstr>
      <vt:lpstr>Task 5: budget analysis</vt:lpstr>
      <vt:lpstr>Drive link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drustant metar</dc:creator>
  <cp:lastModifiedBy>drustant metar</cp:lastModifiedBy>
  <cp:revision>44</cp:revision>
  <dcterms:created xsi:type="dcterms:W3CDTF">2024-04-10T11:22:16Z</dcterms:created>
  <dcterms:modified xsi:type="dcterms:W3CDTF">2024-04-13T15:48:55Z</dcterms:modified>
</cp:coreProperties>
</file>