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8" autoAdjust="0"/>
    <p:restoredTop sz="94660"/>
  </p:normalViewPr>
  <p:slideViewPr>
    <p:cSldViewPr snapToGrid="0">
      <p:cViewPr varScale="1">
        <p:scale>
          <a:sx n="120" d="100"/>
          <a:sy n="120" d="100"/>
        </p:scale>
        <p:origin x="1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6/3/2022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6/3/2022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6/3/2022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n-US"/>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820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sp>
        <p:nvSpPr>
          <p:cNvPr id="3" name="Marcador de contenido 2"/>
          <p:cNvSpPr>
            <a:spLocks noGrp="1"/>
          </p:cNvSpPr>
          <p:nvPr>
            <p:ph idx="1"/>
          </p:nvPr>
        </p:nvSpPr>
        <p:spPr>
          <a:xfrm>
            <a:off x="1047508" y="8169964"/>
            <a:ext cx="10249383" cy="3486647"/>
          </a:xfrm>
        </p:spPr>
        <p:txBody>
          <a:bodyPr>
            <a:normAutofit fontScale="92500" lnSpcReduction="10000"/>
          </a:bodyPr>
          <a:lstStyle/>
          <a:p>
            <a:r>
              <a:rPr lang="es-MX" sz="800" dirty="0"/>
              <a:t>Tabla de hechos: almacena información sobre un hecho del negocio. </a:t>
            </a:r>
            <a:endParaRPr lang="es-MX" sz="800" dirty="0" smtClean="0"/>
          </a:p>
          <a:p>
            <a:r>
              <a:rPr lang="es-MX" sz="800" dirty="0" smtClean="0"/>
              <a:t>Tablas </a:t>
            </a:r>
            <a:r>
              <a:rPr lang="es-MX" sz="800" dirty="0"/>
              <a:t>de dimensión: almacenan información sobre los factores que influyen y con base en los cuales se puede analizar el hecho</a:t>
            </a:r>
            <a:r>
              <a:rPr lang="es-MX" sz="800" dirty="0" smtClean="0"/>
              <a:t>.</a:t>
            </a:r>
          </a:p>
          <a:p>
            <a:pPr marL="0" indent="0">
              <a:buNone/>
            </a:pPr>
            <a:r>
              <a:rPr lang="es-MX" sz="800" dirty="0" smtClean="0"/>
              <a:t>Conceptos:</a:t>
            </a:r>
          </a:p>
          <a:p>
            <a:pPr>
              <a:buFontTx/>
              <a:buChar char="-"/>
            </a:pPr>
            <a:r>
              <a:rPr lang="es-MX" sz="800" dirty="0" smtClean="0"/>
              <a:t>Llave </a:t>
            </a:r>
            <a:r>
              <a:rPr lang="es-MX" sz="800" dirty="0"/>
              <a:t>de la tabla de </a:t>
            </a:r>
            <a:r>
              <a:rPr lang="es-MX" sz="800" dirty="0" smtClean="0"/>
              <a:t>hecho.</a:t>
            </a:r>
          </a:p>
          <a:p>
            <a:pPr>
              <a:buFontTx/>
              <a:buChar char="-"/>
            </a:pPr>
            <a:r>
              <a:rPr lang="es-MX" sz="800" dirty="0"/>
              <a:t>Medidas: </a:t>
            </a:r>
            <a:r>
              <a:rPr lang="es-MX" sz="800" dirty="0" smtClean="0"/>
              <a:t> Aditivas</a:t>
            </a:r>
            <a:r>
              <a:rPr lang="es-MX" sz="800" dirty="0"/>
              <a:t>: pueden sumarse bajo cualquier contexto. </a:t>
            </a:r>
            <a:r>
              <a:rPr lang="es-MX" sz="800" dirty="0" err="1"/>
              <a:t>Ej</a:t>
            </a:r>
            <a:r>
              <a:rPr lang="es-MX" sz="800" dirty="0"/>
              <a:t>: se puede obtener sumas totales de las ventas por fecha, tienda, cliente, forma de pago, producto,…  </a:t>
            </a:r>
            <a:r>
              <a:rPr lang="es-MX" sz="800" dirty="0" err="1"/>
              <a:t>Semi</a:t>
            </a:r>
            <a:r>
              <a:rPr lang="es-MX" sz="800" dirty="0"/>
              <a:t>-aditivas: solo se pueden sumar en ciertos contextos o dimensiones. </a:t>
            </a:r>
            <a:r>
              <a:rPr lang="es-MX" sz="800" dirty="0" err="1"/>
              <a:t>Ej</a:t>
            </a:r>
            <a:r>
              <a:rPr lang="es-MX" sz="800" dirty="0"/>
              <a:t>: la cantidad de empleados se puede sumar por departamentos, pero no se puede reportar la cantidad de empleados del trimestre como la suma de los empleados de cada mes,…  No aditivas: </a:t>
            </a:r>
            <a:r>
              <a:rPr lang="es-MX" sz="800" dirty="0" err="1"/>
              <a:t>precio_unidad</a:t>
            </a:r>
            <a:r>
              <a:rPr lang="es-MX" sz="800" dirty="0"/>
              <a:t>, temperatura,… </a:t>
            </a:r>
            <a:endParaRPr lang="es-MX" sz="800" dirty="0" smtClean="0"/>
          </a:p>
          <a:p>
            <a:pPr>
              <a:buFontTx/>
              <a:buChar char="-"/>
            </a:pPr>
            <a:r>
              <a:rPr lang="es-MX" sz="800" dirty="0" smtClean="0"/>
              <a:t>Nivel </a:t>
            </a:r>
            <a:r>
              <a:rPr lang="es-MX" sz="800" dirty="0"/>
              <a:t>de granularidad:  </a:t>
            </a:r>
            <a:r>
              <a:rPr lang="es-MX" sz="800" dirty="0" smtClean="0"/>
              <a:t>Nivel </a:t>
            </a:r>
            <a:r>
              <a:rPr lang="es-MX" sz="800" dirty="0"/>
              <a:t>de detalle más fino que está implícito al unir las tablas de hechos y dimensiones.  Grano: significado de una fila única en una tabla de hecho.  Todas las filas de la tabla de hechos deben tener el mismo nivel de granularidad.  Recomendación. Utilizar el nivel más bajo de detalle (nivel </a:t>
            </a:r>
            <a:r>
              <a:rPr lang="es-MX" sz="800" dirty="0" smtClean="0"/>
              <a:t>atómico)</a:t>
            </a:r>
          </a:p>
          <a:p>
            <a:pPr marL="0" indent="0">
              <a:buNone/>
            </a:pPr>
            <a:r>
              <a:rPr lang="es-MX" sz="800" dirty="0" smtClean="0"/>
              <a:t>Historia:</a:t>
            </a:r>
          </a:p>
          <a:p>
            <a:pPr marL="0" indent="0">
              <a:buNone/>
            </a:pPr>
            <a:r>
              <a:rPr lang="es-MX" sz="800" dirty="0"/>
              <a:t> Tipo 1: Cambia y no se lleva historia.  Tipo 2: Cambia y se lleva historia. Se crea una nueva fila  Tipo 3: Cambia y se lleva historia. Manejo basado en columnas  Tipo 4: Mini-Dimensiones.  Tipo 5: Mini-dimensión + Tipo 1 </a:t>
            </a:r>
            <a:r>
              <a:rPr lang="es-MX" sz="800" dirty="0" err="1"/>
              <a:t>outrigger</a:t>
            </a:r>
            <a:r>
              <a:rPr lang="es-MX" sz="800" dirty="0"/>
              <a:t>  Tipo 6: Adición de atributos tipo 1 y 3 a una dimensión tipo 2  Tipo 7: Tipo 1 (valor actual y llave durable/natural) y Tipo </a:t>
            </a:r>
            <a:r>
              <a:rPr lang="es-MX" sz="800" dirty="0" smtClean="0"/>
              <a:t>2</a:t>
            </a:r>
          </a:p>
          <a:p>
            <a:pPr marL="0" indent="0">
              <a:buNone/>
            </a:pPr>
            <a:endParaRPr lang="es-MX" sz="800" dirty="0"/>
          </a:p>
          <a:p>
            <a:pPr marL="0" indent="0">
              <a:buNone/>
            </a:pPr>
            <a:r>
              <a:rPr lang="es-MX" sz="800" dirty="0"/>
              <a:t>Estrategia Características Tipo 1 El atributo siempre refleja el valor más reciente. Esquema más simple. Se pierde la historia de los cambios. Apropiado para pequeñas modificaciones. Tipo 2 Se inserta una nueva fila para reflejar los cambios. Esta nueva fila automáticamente “</a:t>
            </a:r>
            <a:r>
              <a:rPr lang="es-MX" sz="800" dirty="0" err="1"/>
              <a:t>particiona</a:t>
            </a:r>
            <a:r>
              <a:rPr lang="es-MX" sz="800" dirty="0"/>
              <a:t>” la historia en la tabla de hechos. Estrategia más utiliza y segura cuando no se tiene certeza, desde el punto de vista del negocio, de las reglas SCD para un atributo. Tipo 3 Se crea una nueva columna para capturar los cambios. El atributo original se trata como un Tipo 1 y la nueva columna mantiene el valor anterior. Se utiliza cuando se requiere soportar dos “visiones” del mundo simultáneamente (realidades alternativas). No es útil para atributos que cambian impredeciblemente. Tipo 4 Se utiliza una </a:t>
            </a:r>
            <a:r>
              <a:rPr lang="es-MX" sz="800" dirty="0" err="1"/>
              <a:t>minidimensión</a:t>
            </a:r>
            <a:r>
              <a:rPr lang="es-MX" sz="800" dirty="0"/>
              <a:t> para mantener los cambios. Para atributos que cambian rápidamente. Estos atributos pueden ser consultados de manera independiente. </a:t>
            </a:r>
            <a:endParaRPr lang="es-MX" sz="800" dirty="0" smtClean="0"/>
          </a:p>
          <a:p>
            <a:pPr marL="0" indent="0">
              <a:buNone/>
            </a:pPr>
            <a:r>
              <a:rPr lang="es-MX" sz="800" dirty="0" smtClean="0"/>
              <a:t>Esquemas </a:t>
            </a:r>
            <a:r>
              <a:rPr lang="es-MX" sz="800" dirty="0"/>
              <a:t>híbridos Tipo 5 Tipo 4 + Tipo 1. Se añade la llave de la </a:t>
            </a:r>
            <a:r>
              <a:rPr lang="es-MX" sz="800" dirty="0" err="1"/>
              <a:t>minidimensión</a:t>
            </a:r>
            <a:r>
              <a:rPr lang="es-MX" sz="800" dirty="0"/>
              <a:t> como un atributo en la dimensión base, el cual se actualiza con la estrategia Tipo 1. Útil cuando se desea obtener un perfil actual en ausencia de las métricas de la tabla de hechos o acceder a hechos históricos sobre la base de este perfil. Tipo 6 Se insertan filas que mantienen el cambio (Tipo 2) y se añade una columna (Tipo 3) que mantiene la asignación actual, en la cual subsiguientes cambios se manejan como Tipo 1. Se puede utilizar el atributo histórico para agrupar los hechos en función del valor del atributo que estaba vigente cuando se produjeron estos. Tipo 7 La tabla de hechos contiene dos llaves foráneas: una vinculada a la tabla de dimensiones donde se rastrean los atributos de tipo 2, más la llave natural de la dimensión vinculada que representa los valores actuales de los atributos.</a:t>
            </a:r>
          </a:p>
        </p:txBody>
      </p:sp>
    </p:spTree>
    <p:extLst>
      <p:ext uri="{BB962C8B-B14F-4D97-AF65-F5344CB8AC3E}">
        <p14:creationId xmlns:p14="http://schemas.microsoft.com/office/powerpoint/2010/main" val="416324585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52</TotalTime>
  <Words>626</Words>
  <Application>Microsoft Office PowerPoint</Application>
  <PresentationFormat>Panorámica</PresentationFormat>
  <Paragraphs>11</Paragraphs>
  <Slides>2</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2</vt:i4>
      </vt:variant>
    </vt:vector>
  </HeadingPairs>
  <TitlesOfParts>
    <vt:vector size="4" baseType="lpstr">
      <vt:lpstr>Franklin Gothic Book</vt:lpstr>
      <vt:lpstr>Crop</vt:lpstr>
      <vt:lpstr>Presentación de PowerPoint</vt:lpstr>
      <vt:lpstr>Presentación de PowerPoint</vt:lpstr>
    </vt:vector>
  </TitlesOfParts>
  <Company>Dixguel03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ruiz</dc:creator>
  <cp:lastModifiedBy>david ruiz</cp:lastModifiedBy>
  <cp:revision>4</cp:revision>
  <dcterms:created xsi:type="dcterms:W3CDTF">2022-06-03T17:30:34Z</dcterms:created>
  <dcterms:modified xsi:type="dcterms:W3CDTF">2022-06-03T18:22:54Z</dcterms:modified>
</cp:coreProperties>
</file>