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1" r:id="rId6"/>
    <p:sldId id="302" r:id="rId7"/>
    <p:sldId id="303" r:id="rId8"/>
    <p:sldId id="304" r:id="rId9"/>
    <p:sldId id="305" r:id="rId10"/>
    <p:sldId id="300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17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30/05/2022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Análisis de indicadores socioeconómicos y dimensiones municipales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608576"/>
            <a:ext cx="3209973" cy="877824"/>
          </a:xfrm>
        </p:spPr>
        <p:txBody>
          <a:bodyPr rtlCol="0" anchor="t">
            <a:normAutofit fontScale="32500" lnSpcReduction="20000"/>
          </a:bodyPr>
          <a:lstStyle/>
          <a:p>
            <a:pPr rtl="0">
              <a:lnSpc>
                <a:spcPct val="100000"/>
              </a:lnSpc>
            </a:pPr>
            <a:r>
              <a:rPr lang="es-ES" sz="3200" dirty="0"/>
              <a:t>Nicolás segura </a:t>
            </a:r>
            <a:r>
              <a:rPr lang="es-ES" sz="3200" dirty="0" smtClean="0"/>
              <a:t>castro</a:t>
            </a:r>
          </a:p>
          <a:p>
            <a:pPr rtl="0">
              <a:lnSpc>
                <a:spcPct val="100000"/>
              </a:lnSpc>
            </a:pPr>
            <a:r>
              <a:rPr lang="es-ES" sz="3200" dirty="0" smtClean="0"/>
              <a:t>David Ruiz </a:t>
            </a:r>
            <a:r>
              <a:rPr lang="es-ES" sz="3200" dirty="0" err="1" smtClean="0"/>
              <a:t>villota</a:t>
            </a:r>
            <a:endParaRPr lang="es-ES" sz="3200" dirty="0" smtClean="0"/>
          </a:p>
          <a:p>
            <a:pPr rtl="0">
              <a:lnSpc>
                <a:spcPct val="100000"/>
              </a:lnSpc>
            </a:pPr>
            <a:r>
              <a:rPr lang="es-ES" sz="3200" dirty="0" smtClean="0"/>
              <a:t>Jaime torres </a:t>
            </a:r>
            <a:r>
              <a:rPr lang="es-ES" sz="3200" dirty="0" err="1" smtClean="0"/>
              <a:t>lopez</a:t>
            </a:r>
            <a:endParaRPr lang="es-ES" sz="16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1BFFC2-7B8E-6CB3-87E2-6EA6F279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negocio</a:t>
            </a:r>
            <a:endParaRPr lang="en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A088C7D-9CDB-F3B9-8565-46B7C4E5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42" y="2107398"/>
            <a:ext cx="2643909" cy="26439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031BF2-0F78-5758-CB75-3D540C899ACD}"/>
              </a:ext>
            </a:extLst>
          </p:cNvPr>
          <p:cNvSpPr txBox="1"/>
          <p:nvPr/>
        </p:nvSpPr>
        <p:spPr>
          <a:xfrm>
            <a:off x="1048061" y="4751660"/>
            <a:ext cx="281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Requerimientos de negocio</a:t>
            </a:r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CC5933B3-48CC-510F-0830-2A5F4597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82" y="2392649"/>
            <a:ext cx="2228996" cy="22289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0C6D72C-1FB2-0CB4-EE53-EA63E3937121}"/>
              </a:ext>
            </a:extLst>
          </p:cNvPr>
          <p:cNvSpPr txBox="1"/>
          <p:nvPr/>
        </p:nvSpPr>
        <p:spPr>
          <a:xfrm>
            <a:off x="8286208" y="4751307"/>
            <a:ext cx="20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Tableros de control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9FE99E1B-7DC5-8912-2450-0224236EB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12" y="2392649"/>
            <a:ext cx="2298665" cy="229591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9D9188A-C594-2C1E-89FE-0110AD3DA824}"/>
              </a:ext>
            </a:extLst>
          </p:cNvPr>
          <p:cNvSpPr txBox="1"/>
          <p:nvPr/>
        </p:nvSpPr>
        <p:spPr>
          <a:xfrm>
            <a:off x="4448198" y="4751307"/>
            <a:ext cx="32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Entender y procesar los datos</a:t>
            </a:r>
          </a:p>
        </p:txBody>
      </p:sp>
    </p:spTree>
    <p:extLst>
      <p:ext uri="{BB962C8B-B14F-4D97-AF65-F5344CB8AC3E}">
        <p14:creationId xmlns:p14="http://schemas.microsoft.com/office/powerpoint/2010/main" val="203268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191827-5B47-F6C7-BF4F-A15DE2BC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dimensional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9B92234-C9C4-DC5B-0291-65C90FDC5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079" y="974412"/>
            <a:ext cx="7367921" cy="4678330"/>
          </a:xfrm>
        </p:spPr>
      </p:pic>
      <p:pic>
        <p:nvPicPr>
          <p:cNvPr id="2050" name="Picture 2" descr="Data Model Icon #45490 - Free Icons Library">
            <a:extLst>
              <a:ext uri="{FF2B5EF4-FFF2-40B4-BE49-F238E27FC236}">
                <a16:creationId xmlns:a16="http://schemas.microsoft.com/office/drawing/2014/main" id="{B71C13B2-FEA8-C343-7115-75628B7A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3128540"/>
            <a:ext cx="3040566" cy="29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4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F3902A-D816-411A-DC8B-50250CDF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Perfilamiento de la información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30EC51-DC1C-36F9-E639-11AA6C3E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Se </a:t>
            </a:r>
            <a:r>
              <a:rPr lang="es-CO" dirty="0"/>
              <a:t>realizó </a:t>
            </a:r>
            <a:r>
              <a:rPr lang="es-CO" b="1" dirty="0">
                <a:solidFill>
                  <a:srgbClr val="00B0F0"/>
                </a:solidFill>
              </a:rPr>
              <a:t>limpieza</a:t>
            </a:r>
            <a:r>
              <a:rPr lang="es-CO" dirty="0"/>
              <a:t>, </a:t>
            </a:r>
            <a:r>
              <a:rPr lang="es-CO" b="1" dirty="0">
                <a:solidFill>
                  <a:srgbClr val="00B0F0"/>
                </a:solidFill>
              </a:rPr>
              <a:t>normalización</a:t>
            </a:r>
            <a:r>
              <a:rPr lang="es-CO" dirty="0"/>
              <a:t> e igualmente, se realizaron </a:t>
            </a:r>
            <a:r>
              <a:rPr lang="es-CO" b="1" dirty="0">
                <a:solidFill>
                  <a:srgbClr val="00B0F0"/>
                </a:solidFill>
              </a:rPr>
              <a:t>reportes</a:t>
            </a:r>
            <a:r>
              <a:rPr lang="es-CO" dirty="0"/>
              <a:t> e </a:t>
            </a:r>
            <a:r>
              <a:rPr lang="es-CO" b="1" dirty="0">
                <a:solidFill>
                  <a:srgbClr val="00B0F0"/>
                </a:solidFill>
              </a:rPr>
              <a:t>informes</a:t>
            </a:r>
            <a:r>
              <a:rPr lang="es-CO" dirty="0"/>
              <a:t> que nos permitieran visualizar la </a:t>
            </a:r>
            <a:r>
              <a:rPr lang="es-CO" b="1" dirty="0">
                <a:solidFill>
                  <a:srgbClr val="00B0F0"/>
                </a:solidFill>
              </a:rPr>
              <a:t>información relevante</a:t>
            </a:r>
            <a:r>
              <a:rPr lang="es-CO" dirty="0"/>
              <a:t> de los </a:t>
            </a:r>
            <a:r>
              <a:rPr lang="es-CO" dirty="0" err="1"/>
              <a:t>dataset</a:t>
            </a:r>
            <a:r>
              <a:rPr lang="es-CO" dirty="0"/>
              <a:t> y de cada una de las </a:t>
            </a:r>
            <a:r>
              <a:rPr lang="es-CO" b="1" dirty="0">
                <a:solidFill>
                  <a:srgbClr val="00B0F0"/>
                </a:solidFill>
              </a:rPr>
              <a:t>variables</a:t>
            </a:r>
            <a:r>
              <a:rPr lang="es-CO" dirty="0"/>
              <a:t> que lo componían</a:t>
            </a:r>
            <a:r>
              <a:rPr lang="es-CO" dirty="0" smtClean="0"/>
              <a:t>.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t="418"/>
          <a:stretch/>
        </p:blipFill>
        <p:spPr>
          <a:xfrm>
            <a:off x="752591" y="0"/>
            <a:ext cx="4319904" cy="4208664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40135" y="0"/>
            <a:ext cx="5783927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1CF8-EE26-B37B-2C17-7BAF4D5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Carga de los datos</a:t>
            </a:r>
          </a:p>
        </p:txBody>
      </p:sp>
      <p:pic>
        <p:nvPicPr>
          <p:cNvPr id="10" name="Marcador de contenido 9" descr="Icono&#10;&#10;Descripción generada automáticamente">
            <a:extLst>
              <a:ext uri="{FF2B5EF4-FFF2-40B4-BE49-F238E27FC236}">
                <a16:creationId xmlns:a16="http://schemas.microsoft.com/office/drawing/2014/main" id="{A35CC6BC-7371-812D-6861-604EE6137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0825" y="2076450"/>
            <a:ext cx="3792538" cy="3792538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931FD5-AEDF-80D7-C899-215477AB6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4084" y="2435551"/>
            <a:ext cx="4781596" cy="2794476"/>
          </a:xfrm>
        </p:spPr>
        <p:txBody>
          <a:bodyPr/>
          <a:lstStyle/>
          <a:p>
            <a:r>
              <a:rPr lang="es-CO" dirty="0"/>
              <a:t>1. Realizamos una </a:t>
            </a:r>
            <a:r>
              <a:rPr lang="es-CO" dirty="0">
                <a:solidFill>
                  <a:srgbClr val="00B0F0"/>
                </a:solidFill>
              </a:rPr>
              <a:t>limpieza </a:t>
            </a:r>
            <a:r>
              <a:rPr lang="es-CO" dirty="0">
                <a:solidFill>
                  <a:schemeClr val="tx1"/>
                </a:solidFill>
              </a:rPr>
              <a:t>de los valores totales.</a:t>
            </a:r>
          </a:p>
          <a:p>
            <a:r>
              <a:rPr lang="es-CO" dirty="0">
                <a:solidFill>
                  <a:schemeClr val="tx1"/>
                </a:solidFill>
              </a:rPr>
              <a:t>2. Exportamos el </a:t>
            </a:r>
            <a:r>
              <a:rPr lang="es-CO" dirty="0">
                <a:solidFill>
                  <a:srgbClr val="00B0F0"/>
                </a:solidFill>
              </a:rPr>
              <a:t>resultado</a:t>
            </a:r>
            <a:r>
              <a:rPr lang="es-CO" dirty="0">
                <a:solidFill>
                  <a:schemeClr val="tx1"/>
                </a:solidFill>
              </a:rPr>
              <a:t> de los datos a un archivo de </a:t>
            </a:r>
            <a:r>
              <a:rPr lang="es-CO" dirty="0">
                <a:solidFill>
                  <a:srgbClr val="00B0F0"/>
                </a:solidFill>
              </a:rPr>
              <a:t>Excel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r>
              <a:rPr lang="es-CO" dirty="0">
                <a:solidFill>
                  <a:schemeClr val="tx1"/>
                </a:solidFill>
              </a:rPr>
              <a:t>3. Cargamos la información a </a:t>
            </a:r>
            <a:r>
              <a:rPr lang="es-CO" dirty="0" err="1">
                <a:solidFill>
                  <a:srgbClr val="00B0F0"/>
                </a:solidFill>
              </a:rPr>
              <a:t>PowerBI</a:t>
            </a:r>
            <a:endParaRPr lang="es-CO" dirty="0">
              <a:solidFill>
                <a:srgbClr val="00B0F0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4. Generamos los </a:t>
            </a:r>
            <a:r>
              <a:rPr lang="es-CO" dirty="0">
                <a:solidFill>
                  <a:srgbClr val="00B0F0"/>
                </a:solidFill>
              </a:rPr>
              <a:t>tableros de control</a:t>
            </a:r>
          </a:p>
        </p:txBody>
      </p:sp>
    </p:spTree>
    <p:extLst>
      <p:ext uri="{BB962C8B-B14F-4D97-AF65-F5344CB8AC3E}">
        <p14:creationId xmlns:p14="http://schemas.microsoft.com/office/powerpoint/2010/main" val="33476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1CF8-EE26-B37B-2C17-7BAF4D5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 de proceso del ETL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08" y="2297869"/>
            <a:ext cx="5812143" cy="38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Arquitectura de solución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31007" y="2108200"/>
            <a:ext cx="679031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{1DA5FBF8-A7D6-4E11-83A0-C2C963A969C3}tf22712842_win32</Template>
  <TotalTime>363</TotalTime>
  <Words>124</Words>
  <Application>Microsoft Office PowerPoint</Application>
  <PresentationFormat>Panorámica</PresentationFormat>
  <Paragraphs>20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Análisis de indicadores socioeconómicos y dimensiones municipales en Colombia</vt:lpstr>
      <vt:lpstr>Objetivos de negocio</vt:lpstr>
      <vt:lpstr>Modelo dimensional</vt:lpstr>
      <vt:lpstr>Perfilamiento de la información</vt:lpstr>
      <vt:lpstr>Carga de los datos</vt:lpstr>
      <vt:lpstr>Diseño de proceso del ETL</vt:lpstr>
      <vt:lpstr>Arquitectura de 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indicadores socioeconómicos y dimensiones municipales en Colombia</dc:title>
  <dc:creator>Nicolas Segura Castro</dc:creator>
  <cp:lastModifiedBy>david ruiz</cp:lastModifiedBy>
  <cp:revision>9</cp:revision>
  <dcterms:created xsi:type="dcterms:W3CDTF">2022-05-30T19:00:10Z</dcterms:created>
  <dcterms:modified xsi:type="dcterms:W3CDTF">2022-05-31T02:23:34Z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