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98" r:id="rId5"/>
    <p:sldId id="301" r:id="rId6"/>
    <p:sldId id="302" r:id="rId7"/>
    <p:sldId id="303" r:id="rId8"/>
    <p:sldId id="304" r:id="rId9"/>
    <p:sldId id="305" r:id="rId10"/>
    <p:sldId id="300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617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12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74E1C-1808-45B2-B75C-4D9001095507}" type="datetime1">
              <a:rPr lang="es-ES" smtClean="0"/>
              <a:t>30/05/2022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18C9D-7709-4A95-8F43-BBF0364748E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20285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DD639-B493-4C6F-8888-3252BB671C65}" type="datetime1">
              <a:rPr lang="es-ES" noProof="0" smtClean="0"/>
              <a:t>30/05/2022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909E6-4FD5-449B-938E-8FE1DD2E6C2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63860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5056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124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C9D2E-4262-4D66-B695-BE788D84072B}" type="datetime1">
              <a:rPr lang="es-ES" noProof="0" smtClean="0"/>
              <a:t>30/05/2022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17B069-C176-49CE-B015-141C4094D82C}" type="datetime1">
              <a:rPr lang="es-ES" noProof="0" smtClean="0"/>
              <a:t>30/05/2022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5FED23-3BF1-4A68-B660-492C651EE795}" type="datetime1">
              <a:rPr lang="es-ES" noProof="0" smtClean="0"/>
              <a:t>30/05/2022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C27429-2C82-4C57-B7CC-62FE9723E4EF}" type="datetime1">
              <a:rPr lang="es-ES" noProof="0" smtClean="0"/>
              <a:t>30/05/2022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49BD86-8774-44D6-B764-617249AD43F8}" type="datetime1">
              <a:rPr lang="es-ES" noProof="0" smtClean="0"/>
              <a:t>30/05/2022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B9C095-47B6-40E6-B8B1-485026BAA979}" type="datetime1">
              <a:rPr lang="es-ES" noProof="0" smtClean="0"/>
              <a:t>30/05/2022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90C87F-AA4E-4F2C-9C29-897EAC3BF71A}" type="datetime1">
              <a:rPr lang="es-ES" noProof="0" smtClean="0"/>
              <a:t>30/05/2022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8398048-5A25-40D5-B468-A26206AE4AA8}" type="datetime1">
              <a:rPr lang="es-ES" noProof="0" smtClean="0"/>
              <a:t>30/05/2022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9645712-319F-4E90-BCEB-D987D92F516A}" type="datetime1">
              <a:rPr lang="es-ES" noProof="0" smtClean="0"/>
              <a:t>30/05/2022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D1FE31BA-0339-46EE-ACF7-DCEDA255DE2F}" type="datetime1">
              <a:rPr lang="es-ES" noProof="0" smtClean="0"/>
              <a:t>30/05/2022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Imagen 3" descr="Un trozo de papel con un lápiz situado encima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es-ES" sz="2800" dirty="0">
                <a:solidFill>
                  <a:schemeClr val="tx1"/>
                </a:solidFill>
              </a:rPr>
              <a:t>Análisis de indicadores socioeconómicos y dimensiones municipales en Colombia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49" y="4608576"/>
            <a:ext cx="3209973" cy="877824"/>
          </a:xfrm>
        </p:spPr>
        <p:txBody>
          <a:bodyPr rtlCol="0" anchor="t">
            <a:normAutofit fontScale="32500" lnSpcReduction="20000"/>
          </a:bodyPr>
          <a:lstStyle/>
          <a:p>
            <a:pPr rtl="0">
              <a:lnSpc>
                <a:spcPct val="100000"/>
              </a:lnSpc>
            </a:pPr>
            <a:r>
              <a:rPr lang="es-ES" sz="3200" dirty="0"/>
              <a:t>Nicolás segura </a:t>
            </a:r>
            <a:r>
              <a:rPr lang="es-ES" sz="3200" dirty="0" smtClean="0"/>
              <a:t>castro</a:t>
            </a:r>
          </a:p>
          <a:p>
            <a:pPr rtl="0">
              <a:lnSpc>
                <a:spcPct val="100000"/>
              </a:lnSpc>
            </a:pPr>
            <a:r>
              <a:rPr lang="es-ES" sz="3200" dirty="0" smtClean="0"/>
              <a:t>David Ruiz </a:t>
            </a:r>
            <a:r>
              <a:rPr lang="es-ES" sz="3200" dirty="0" err="1" smtClean="0"/>
              <a:t>villota</a:t>
            </a:r>
            <a:endParaRPr lang="es-ES" sz="3200" dirty="0" smtClean="0"/>
          </a:p>
          <a:p>
            <a:pPr rtl="0">
              <a:lnSpc>
                <a:spcPct val="100000"/>
              </a:lnSpc>
            </a:pPr>
            <a:r>
              <a:rPr lang="es-ES" sz="3200" dirty="0" smtClean="0"/>
              <a:t>Jaime torres </a:t>
            </a:r>
            <a:r>
              <a:rPr lang="es-ES" sz="3200" dirty="0" err="1" smtClean="0"/>
              <a:t>lopez</a:t>
            </a:r>
            <a:endParaRPr lang="es-ES" sz="1600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F1BFFC2-7B8E-6CB3-87E2-6EA6F279E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err="1"/>
              <a:t>Objetivos</a:t>
            </a:r>
            <a:r>
              <a:rPr lang="en-US" dirty="0"/>
              <a:t> de </a:t>
            </a:r>
            <a:r>
              <a:rPr lang="en-US" dirty="0" err="1"/>
              <a:t>negocio</a:t>
            </a:r>
            <a:endParaRPr lang="en-US" dirty="0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CA088C7D-9CDB-F3B9-8565-46B7C4E5E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42" y="2107398"/>
            <a:ext cx="2643909" cy="264390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8031BF2-0F78-5758-CB75-3D540C899ACD}"/>
              </a:ext>
            </a:extLst>
          </p:cNvPr>
          <p:cNvSpPr txBox="1"/>
          <p:nvPr/>
        </p:nvSpPr>
        <p:spPr>
          <a:xfrm>
            <a:off x="1048061" y="4751660"/>
            <a:ext cx="281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Requerimientos de negocio</a:t>
            </a:r>
          </a:p>
        </p:txBody>
      </p:sp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CC5933B3-48CC-510F-0830-2A5F45979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782" y="2392649"/>
            <a:ext cx="2228996" cy="2228996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B0C6D72C-1FB2-0CB4-EE53-EA63E3937121}"/>
              </a:ext>
            </a:extLst>
          </p:cNvPr>
          <p:cNvSpPr txBox="1"/>
          <p:nvPr/>
        </p:nvSpPr>
        <p:spPr>
          <a:xfrm>
            <a:off x="8286208" y="4751307"/>
            <a:ext cx="202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Tableros de control</a:t>
            </a:r>
          </a:p>
        </p:txBody>
      </p:sp>
      <p:pic>
        <p:nvPicPr>
          <p:cNvPr id="16" name="Imagen 15" descr="Logotipo, Icono&#10;&#10;Descripción generada automáticamente">
            <a:extLst>
              <a:ext uri="{FF2B5EF4-FFF2-40B4-BE49-F238E27FC236}">
                <a16:creationId xmlns:a16="http://schemas.microsoft.com/office/drawing/2014/main" id="{9FE99E1B-7DC5-8912-2450-0224236EB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212" y="2392649"/>
            <a:ext cx="2298665" cy="2295912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29D9188A-C594-2C1E-89FE-0110AD3DA824}"/>
              </a:ext>
            </a:extLst>
          </p:cNvPr>
          <p:cNvSpPr txBox="1"/>
          <p:nvPr/>
        </p:nvSpPr>
        <p:spPr>
          <a:xfrm>
            <a:off x="4448198" y="4751307"/>
            <a:ext cx="325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Entender y procesar los datos</a:t>
            </a:r>
          </a:p>
        </p:txBody>
      </p:sp>
    </p:spTree>
    <p:extLst>
      <p:ext uri="{BB962C8B-B14F-4D97-AF65-F5344CB8AC3E}">
        <p14:creationId xmlns:p14="http://schemas.microsoft.com/office/powerpoint/2010/main" val="203268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5191827-5B47-F6C7-BF4F-A15DE2BC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dimensional</a:t>
            </a:r>
          </a:p>
        </p:txBody>
      </p:sp>
      <p:pic>
        <p:nvPicPr>
          <p:cNvPr id="2050" name="Picture 2" descr="Data Model Icon #45490 - Free Icons Library">
            <a:extLst>
              <a:ext uri="{FF2B5EF4-FFF2-40B4-BE49-F238E27FC236}">
                <a16:creationId xmlns:a16="http://schemas.microsoft.com/office/drawing/2014/main" id="{B71C13B2-FEA8-C343-7115-75628B7A9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6" y="3128540"/>
            <a:ext cx="3040566" cy="297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C:\Users\david\Downloads\ModeloDimensional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987" y="786383"/>
            <a:ext cx="7023101" cy="53211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924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EF3902A-D816-411A-DC8B-50250CDF9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Perfilamiento de la información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30EC51-DC1C-36F9-E639-11AA6C3E1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Se </a:t>
            </a:r>
            <a:r>
              <a:rPr lang="es-CO" dirty="0"/>
              <a:t>realizó </a:t>
            </a:r>
            <a:r>
              <a:rPr lang="es-CO" b="1" dirty="0">
                <a:solidFill>
                  <a:srgbClr val="00B0F0"/>
                </a:solidFill>
              </a:rPr>
              <a:t>limpieza</a:t>
            </a:r>
            <a:r>
              <a:rPr lang="es-CO" dirty="0"/>
              <a:t>, </a:t>
            </a:r>
            <a:r>
              <a:rPr lang="es-CO" b="1" dirty="0">
                <a:solidFill>
                  <a:srgbClr val="00B0F0"/>
                </a:solidFill>
              </a:rPr>
              <a:t>normalización</a:t>
            </a:r>
            <a:r>
              <a:rPr lang="es-CO" dirty="0"/>
              <a:t> e igualmente, se realizaron </a:t>
            </a:r>
            <a:r>
              <a:rPr lang="es-CO" b="1" dirty="0">
                <a:solidFill>
                  <a:srgbClr val="00B0F0"/>
                </a:solidFill>
              </a:rPr>
              <a:t>reportes</a:t>
            </a:r>
            <a:r>
              <a:rPr lang="es-CO" dirty="0"/>
              <a:t> e </a:t>
            </a:r>
            <a:r>
              <a:rPr lang="es-CO" b="1" dirty="0">
                <a:solidFill>
                  <a:srgbClr val="00B0F0"/>
                </a:solidFill>
              </a:rPr>
              <a:t>informes</a:t>
            </a:r>
            <a:r>
              <a:rPr lang="es-CO" dirty="0"/>
              <a:t> que nos permitieran visualizar la </a:t>
            </a:r>
            <a:r>
              <a:rPr lang="es-CO" b="1" dirty="0">
                <a:solidFill>
                  <a:srgbClr val="00B0F0"/>
                </a:solidFill>
              </a:rPr>
              <a:t>información relevante</a:t>
            </a:r>
            <a:r>
              <a:rPr lang="es-CO" dirty="0"/>
              <a:t> de los </a:t>
            </a:r>
            <a:r>
              <a:rPr lang="es-CO" dirty="0" err="1"/>
              <a:t>dataset</a:t>
            </a:r>
            <a:r>
              <a:rPr lang="es-CO" dirty="0"/>
              <a:t> y de cada una de las </a:t>
            </a:r>
            <a:r>
              <a:rPr lang="es-CO" b="1" dirty="0">
                <a:solidFill>
                  <a:srgbClr val="00B0F0"/>
                </a:solidFill>
              </a:rPr>
              <a:t>variables</a:t>
            </a:r>
            <a:r>
              <a:rPr lang="es-CO" dirty="0"/>
              <a:t> que lo componían</a:t>
            </a:r>
            <a:r>
              <a:rPr lang="es-CO" dirty="0" smtClean="0"/>
              <a:t>.</a:t>
            </a:r>
            <a:endParaRPr lang="es-CO" dirty="0">
              <a:solidFill>
                <a:srgbClr val="00B0F0"/>
              </a:solidFill>
            </a:endParaRPr>
          </a:p>
        </p:txBody>
      </p:sp>
      <p:pic>
        <p:nvPicPr>
          <p:cNvPr id="8" name="Imagen 7"/>
          <p:cNvPicPr/>
          <p:nvPr/>
        </p:nvPicPr>
        <p:blipFill rotWithShape="1">
          <a:blip r:embed="rId2"/>
          <a:srcRect t="418"/>
          <a:stretch/>
        </p:blipFill>
        <p:spPr>
          <a:xfrm>
            <a:off x="752591" y="0"/>
            <a:ext cx="4319904" cy="4208664"/>
          </a:xfrm>
          <a:prstGeom prst="rect">
            <a:avLst/>
          </a:prstGeom>
        </p:spPr>
      </p:pic>
      <p:pic>
        <p:nvPicPr>
          <p:cNvPr id="9" name="Imagen 8"/>
          <p:cNvPicPr/>
          <p:nvPr/>
        </p:nvPicPr>
        <p:blipFill>
          <a:blip r:embed="rId3"/>
          <a:stretch>
            <a:fillRect/>
          </a:stretch>
        </p:blipFill>
        <p:spPr>
          <a:xfrm>
            <a:off x="5240135" y="0"/>
            <a:ext cx="5783927" cy="34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4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41CF8-EE26-B37B-2C17-7BAF4D5C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Carga de los datos</a:t>
            </a:r>
          </a:p>
        </p:txBody>
      </p:sp>
      <p:pic>
        <p:nvPicPr>
          <p:cNvPr id="10" name="Marcador de contenido 9" descr="Icono&#10;&#10;Descripción generada automáticamente">
            <a:extLst>
              <a:ext uri="{FF2B5EF4-FFF2-40B4-BE49-F238E27FC236}">
                <a16:creationId xmlns:a16="http://schemas.microsoft.com/office/drawing/2014/main" id="{A35CC6BC-7371-812D-6861-604EE61371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20825" y="2076450"/>
            <a:ext cx="3792538" cy="3792538"/>
          </a:xfr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7931FD5-AEDF-80D7-C899-215477AB6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74084" y="2435551"/>
            <a:ext cx="4781596" cy="2794476"/>
          </a:xfrm>
        </p:spPr>
        <p:txBody>
          <a:bodyPr/>
          <a:lstStyle/>
          <a:p>
            <a:r>
              <a:rPr lang="es-CO" dirty="0"/>
              <a:t>1. Realizamos una </a:t>
            </a:r>
            <a:r>
              <a:rPr lang="es-CO" dirty="0">
                <a:solidFill>
                  <a:srgbClr val="00B0F0"/>
                </a:solidFill>
              </a:rPr>
              <a:t>limpieza </a:t>
            </a:r>
            <a:r>
              <a:rPr lang="es-CO" dirty="0">
                <a:solidFill>
                  <a:schemeClr val="tx1"/>
                </a:solidFill>
              </a:rPr>
              <a:t>de los valores totales.</a:t>
            </a:r>
          </a:p>
          <a:p>
            <a:r>
              <a:rPr lang="es-CO" dirty="0">
                <a:solidFill>
                  <a:schemeClr val="tx1"/>
                </a:solidFill>
              </a:rPr>
              <a:t>2. Exportamos el </a:t>
            </a:r>
            <a:r>
              <a:rPr lang="es-CO" dirty="0">
                <a:solidFill>
                  <a:srgbClr val="00B0F0"/>
                </a:solidFill>
              </a:rPr>
              <a:t>resultado</a:t>
            </a:r>
            <a:r>
              <a:rPr lang="es-CO" dirty="0">
                <a:solidFill>
                  <a:schemeClr val="tx1"/>
                </a:solidFill>
              </a:rPr>
              <a:t> de los datos a un archivo de </a:t>
            </a:r>
            <a:r>
              <a:rPr lang="es-CO" dirty="0">
                <a:solidFill>
                  <a:srgbClr val="00B0F0"/>
                </a:solidFill>
              </a:rPr>
              <a:t>Excel</a:t>
            </a:r>
            <a:r>
              <a:rPr lang="es-CO" dirty="0">
                <a:solidFill>
                  <a:schemeClr val="tx1"/>
                </a:solidFill>
              </a:rPr>
              <a:t>.</a:t>
            </a:r>
          </a:p>
          <a:p>
            <a:r>
              <a:rPr lang="es-CO" dirty="0">
                <a:solidFill>
                  <a:schemeClr val="tx1"/>
                </a:solidFill>
              </a:rPr>
              <a:t>3. Cargamos la información a </a:t>
            </a:r>
            <a:r>
              <a:rPr lang="es-CO" dirty="0" err="1">
                <a:solidFill>
                  <a:srgbClr val="00B0F0"/>
                </a:solidFill>
              </a:rPr>
              <a:t>PowerBI</a:t>
            </a:r>
            <a:endParaRPr lang="es-CO" dirty="0">
              <a:solidFill>
                <a:srgbClr val="00B0F0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4. Generamos los </a:t>
            </a:r>
            <a:r>
              <a:rPr lang="es-CO" dirty="0">
                <a:solidFill>
                  <a:srgbClr val="00B0F0"/>
                </a:solidFill>
              </a:rPr>
              <a:t>tableros de control</a:t>
            </a:r>
          </a:p>
        </p:txBody>
      </p:sp>
    </p:spTree>
    <p:extLst>
      <p:ext uri="{BB962C8B-B14F-4D97-AF65-F5344CB8AC3E}">
        <p14:creationId xmlns:p14="http://schemas.microsoft.com/office/powerpoint/2010/main" val="334769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41CF8-EE26-B37B-2C17-7BAF4D5C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Diseño de proceso del ETL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408" y="2297869"/>
            <a:ext cx="5812143" cy="389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4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/>
              <a:t>Arquitectura de solución</a:t>
            </a:r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731007" y="2108200"/>
            <a:ext cx="6790312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108_TF22712842.potx" id="{4708C323-9511-41F2-A34B-4D9FB1CD758F}" vid="{2A25D6EF-FD31-443E-8F41-09AF3298DEF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{1DA5FBF8-A7D6-4E11-83A0-C2C963A969C3}tf22712842_win32</Template>
  <TotalTime>363</TotalTime>
  <Words>124</Words>
  <Application>Microsoft Office PowerPoint</Application>
  <PresentationFormat>Panorámica</PresentationFormat>
  <Paragraphs>20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Bookman Old Style</vt:lpstr>
      <vt:lpstr>Calibri</vt:lpstr>
      <vt:lpstr>Franklin Gothic Book</vt:lpstr>
      <vt:lpstr>1_RetrospectVTI</vt:lpstr>
      <vt:lpstr>Análisis de indicadores socioeconómicos y dimensiones municipales en Colombia</vt:lpstr>
      <vt:lpstr>Objetivos de negocio</vt:lpstr>
      <vt:lpstr>Modelo dimensional</vt:lpstr>
      <vt:lpstr>Perfilamiento de la información</vt:lpstr>
      <vt:lpstr>Carga de los datos</vt:lpstr>
      <vt:lpstr>Diseño de proceso del ETL</vt:lpstr>
      <vt:lpstr>Arquitectura de solución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indicadores socioeconómicos y dimensiones municipales en Colombia</dc:title>
  <dc:creator>Nicolas Segura Castro</dc:creator>
  <cp:lastModifiedBy>david ruiz</cp:lastModifiedBy>
  <cp:revision>10</cp:revision>
  <dcterms:created xsi:type="dcterms:W3CDTF">2022-05-30T19:00:10Z</dcterms:created>
  <dcterms:modified xsi:type="dcterms:W3CDTF">2022-05-31T02:50:27Z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