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67" d="100"/>
          <a:sy n="67" d="100"/>
        </p:scale>
        <p:origin x="648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7359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06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84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35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7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35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777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405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94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47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851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35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34" r:id="rId6"/>
    <p:sldLayoutId id="2147483730" r:id="rId7"/>
    <p:sldLayoutId id="2147483731" r:id="rId8"/>
    <p:sldLayoutId id="2147483732" r:id="rId9"/>
    <p:sldLayoutId id="2147483733" r:id="rId10"/>
    <p:sldLayoutId id="21474837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E6C1E772-45FC-4C9A-9695-3B8B3B2B62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38" r="-1" b="-1"/>
          <a:stretch/>
        </p:blipFill>
        <p:spPr>
          <a:xfrm>
            <a:off x="4110127" y="10"/>
            <a:ext cx="8081873" cy="6857990"/>
          </a:xfrm>
          <a:custGeom>
            <a:avLst/>
            <a:gdLst>
              <a:gd name="connsiteX0" fmla="*/ 0 w 8081873"/>
              <a:gd name="connsiteY0" fmla="*/ 0 h 6858000"/>
              <a:gd name="connsiteX1" fmla="*/ 8081873 w 8081873"/>
              <a:gd name="connsiteY1" fmla="*/ 0 h 6858000"/>
              <a:gd name="connsiteX2" fmla="*/ 8081873 w 8081873"/>
              <a:gd name="connsiteY2" fmla="*/ 6858000 h 6858000"/>
              <a:gd name="connsiteX3" fmla="*/ 0 w 8081873"/>
              <a:gd name="connsiteY3" fmla="*/ 6858000 h 6858000"/>
              <a:gd name="connsiteX4" fmla="*/ 68897 w 8081873"/>
              <a:gd name="connsiteY4" fmla="*/ 6734633 h 6858000"/>
              <a:gd name="connsiteX5" fmla="*/ 848920 w 8081873"/>
              <a:gd name="connsiteY5" fmla="*/ 3429000 h 6858000"/>
              <a:gd name="connsiteX6" fmla="*/ 68897 w 8081873"/>
              <a:gd name="connsiteY6" fmla="*/ 12336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F888F03-652C-4312-9ED3-DD1F5EEC1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49" y="3675780"/>
            <a:ext cx="6698071" cy="769014"/>
          </a:xfrm>
        </p:spPr>
        <p:txBody>
          <a:bodyPr anchor="b">
            <a:normAutofit/>
          </a:bodyPr>
          <a:lstStyle/>
          <a:p>
            <a:r>
              <a:rPr lang="it-IT" sz="2000" b="1" dirty="0" err="1"/>
              <a:t>Accomodation</a:t>
            </a:r>
            <a:r>
              <a:rPr lang="it-IT" sz="2000" b="1" dirty="0"/>
              <a:t> for </a:t>
            </a:r>
            <a:r>
              <a:rPr lang="it-IT" sz="2000" b="1" dirty="0" err="1"/>
              <a:t>Caregivers</a:t>
            </a:r>
            <a:r>
              <a:rPr lang="it-IT" sz="2000" b="1" dirty="0"/>
              <a:t> in Bari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BDD6C21-2822-45DB-AF00-BB93EB482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543" y="4667334"/>
            <a:ext cx="3933306" cy="1208141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2000" dirty="0"/>
              <a:t>An urban inquiry to provide a more comfortable stay to relatives and caregivers accompanying hospitalized patients </a:t>
            </a:r>
            <a:endParaRPr lang="it-IT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218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D61DCD-3AE9-42D8-B0ED-C54877614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/>
              <a:t>Rationale</a:t>
            </a:r>
            <a:endParaRPr lang="it-IT" b="1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8D5AE1B-B43D-4554-90B9-0916033B012F}"/>
              </a:ext>
            </a:extLst>
          </p:cNvPr>
          <p:cNvSpPr txBox="1"/>
          <p:nvPr/>
        </p:nvSpPr>
        <p:spPr>
          <a:xfrm>
            <a:off x="503682" y="2871787"/>
            <a:ext cx="112966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Every year thousands of patients move to Bari (Apulia, Italy) for medical treatment from nearby regions.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Hospital neighborhoods are not always capable of providing a comfortable stay to patients' relatives and/or caregivers during hospitalization </a:t>
            </a:r>
            <a:r>
              <a:rPr lang="en-US" b="1" dirty="0" err="1"/>
              <a:t>becaouse</a:t>
            </a:r>
            <a:r>
              <a:rPr lang="en-US" b="1" dirty="0"/>
              <a:t> of the lack of hotels and food places. </a:t>
            </a:r>
            <a:endParaRPr lang="it-IT" b="1" dirty="0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0F69BC81-8C9D-4CD9-AABB-19DE25B8D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019" y="5130737"/>
            <a:ext cx="11241976" cy="698563"/>
          </a:xfrm>
        </p:spPr>
        <p:txBody>
          <a:bodyPr>
            <a:normAutofit/>
          </a:bodyPr>
          <a:lstStyle/>
          <a:p>
            <a:pPr algn="just"/>
            <a:r>
              <a:rPr lang="en-US" sz="1800" b="1" dirty="0"/>
              <a:t>The Mayor of Bari requested an urban inquiry trying to unveil which hospital neighborhood requires new food places and/or accommodations.</a:t>
            </a:r>
          </a:p>
          <a:p>
            <a:pPr algn="just"/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601239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EA698C-7B4D-4B32-9F83-6428AFB82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/>
              <a:t>Aim</a:t>
            </a:r>
            <a:endParaRPr lang="it-IT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1AFECFF-F017-4CF8-8895-3FAEF4754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12" y="3082862"/>
            <a:ext cx="11241976" cy="698563"/>
          </a:xfrm>
        </p:spPr>
        <p:txBody>
          <a:bodyPr>
            <a:normAutofit/>
          </a:bodyPr>
          <a:lstStyle/>
          <a:p>
            <a:pPr algn="just"/>
            <a:r>
              <a:rPr lang="en-US" sz="1800" b="1" dirty="0"/>
              <a:t>To determine which hospital area needs new licenses for food places and </a:t>
            </a:r>
            <a:r>
              <a:rPr lang="en-US" sz="1800" b="1" dirty="0" err="1"/>
              <a:t>accomodations</a:t>
            </a:r>
            <a:r>
              <a:rPr lang="en-US" sz="1800" b="1" dirty="0"/>
              <a:t>.</a:t>
            </a:r>
          </a:p>
          <a:p>
            <a:pPr algn="just"/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18887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3387E8-C287-43B7-A558-241351D2B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/>
              <a:t>Methods</a:t>
            </a:r>
            <a:endParaRPr lang="it-IT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BF70DBA-8D68-4FD1-9714-156AB7B5D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406" y="3220974"/>
            <a:ext cx="10168128" cy="2055876"/>
          </a:xfrm>
        </p:spPr>
        <p:txBody>
          <a:bodyPr>
            <a:normAutofit/>
          </a:bodyPr>
          <a:lstStyle/>
          <a:p>
            <a:r>
              <a:rPr lang="it-IT" sz="1800" b="1" dirty="0"/>
              <a:t>Hospital database from Apulia </a:t>
            </a:r>
            <a:r>
              <a:rPr lang="it-IT" sz="1800" b="1" dirty="0" err="1"/>
              <a:t>Region</a:t>
            </a:r>
            <a:r>
              <a:rPr lang="it-IT" sz="1800" b="1" dirty="0"/>
              <a:t> (IT)</a:t>
            </a:r>
          </a:p>
          <a:p>
            <a:r>
              <a:rPr lang="it-IT" sz="1800" b="1" dirty="0"/>
              <a:t>FOURSQUARE API to </a:t>
            </a:r>
            <a:r>
              <a:rPr lang="it-IT" sz="1800" b="1" dirty="0" err="1"/>
              <a:t>retrieve</a:t>
            </a:r>
            <a:r>
              <a:rPr lang="it-IT" sz="1800" b="1" dirty="0"/>
              <a:t> services in </a:t>
            </a:r>
            <a:r>
              <a:rPr lang="it-IT" sz="1800" b="1" dirty="0" err="1"/>
              <a:t>neighborhoods</a:t>
            </a:r>
            <a:endParaRPr lang="it-IT" sz="1800" b="1" dirty="0"/>
          </a:p>
          <a:p>
            <a:r>
              <a:rPr lang="it-IT" sz="1800" b="1" dirty="0" err="1"/>
              <a:t>Kmeans</a:t>
            </a:r>
            <a:r>
              <a:rPr lang="it-IT" sz="1800" b="1" dirty="0"/>
              <a:t> </a:t>
            </a:r>
            <a:r>
              <a:rPr lang="it-IT" sz="1800" b="1" dirty="0" err="1"/>
              <a:t>clusterization</a:t>
            </a:r>
            <a:r>
              <a:rPr lang="it-IT" sz="1800" b="1" dirty="0"/>
              <a:t> (</a:t>
            </a:r>
            <a:r>
              <a:rPr lang="it-IT" sz="1800" b="1" dirty="0" err="1"/>
              <a:t>attributes</a:t>
            </a:r>
            <a:r>
              <a:rPr lang="it-IT" sz="1800" b="1" dirty="0"/>
              <a:t>: services in hospital </a:t>
            </a:r>
            <a:r>
              <a:rPr lang="it-IT" sz="1800" b="1" dirty="0" err="1"/>
              <a:t>neighborhoods</a:t>
            </a:r>
            <a:r>
              <a:rPr lang="it-IT" sz="1800" b="1" dirty="0"/>
              <a:t>, </a:t>
            </a:r>
            <a:r>
              <a:rPr lang="it-IT" sz="1800" b="1" dirty="0" err="1"/>
              <a:t>coordinates</a:t>
            </a:r>
            <a:r>
              <a:rPr lang="it-IT" sz="1800" b="1" dirty="0"/>
              <a:t>)</a:t>
            </a:r>
          </a:p>
          <a:p>
            <a:r>
              <a:rPr lang="it-IT" sz="1800" b="1" dirty="0"/>
              <a:t>Statistical </a:t>
            </a:r>
            <a:r>
              <a:rPr lang="it-IT" sz="1800" b="1" dirty="0" err="1"/>
              <a:t>analysis</a:t>
            </a:r>
            <a:r>
              <a:rPr lang="it-IT" sz="1800" b="1" dirty="0"/>
              <a:t> in Python </a:t>
            </a:r>
            <a:r>
              <a:rPr lang="it-IT" sz="1800" b="1" dirty="0" err="1"/>
              <a:t>environment</a:t>
            </a:r>
            <a:endParaRPr lang="it-IT" sz="1800" b="1" dirty="0"/>
          </a:p>
          <a:p>
            <a:pPr marL="0" indent="0">
              <a:buNone/>
            </a:pPr>
            <a:endParaRPr lang="it-IT" sz="1800" b="1" dirty="0"/>
          </a:p>
          <a:p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506252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DAD3DB-BF06-4AB3-AAA4-BFD81CD5B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/>
              <a:t>Results</a:t>
            </a:r>
            <a:r>
              <a:rPr lang="it-IT" b="1" dirty="0"/>
              <a:t> - </a:t>
            </a:r>
            <a:r>
              <a:rPr lang="it-IT" b="1" dirty="0" err="1"/>
              <a:t>Clusterization</a:t>
            </a:r>
            <a:endParaRPr lang="it-IT" b="1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831FE59-E510-49EB-BF32-5180BA3C6A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02" t="32391" r="21087" b="7647"/>
          <a:stretch/>
        </p:blipFill>
        <p:spPr>
          <a:xfrm>
            <a:off x="5218045" y="2656233"/>
            <a:ext cx="6475344" cy="3883715"/>
          </a:xfrm>
          <a:prstGeom prst="rect">
            <a:avLst/>
          </a:prstGeom>
        </p:spPr>
      </p:pic>
      <p:graphicFrame>
        <p:nvGraphicFramePr>
          <p:cNvPr id="5" name="Tabella 5">
            <a:extLst>
              <a:ext uri="{FF2B5EF4-FFF2-40B4-BE49-F238E27FC236}">
                <a16:creationId xmlns:a16="http://schemas.microsoft.com/office/drawing/2014/main" id="{FB5075FB-50E1-4634-81C4-92925E0AF3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356904"/>
              </p:ext>
            </p:extLst>
          </p:nvPr>
        </p:nvGraphicFramePr>
        <p:xfrm>
          <a:off x="465138" y="2705100"/>
          <a:ext cx="4406900" cy="1981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271199816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655085231"/>
                    </a:ext>
                  </a:extLst>
                </a:gridCol>
                <a:gridCol w="1157287">
                  <a:extLst>
                    <a:ext uri="{9D8B030D-6E8A-4147-A177-3AD203B41FA5}">
                      <a16:colId xmlns:a16="http://schemas.microsoft.com/office/drawing/2014/main" val="2200953215"/>
                    </a:ext>
                  </a:extLst>
                </a:gridCol>
                <a:gridCol w="633413">
                  <a:extLst>
                    <a:ext uri="{9D8B030D-6E8A-4147-A177-3AD203B41FA5}">
                      <a16:colId xmlns:a16="http://schemas.microsoft.com/office/drawing/2014/main" val="2006224583"/>
                    </a:ext>
                  </a:extLst>
                </a:gridCol>
              </a:tblGrid>
              <a:tr h="183833">
                <a:tc>
                  <a:txBody>
                    <a:bodyPr/>
                    <a:lstStyle/>
                    <a:p>
                      <a:pPr algn="ctr"/>
                      <a:r>
                        <a:rPr lang="it-IT" sz="1000" b="0" dirty="0"/>
                        <a:t>Labels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dirty="0"/>
                        <a:t>Hospital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dirty="0" err="1"/>
                        <a:t>Accomodations</a:t>
                      </a:r>
                      <a:endParaRPr lang="it-IT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dirty="0"/>
                        <a:t>Food Places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211698"/>
                  </a:ext>
                </a:extLst>
              </a:tr>
              <a:tr h="183833">
                <a:tc>
                  <a:txBody>
                    <a:bodyPr/>
                    <a:lstStyle/>
                    <a:p>
                      <a:pPr algn="ctr"/>
                      <a:r>
                        <a:rPr lang="it-IT" sz="1000" b="1" dirty="0">
                          <a:solidFill>
                            <a:srgbClr val="7030A0"/>
                          </a:solidFill>
                        </a:rPr>
                        <a:t>Cluster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dirty="0"/>
                        <a:t>AOSP Policlinico Consorziale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769906"/>
                  </a:ext>
                </a:extLst>
              </a:tr>
              <a:tr h="254537">
                <a:tc>
                  <a:txBody>
                    <a:bodyPr/>
                    <a:lstStyle/>
                    <a:p>
                      <a:pPr algn="ctr"/>
                      <a:r>
                        <a:rPr lang="it-IT" sz="1000" b="1" dirty="0">
                          <a:solidFill>
                            <a:srgbClr val="00B0F0"/>
                          </a:solidFill>
                        </a:rPr>
                        <a:t>Cluster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dirty="0"/>
                        <a:t>Villa Anthea</a:t>
                      </a:r>
                    </a:p>
                    <a:p>
                      <a:pPr algn="ctr"/>
                      <a:r>
                        <a:rPr lang="it-IT" sz="1000" b="0" dirty="0"/>
                        <a:t>Santa Maria Hospital</a:t>
                      </a:r>
                    </a:p>
                    <a:p>
                      <a:pPr algn="ctr"/>
                      <a:r>
                        <a:rPr lang="it-IT" sz="1000" b="0" dirty="0"/>
                        <a:t>IRCCS San Giovanni Paolo 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2932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t-IT" sz="1000" b="1" dirty="0">
                          <a:solidFill>
                            <a:srgbClr val="FFFF00"/>
                          </a:solidFill>
                        </a:rPr>
                        <a:t>Cluster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dirty="0"/>
                        <a:t>CBH Mater Dei Hospital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550908"/>
                  </a:ext>
                </a:extLst>
              </a:tr>
              <a:tr h="183833">
                <a:tc>
                  <a:txBody>
                    <a:bodyPr/>
                    <a:lstStyle/>
                    <a:p>
                      <a:pPr algn="ctr"/>
                      <a:r>
                        <a:rPr lang="it-IT" sz="1000" b="1" dirty="0">
                          <a:solidFill>
                            <a:srgbClr val="FF0000"/>
                          </a:solidFill>
                        </a:rPr>
                        <a:t>Cluster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dirty="0"/>
                        <a:t>San Paolo Hospital</a:t>
                      </a:r>
                    </a:p>
                    <a:p>
                      <a:pPr algn="ctr"/>
                      <a:r>
                        <a:rPr lang="it-IT" sz="1000" b="0" dirty="0"/>
                        <a:t>Di Venere Hospital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467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9092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EB11F6-41C3-4D52-B70A-19E36B190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/>
              <a:t>Conclusions</a:t>
            </a:r>
            <a:endParaRPr lang="it-IT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1036B5A-6F4A-4A31-BE25-EF1293393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493" y="3072384"/>
            <a:ext cx="10168128" cy="3694176"/>
          </a:xfrm>
        </p:spPr>
        <p:txBody>
          <a:bodyPr>
            <a:normAutofit/>
          </a:bodyPr>
          <a:lstStyle/>
          <a:p>
            <a:pPr algn="just"/>
            <a:r>
              <a:rPr lang="en-US" sz="1800" b="1" dirty="0"/>
              <a:t>Hospital neighborhood in Cluster 0 urgently need new </a:t>
            </a:r>
            <a:r>
              <a:rPr lang="en-US" sz="1800" b="1" dirty="0" err="1"/>
              <a:t>accomodations</a:t>
            </a:r>
            <a:r>
              <a:rPr lang="en-US" sz="1800" b="1" dirty="0"/>
              <a:t>. </a:t>
            </a:r>
          </a:p>
          <a:p>
            <a:pPr algn="just"/>
            <a:r>
              <a:rPr lang="en-US" sz="1800" b="1" dirty="0"/>
              <a:t>Hospital neighborhood in Cluster 1-2 may offer a nice stay because of several </a:t>
            </a:r>
            <a:r>
              <a:rPr lang="en-US" sz="1800" b="1" dirty="0" err="1"/>
              <a:t>accomodations</a:t>
            </a:r>
            <a:r>
              <a:rPr lang="en-US" sz="1800" b="1" dirty="0"/>
              <a:t> and food places </a:t>
            </a:r>
          </a:p>
          <a:p>
            <a:pPr algn="just"/>
            <a:r>
              <a:rPr lang="en-US" sz="1800" b="1" dirty="0"/>
              <a:t>Hospital neighborhoods in Cluster 3 needs more </a:t>
            </a:r>
            <a:r>
              <a:rPr lang="en-US" sz="1800" b="1" dirty="0" err="1"/>
              <a:t>accomodations</a:t>
            </a:r>
            <a:r>
              <a:rPr lang="en-US" sz="1800" b="1" dirty="0"/>
              <a:t>. </a:t>
            </a:r>
          </a:p>
          <a:p>
            <a:pPr algn="just"/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10834562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429"/>
      </a:dk2>
      <a:lt2>
        <a:srgbClr val="E3E8E2"/>
      </a:lt2>
      <a:accent1>
        <a:srgbClr val="BB96C6"/>
      </a:accent1>
      <a:accent2>
        <a:srgbClr val="BA7FAF"/>
      </a:accent2>
      <a:accent3>
        <a:srgbClr val="C696A9"/>
      </a:accent3>
      <a:accent4>
        <a:srgbClr val="BA807F"/>
      </a:accent4>
      <a:accent5>
        <a:srgbClr val="BD9E85"/>
      </a:accent5>
      <a:accent6>
        <a:srgbClr val="ACA476"/>
      </a:accent6>
      <a:hlink>
        <a:srgbClr val="638F56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Avenir Next LT Pro</vt:lpstr>
      <vt:lpstr>Calibri</vt:lpstr>
      <vt:lpstr>AccentBoxVTI</vt:lpstr>
      <vt:lpstr>Accomodation for Caregivers in Bari</vt:lpstr>
      <vt:lpstr>Rationale</vt:lpstr>
      <vt:lpstr>Aim</vt:lpstr>
      <vt:lpstr>Methods</vt:lpstr>
      <vt:lpstr>Results - Clusterization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Accomodation for Caregivers in Bari</dc:title>
  <dc:creator>Vincenzo Venerito</dc:creator>
  <cp:lastModifiedBy>Vincenzo Venerito</cp:lastModifiedBy>
  <cp:revision>7</cp:revision>
  <dcterms:created xsi:type="dcterms:W3CDTF">2020-02-12T18:03:42Z</dcterms:created>
  <dcterms:modified xsi:type="dcterms:W3CDTF">2020-02-12T21:57:01Z</dcterms:modified>
</cp:coreProperties>
</file>