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5709B-800C-49C4-AB97-6BC2E5DA0CE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78DC1D-D3E4-4172-9BC8-4B24854C76B4}">
      <dgm:prSet/>
      <dgm:spPr/>
      <dgm:t>
        <a:bodyPr/>
        <a:lstStyle/>
        <a:p>
          <a:r>
            <a:rPr lang="tr-TR" b="1"/>
            <a:t>Geliştirme ortamı: </a:t>
          </a:r>
          <a:r>
            <a:rPr lang="tr-TR"/>
            <a:t>PyCharm</a:t>
          </a:r>
          <a:endParaRPr lang="en-US"/>
        </a:p>
      </dgm:t>
    </dgm:pt>
    <dgm:pt modelId="{AB132AD0-A432-459E-AA99-8D139713B1DB}" type="parTrans" cxnId="{9F59DEB4-BC64-44C2-9066-129D82E26986}">
      <dgm:prSet/>
      <dgm:spPr/>
      <dgm:t>
        <a:bodyPr/>
        <a:lstStyle/>
        <a:p>
          <a:endParaRPr lang="en-US"/>
        </a:p>
      </dgm:t>
    </dgm:pt>
    <dgm:pt modelId="{E81F70F0-124D-4AAA-A4EE-4FDDD485F5E4}" type="sibTrans" cxnId="{9F59DEB4-BC64-44C2-9066-129D82E26986}">
      <dgm:prSet/>
      <dgm:spPr/>
      <dgm:t>
        <a:bodyPr/>
        <a:lstStyle/>
        <a:p>
          <a:endParaRPr lang="en-US"/>
        </a:p>
      </dgm:t>
    </dgm:pt>
    <dgm:pt modelId="{A3CE350F-99F6-449E-AFE4-808B77B9E538}">
      <dgm:prSet/>
      <dgm:spPr/>
      <dgm:t>
        <a:bodyPr/>
        <a:lstStyle/>
        <a:p>
          <a:r>
            <a:rPr lang="tr-TR" b="1"/>
            <a:t>Programlama Dili: </a:t>
          </a:r>
          <a:r>
            <a:rPr lang="tr-TR"/>
            <a:t>Python3.7</a:t>
          </a:r>
          <a:endParaRPr lang="en-US"/>
        </a:p>
      </dgm:t>
    </dgm:pt>
    <dgm:pt modelId="{3792F968-574D-447F-9988-88C42834ABB1}" type="parTrans" cxnId="{0C7F2654-7486-415E-9999-70EB5F2F4773}">
      <dgm:prSet/>
      <dgm:spPr/>
      <dgm:t>
        <a:bodyPr/>
        <a:lstStyle/>
        <a:p>
          <a:endParaRPr lang="en-US"/>
        </a:p>
      </dgm:t>
    </dgm:pt>
    <dgm:pt modelId="{4E802B30-8EAC-4301-A792-11ED209BA08C}" type="sibTrans" cxnId="{0C7F2654-7486-415E-9999-70EB5F2F4773}">
      <dgm:prSet/>
      <dgm:spPr/>
      <dgm:t>
        <a:bodyPr/>
        <a:lstStyle/>
        <a:p>
          <a:endParaRPr lang="en-US"/>
        </a:p>
      </dgm:t>
    </dgm:pt>
    <dgm:pt modelId="{77FA5391-15E5-420A-80DE-C00248CC6AA9}">
      <dgm:prSet/>
      <dgm:spPr/>
      <dgm:t>
        <a:bodyPr/>
        <a:lstStyle/>
        <a:p>
          <a:r>
            <a:rPr lang="tr-TR" b="1"/>
            <a:t>Kütüphaneler:</a:t>
          </a:r>
          <a:endParaRPr lang="en-US"/>
        </a:p>
      </dgm:t>
    </dgm:pt>
    <dgm:pt modelId="{662E7B64-9B16-4002-8677-46F1B503FCF4}" type="parTrans" cxnId="{E1EF185C-B97E-4AEE-A2B0-E9C51D234517}">
      <dgm:prSet/>
      <dgm:spPr/>
      <dgm:t>
        <a:bodyPr/>
        <a:lstStyle/>
        <a:p>
          <a:endParaRPr lang="en-US"/>
        </a:p>
      </dgm:t>
    </dgm:pt>
    <dgm:pt modelId="{33E308A2-95BF-44D3-A9BF-D5E4B3909268}" type="sibTrans" cxnId="{E1EF185C-B97E-4AEE-A2B0-E9C51D234517}">
      <dgm:prSet/>
      <dgm:spPr/>
      <dgm:t>
        <a:bodyPr/>
        <a:lstStyle/>
        <a:p>
          <a:endParaRPr lang="en-US"/>
        </a:p>
      </dgm:t>
    </dgm:pt>
    <dgm:pt modelId="{DFBB685D-8EAB-4B2E-8DEE-EF4C8CAD4A56}">
      <dgm:prSet/>
      <dgm:spPr/>
      <dgm:t>
        <a:bodyPr/>
        <a:lstStyle/>
        <a:p>
          <a:r>
            <a:rPr lang="tr-TR" i="1"/>
            <a:t>- numpy: array işlemleri için</a:t>
          </a:r>
          <a:endParaRPr lang="en-US"/>
        </a:p>
      </dgm:t>
    </dgm:pt>
    <dgm:pt modelId="{7281E1B3-75CE-47B3-B5F8-678E8B0CF951}" type="parTrans" cxnId="{9EF5BA1B-A7E5-4738-A539-1E893B14F8A2}">
      <dgm:prSet/>
      <dgm:spPr/>
      <dgm:t>
        <a:bodyPr/>
        <a:lstStyle/>
        <a:p>
          <a:endParaRPr lang="en-US"/>
        </a:p>
      </dgm:t>
    </dgm:pt>
    <dgm:pt modelId="{6FC76935-4955-4EF7-B154-084D5A2505EE}" type="sibTrans" cxnId="{9EF5BA1B-A7E5-4738-A539-1E893B14F8A2}">
      <dgm:prSet/>
      <dgm:spPr/>
      <dgm:t>
        <a:bodyPr/>
        <a:lstStyle/>
        <a:p>
          <a:endParaRPr lang="en-US"/>
        </a:p>
      </dgm:t>
    </dgm:pt>
    <dgm:pt modelId="{F16B3F9B-E28C-4831-B0A6-465DEA0132BB}">
      <dgm:prSet/>
      <dgm:spPr/>
      <dgm:t>
        <a:bodyPr/>
        <a:lstStyle/>
        <a:p>
          <a:r>
            <a:rPr lang="tr-TR" i="1"/>
            <a:t>- pandas: Dataframe işlemleri</a:t>
          </a:r>
          <a:endParaRPr lang="en-US"/>
        </a:p>
      </dgm:t>
    </dgm:pt>
    <dgm:pt modelId="{B3CB5B79-5FCA-40A1-ABA7-10C954A34986}" type="parTrans" cxnId="{1364F138-11B3-4CE6-94C3-3491C827F67C}">
      <dgm:prSet/>
      <dgm:spPr/>
      <dgm:t>
        <a:bodyPr/>
        <a:lstStyle/>
        <a:p>
          <a:endParaRPr lang="en-US"/>
        </a:p>
      </dgm:t>
    </dgm:pt>
    <dgm:pt modelId="{43E767E1-13AF-4B5D-9C37-44DE2C237F85}" type="sibTrans" cxnId="{1364F138-11B3-4CE6-94C3-3491C827F67C}">
      <dgm:prSet/>
      <dgm:spPr/>
      <dgm:t>
        <a:bodyPr/>
        <a:lstStyle/>
        <a:p>
          <a:endParaRPr lang="en-US"/>
        </a:p>
      </dgm:t>
    </dgm:pt>
    <dgm:pt modelId="{7CF79676-5500-448B-8ECA-54A4843B19CA}">
      <dgm:prSet/>
      <dgm:spPr/>
      <dgm:t>
        <a:bodyPr/>
        <a:lstStyle/>
        <a:p>
          <a:r>
            <a:rPr lang="tr-TR" i="1"/>
            <a:t>- regex: pattern yakalama</a:t>
          </a:r>
          <a:endParaRPr lang="en-US"/>
        </a:p>
      </dgm:t>
    </dgm:pt>
    <dgm:pt modelId="{AF476056-784B-4414-A98B-FE90EAF38837}" type="parTrans" cxnId="{4FC8CE54-0280-4C82-AFA1-9A074C8B4559}">
      <dgm:prSet/>
      <dgm:spPr/>
      <dgm:t>
        <a:bodyPr/>
        <a:lstStyle/>
        <a:p>
          <a:endParaRPr lang="en-US"/>
        </a:p>
      </dgm:t>
    </dgm:pt>
    <dgm:pt modelId="{4B1BB58A-D83E-49FB-8ECF-9C2F617489A4}" type="sibTrans" cxnId="{4FC8CE54-0280-4C82-AFA1-9A074C8B4559}">
      <dgm:prSet/>
      <dgm:spPr/>
      <dgm:t>
        <a:bodyPr/>
        <a:lstStyle/>
        <a:p>
          <a:endParaRPr lang="en-US"/>
        </a:p>
      </dgm:t>
    </dgm:pt>
    <dgm:pt modelId="{33F6A60E-C466-4029-ADAD-F78A68FE06BD}">
      <dgm:prSet/>
      <dgm:spPr/>
      <dgm:t>
        <a:bodyPr/>
        <a:lstStyle/>
        <a:p>
          <a:r>
            <a:rPr lang="tr-TR" i="1"/>
            <a:t>- gensim: word2vec modeli için</a:t>
          </a:r>
          <a:endParaRPr lang="en-US"/>
        </a:p>
      </dgm:t>
    </dgm:pt>
    <dgm:pt modelId="{E6A2D28D-319C-4AEB-B483-3F7C0CB0B276}" type="parTrans" cxnId="{3BCC3C78-6D4D-4F67-810E-7F8BD8AC6964}">
      <dgm:prSet/>
      <dgm:spPr/>
      <dgm:t>
        <a:bodyPr/>
        <a:lstStyle/>
        <a:p>
          <a:endParaRPr lang="en-US"/>
        </a:p>
      </dgm:t>
    </dgm:pt>
    <dgm:pt modelId="{C2418CAB-646C-4EBB-A4FB-ED7A212AFF72}" type="sibTrans" cxnId="{3BCC3C78-6D4D-4F67-810E-7F8BD8AC6964}">
      <dgm:prSet/>
      <dgm:spPr/>
      <dgm:t>
        <a:bodyPr/>
        <a:lstStyle/>
        <a:p>
          <a:endParaRPr lang="en-US"/>
        </a:p>
      </dgm:t>
    </dgm:pt>
    <dgm:pt modelId="{4757D265-BF76-4CB0-9467-14CA15946D36}">
      <dgm:prSet/>
      <dgm:spPr/>
      <dgm:t>
        <a:bodyPr/>
        <a:lstStyle/>
        <a:p>
          <a:r>
            <a:rPr lang="tr-TR" i="1"/>
            <a:t>- nltk: ön işleme adımları için</a:t>
          </a:r>
          <a:endParaRPr lang="en-US"/>
        </a:p>
      </dgm:t>
    </dgm:pt>
    <dgm:pt modelId="{1C9DFC71-2DCF-49B3-BD79-97EA17669422}" type="parTrans" cxnId="{1F6E5830-F468-4D75-978F-16D9A1C48CD4}">
      <dgm:prSet/>
      <dgm:spPr/>
      <dgm:t>
        <a:bodyPr/>
        <a:lstStyle/>
        <a:p>
          <a:endParaRPr lang="en-US"/>
        </a:p>
      </dgm:t>
    </dgm:pt>
    <dgm:pt modelId="{9EFD0D23-422D-453E-A9EB-8152243095D6}" type="sibTrans" cxnId="{1F6E5830-F468-4D75-978F-16D9A1C48CD4}">
      <dgm:prSet/>
      <dgm:spPr/>
      <dgm:t>
        <a:bodyPr/>
        <a:lstStyle/>
        <a:p>
          <a:endParaRPr lang="en-US"/>
        </a:p>
      </dgm:t>
    </dgm:pt>
    <dgm:pt modelId="{B1831140-1CA0-47FB-8E76-6B81259B2F07}">
      <dgm:prSet/>
      <dgm:spPr/>
      <dgm:t>
        <a:bodyPr/>
        <a:lstStyle/>
        <a:p>
          <a:r>
            <a:rPr lang="tr-TR" i="1"/>
            <a:t>- sqlalchemy: database işlemleri için</a:t>
          </a:r>
          <a:endParaRPr lang="en-US"/>
        </a:p>
      </dgm:t>
    </dgm:pt>
    <dgm:pt modelId="{41E0150D-07DF-4502-8729-55A30395EA5B}" type="parTrans" cxnId="{92774130-596C-4BD1-9A20-D8B4755392FA}">
      <dgm:prSet/>
      <dgm:spPr/>
      <dgm:t>
        <a:bodyPr/>
        <a:lstStyle/>
        <a:p>
          <a:endParaRPr lang="en-US"/>
        </a:p>
      </dgm:t>
    </dgm:pt>
    <dgm:pt modelId="{14B1D126-65A4-47EC-BE78-493164D3B371}" type="sibTrans" cxnId="{92774130-596C-4BD1-9A20-D8B4755392FA}">
      <dgm:prSet/>
      <dgm:spPr/>
      <dgm:t>
        <a:bodyPr/>
        <a:lstStyle/>
        <a:p>
          <a:endParaRPr lang="en-US"/>
        </a:p>
      </dgm:t>
    </dgm:pt>
    <dgm:pt modelId="{BADC64B4-CE4D-4A65-AFD4-119F0FCCBB32}">
      <dgm:prSet/>
      <dgm:spPr/>
      <dgm:t>
        <a:bodyPr/>
        <a:lstStyle/>
        <a:p>
          <a:r>
            <a:rPr lang="tr-TR" i="1"/>
            <a:t>- streamlit: arayüz geliştirme için </a:t>
          </a:r>
          <a:endParaRPr lang="en-US"/>
        </a:p>
      </dgm:t>
    </dgm:pt>
    <dgm:pt modelId="{7581B092-BDD0-45FE-9070-40083E8EC21D}" type="parTrans" cxnId="{A5010D92-7934-4029-A625-52F4C6E9F47E}">
      <dgm:prSet/>
      <dgm:spPr/>
      <dgm:t>
        <a:bodyPr/>
        <a:lstStyle/>
        <a:p>
          <a:endParaRPr lang="en-US"/>
        </a:p>
      </dgm:t>
    </dgm:pt>
    <dgm:pt modelId="{2E27D3E3-381B-46B0-B8BC-CC3D9BBCC6E7}" type="sibTrans" cxnId="{A5010D92-7934-4029-A625-52F4C6E9F47E}">
      <dgm:prSet/>
      <dgm:spPr/>
      <dgm:t>
        <a:bodyPr/>
        <a:lstStyle/>
        <a:p>
          <a:endParaRPr lang="en-US"/>
        </a:p>
      </dgm:t>
    </dgm:pt>
    <dgm:pt modelId="{C1E5E1AA-0FAA-48B5-8FDA-B3FD2443E51B}" type="pres">
      <dgm:prSet presAssocID="{69A5709B-800C-49C4-AB97-6BC2E5DA0CE4}" presName="linear" presStyleCnt="0">
        <dgm:presLayoutVars>
          <dgm:animLvl val="lvl"/>
          <dgm:resizeHandles val="exact"/>
        </dgm:presLayoutVars>
      </dgm:prSet>
      <dgm:spPr/>
    </dgm:pt>
    <dgm:pt modelId="{B5EF2753-75A7-4FAB-B136-B9507A74A9E3}" type="pres">
      <dgm:prSet presAssocID="{4978DC1D-D3E4-4172-9BC8-4B24854C76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D47FE1-4963-402D-835C-1FB8EDFC3861}" type="pres">
      <dgm:prSet presAssocID="{E81F70F0-124D-4AAA-A4EE-4FDDD485F5E4}" presName="spacer" presStyleCnt="0"/>
      <dgm:spPr/>
    </dgm:pt>
    <dgm:pt modelId="{15D0C027-73A2-425F-91B4-645C5CEBC267}" type="pres">
      <dgm:prSet presAssocID="{A3CE350F-99F6-449E-AFE4-808B77B9E5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43D60C-919A-4E7E-A4C0-9E924F8F961F}" type="pres">
      <dgm:prSet presAssocID="{4E802B30-8EAC-4301-A792-11ED209BA08C}" presName="spacer" presStyleCnt="0"/>
      <dgm:spPr/>
    </dgm:pt>
    <dgm:pt modelId="{389424E2-A4B8-452C-8A70-DBF46E4E4779}" type="pres">
      <dgm:prSet presAssocID="{77FA5391-15E5-420A-80DE-C00248CC6A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45807D-100E-486C-8FC5-C4FA1BE1E945}" type="pres">
      <dgm:prSet presAssocID="{77FA5391-15E5-420A-80DE-C00248CC6AA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9C0909-44D3-428B-BBD2-597517CCDCDB}" type="presOf" srcId="{F16B3F9B-E28C-4831-B0A6-465DEA0132BB}" destId="{8045807D-100E-486C-8FC5-C4FA1BE1E945}" srcOrd="0" destOrd="1" presId="urn:microsoft.com/office/officeart/2005/8/layout/vList2"/>
    <dgm:cxn modelId="{1A337714-034B-45E5-9F48-57B1D5706A53}" type="presOf" srcId="{69A5709B-800C-49C4-AB97-6BC2E5DA0CE4}" destId="{C1E5E1AA-0FAA-48B5-8FDA-B3FD2443E51B}" srcOrd="0" destOrd="0" presId="urn:microsoft.com/office/officeart/2005/8/layout/vList2"/>
    <dgm:cxn modelId="{9EF5BA1B-A7E5-4738-A539-1E893B14F8A2}" srcId="{77FA5391-15E5-420A-80DE-C00248CC6AA9}" destId="{DFBB685D-8EAB-4B2E-8DEE-EF4C8CAD4A56}" srcOrd="0" destOrd="0" parTransId="{7281E1B3-75CE-47B3-B5F8-678E8B0CF951}" sibTransId="{6FC76935-4955-4EF7-B154-084D5A2505EE}"/>
    <dgm:cxn modelId="{92774130-596C-4BD1-9A20-D8B4755392FA}" srcId="{77FA5391-15E5-420A-80DE-C00248CC6AA9}" destId="{B1831140-1CA0-47FB-8E76-6B81259B2F07}" srcOrd="5" destOrd="0" parTransId="{41E0150D-07DF-4502-8729-55A30395EA5B}" sibTransId="{14B1D126-65A4-47EC-BE78-493164D3B371}"/>
    <dgm:cxn modelId="{1F6E5830-F468-4D75-978F-16D9A1C48CD4}" srcId="{77FA5391-15E5-420A-80DE-C00248CC6AA9}" destId="{4757D265-BF76-4CB0-9467-14CA15946D36}" srcOrd="4" destOrd="0" parTransId="{1C9DFC71-2DCF-49B3-BD79-97EA17669422}" sibTransId="{9EFD0D23-422D-453E-A9EB-8152243095D6}"/>
    <dgm:cxn modelId="{49B98F32-BE47-49BE-A265-28E5822D3674}" type="presOf" srcId="{4978DC1D-D3E4-4172-9BC8-4B24854C76B4}" destId="{B5EF2753-75A7-4FAB-B136-B9507A74A9E3}" srcOrd="0" destOrd="0" presId="urn:microsoft.com/office/officeart/2005/8/layout/vList2"/>
    <dgm:cxn modelId="{1364F138-11B3-4CE6-94C3-3491C827F67C}" srcId="{77FA5391-15E5-420A-80DE-C00248CC6AA9}" destId="{F16B3F9B-E28C-4831-B0A6-465DEA0132BB}" srcOrd="1" destOrd="0" parTransId="{B3CB5B79-5FCA-40A1-ABA7-10C954A34986}" sibTransId="{43E767E1-13AF-4B5D-9C37-44DE2C237F85}"/>
    <dgm:cxn modelId="{E1EF185C-B97E-4AEE-A2B0-E9C51D234517}" srcId="{69A5709B-800C-49C4-AB97-6BC2E5DA0CE4}" destId="{77FA5391-15E5-420A-80DE-C00248CC6AA9}" srcOrd="2" destOrd="0" parTransId="{662E7B64-9B16-4002-8677-46F1B503FCF4}" sibTransId="{33E308A2-95BF-44D3-A9BF-D5E4B3909268}"/>
    <dgm:cxn modelId="{15C16B53-9A6F-4A08-B3E7-5708B7C6BA01}" type="presOf" srcId="{BADC64B4-CE4D-4A65-AFD4-119F0FCCBB32}" destId="{8045807D-100E-486C-8FC5-C4FA1BE1E945}" srcOrd="0" destOrd="6" presId="urn:microsoft.com/office/officeart/2005/8/layout/vList2"/>
    <dgm:cxn modelId="{0C7F2654-7486-415E-9999-70EB5F2F4773}" srcId="{69A5709B-800C-49C4-AB97-6BC2E5DA0CE4}" destId="{A3CE350F-99F6-449E-AFE4-808B77B9E538}" srcOrd="1" destOrd="0" parTransId="{3792F968-574D-447F-9988-88C42834ABB1}" sibTransId="{4E802B30-8EAC-4301-A792-11ED209BA08C}"/>
    <dgm:cxn modelId="{4FC8CE54-0280-4C82-AFA1-9A074C8B4559}" srcId="{77FA5391-15E5-420A-80DE-C00248CC6AA9}" destId="{7CF79676-5500-448B-8ECA-54A4843B19CA}" srcOrd="2" destOrd="0" parTransId="{AF476056-784B-4414-A98B-FE90EAF38837}" sibTransId="{4B1BB58A-D83E-49FB-8ECF-9C2F617489A4}"/>
    <dgm:cxn modelId="{53C44276-A17C-493A-A279-C76667F36AAD}" type="presOf" srcId="{77FA5391-15E5-420A-80DE-C00248CC6AA9}" destId="{389424E2-A4B8-452C-8A70-DBF46E4E4779}" srcOrd="0" destOrd="0" presId="urn:microsoft.com/office/officeart/2005/8/layout/vList2"/>
    <dgm:cxn modelId="{3BCC3C78-6D4D-4F67-810E-7F8BD8AC6964}" srcId="{77FA5391-15E5-420A-80DE-C00248CC6AA9}" destId="{33F6A60E-C466-4029-ADAD-F78A68FE06BD}" srcOrd="3" destOrd="0" parTransId="{E6A2D28D-319C-4AEB-B483-3F7C0CB0B276}" sibTransId="{C2418CAB-646C-4EBB-A4FB-ED7A212AFF72}"/>
    <dgm:cxn modelId="{859DFE8C-C526-4BD7-B4B2-5168804035DA}" type="presOf" srcId="{7CF79676-5500-448B-8ECA-54A4843B19CA}" destId="{8045807D-100E-486C-8FC5-C4FA1BE1E945}" srcOrd="0" destOrd="2" presId="urn:microsoft.com/office/officeart/2005/8/layout/vList2"/>
    <dgm:cxn modelId="{A5010D92-7934-4029-A625-52F4C6E9F47E}" srcId="{77FA5391-15E5-420A-80DE-C00248CC6AA9}" destId="{BADC64B4-CE4D-4A65-AFD4-119F0FCCBB32}" srcOrd="6" destOrd="0" parTransId="{7581B092-BDD0-45FE-9070-40083E8EC21D}" sibTransId="{2E27D3E3-381B-46B0-B8BC-CC3D9BBCC6E7}"/>
    <dgm:cxn modelId="{9BB15BB1-1461-4355-BE96-B79ABD6F225D}" type="presOf" srcId="{33F6A60E-C466-4029-ADAD-F78A68FE06BD}" destId="{8045807D-100E-486C-8FC5-C4FA1BE1E945}" srcOrd="0" destOrd="3" presId="urn:microsoft.com/office/officeart/2005/8/layout/vList2"/>
    <dgm:cxn modelId="{9F59DEB4-BC64-44C2-9066-129D82E26986}" srcId="{69A5709B-800C-49C4-AB97-6BC2E5DA0CE4}" destId="{4978DC1D-D3E4-4172-9BC8-4B24854C76B4}" srcOrd="0" destOrd="0" parTransId="{AB132AD0-A432-459E-AA99-8D139713B1DB}" sibTransId="{E81F70F0-124D-4AAA-A4EE-4FDDD485F5E4}"/>
    <dgm:cxn modelId="{29C697BE-696D-4338-BB72-DD14C549732A}" type="presOf" srcId="{4757D265-BF76-4CB0-9467-14CA15946D36}" destId="{8045807D-100E-486C-8FC5-C4FA1BE1E945}" srcOrd="0" destOrd="4" presId="urn:microsoft.com/office/officeart/2005/8/layout/vList2"/>
    <dgm:cxn modelId="{2F527DC9-9166-46CF-A17C-09CD17ED2049}" type="presOf" srcId="{A3CE350F-99F6-449E-AFE4-808B77B9E538}" destId="{15D0C027-73A2-425F-91B4-645C5CEBC267}" srcOrd="0" destOrd="0" presId="urn:microsoft.com/office/officeart/2005/8/layout/vList2"/>
    <dgm:cxn modelId="{5643BACB-8CDA-4F34-941C-7407D2499ADC}" type="presOf" srcId="{DFBB685D-8EAB-4B2E-8DEE-EF4C8CAD4A56}" destId="{8045807D-100E-486C-8FC5-C4FA1BE1E945}" srcOrd="0" destOrd="0" presId="urn:microsoft.com/office/officeart/2005/8/layout/vList2"/>
    <dgm:cxn modelId="{43CD3ACD-4EF1-4D4F-A515-95771D8DD399}" type="presOf" srcId="{B1831140-1CA0-47FB-8E76-6B81259B2F07}" destId="{8045807D-100E-486C-8FC5-C4FA1BE1E945}" srcOrd="0" destOrd="5" presId="urn:microsoft.com/office/officeart/2005/8/layout/vList2"/>
    <dgm:cxn modelId="{CE3DE400-7A10-4F06-8A5C-ABCFA95001F7}" type="presParOf" srcId="{C1E5E1AA-0FAA-48B5-8FDA-B3FD2443E51B}" destId="{B5EF2753-75A7-4FAB-B136-B9507A74A9E3}" srcOrd="0" destOrd="0" presId="urn:microsoft.com/office/officeart/2005/8/layout/vList2"/>
    <dgm:cxn modelId="{2B1B60D3-F8BF-48C0-99E1-0160A295BF3C}" type="presParOf" srcId="{C1E5E1AA-0FAA-48B5-8FDA-B3FD2443E51B}" destId="{97D47FE1-4963-402D-835C-1FB8EDFC3861}" srcOrd="1" destOrd="0" presId="urn:microsoft.com/office/officeart/2005/8/layout/vList2"/>
    <dgm:cxn modelId="{E84B36F6-4C12-4E91-B2C7-C21266136BB8}" type="presParOf" srcId="{C1E5E1AA-0FAA-48B5-8FDA-B3FD2443E51B}" destId="{15D0C027-73A2-425F-91B4-645C5CEBC267}" srcOrd="2" destOrd="0" presId="urn:microsoft.com/office/officeart/2005/8/layout/vList2"/>
    <dgm:cxn modelId="{05B41176-D16F-4477-BE65-10A8EEDFFF25}" type="presParOf" srcId="{C1E5E1AA-0FAA-48B5-8FDA-B3FD2443E51B}" destId="{AC43D60C-919A-4E7E-A4C0-9E924F8F961F}" srcOrd="3" destOrd="0" presId="urn:microsoft.com/office/officeart/2005/8/layout/vList2"/>
    <dgm:cxn modelId="{8F149F8B-896D-4990-8452-186594A8918E}" type="presParOf" srcId="{C1E5E1AA-0FAA-48B5-8FDA-B3FD2443E51B}" destId="{389424E2-A4B8-452C-8A70-DBF46E4E4779}" srcOrd="4" destOrd="0" presId="urn:microsoft.com/office/officeart/2005/8/layout/vList2"/>
    <dgm:cxn modelId="{6905D796-E3D0-437D-B7DD-0D71808E604E}" type="presParOf" srcId="{C1E5E1AA-0FAA-48B5-8FDA-B3FD2443E51B}" destId="{8045807D-100E-486C-8FC5-C4FA1BE1E94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F2753-75A7-4FAB-B136-B9507A74A9E3}">
      <dsp:nvSpPr>
        <dsp:cNvPr id="0" name=""/>
        <dsp:cNvSpPr/>
      </dsp:nvSpPr>
      <dsp:spPr>
        <a:xfrm>
          <a:off x="0" y="35572"/>
          <a:ext cx="6669431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b="1" kern="1200"/>
            <a:t>Geliştirme ortamı: </a:t>
          </a:r>
          <a:r>
            <a:rPr lang="tr-TR" sz="3300" kern="1200"/>
            <a:t>PyCharm</a:t>
          </a:r>
          <a:endParaRPr lang="en-US" sz="3300" kern="1200"/>
        </a:p>
      </dsp:txBody>
      <dsp:txXfrm>
        <a:off x="38638" y="74210"/>
        <a:ext cx="6592155" cy="714229"/>
      </dsp:txXfrm>
    </dsp:sp>
    <dsp:sp modelId="{15D0C027-73A2-425F-91B4-645C5CEBC267}">
      <dsp:nvSpPr>
        <dsp:cNvPr id="0" name=""/>
        <dsp:cNvSpPr/>
      </dsp:nvSpPr>
      <dsp:spPr>
        <a:xfrm>
          <a:off x="0" y="922117"/>
          <a:ext cx="6669431" cy="791505"/>
        </a:xfrm>
        <a:prstGeom prst="roundRect">
          <a:avLst/>
        </a:prstGeom>
        <a:solidFill>
          <a:schemeClr val="accent2">
            <a:hueOff val="-419007"/>
            <a:satOff val="-4475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b="1" kern="1200"/>
            <a:t>Programlama Dili: </a:t>
          </a:r>
          <a:r>
            <a:rPr lang="tr-TR" sz="3300" kern="1200"/>
            <a:t>Python3.7</a:t>
          </a:r>
          <a:endParaRPr lang="en-US" sz="3300" kern="1200"/>
        </a:p>
      </dsp:txBody>
      <dsp:txXfrm>
        <a:off x="38638" y="960755"/>
        <a:ext cx="6592155" cy="714229"/>
      </dsp:txXfrm>
    </dsp:sp>
    <dsp:sp modelId="{389424E2-A4B8-452C-8A70-DBF46E4E4779}">
      <dsp:nvSpPr>
        <dsp:cNvPr id="0" name=""/>
        <dsp:cNvSpPr/>
      </dsp:nvSpPr>
      <dsp:spPr>
        <a:xfrm>
          <a:off x="0" y="1808662"/>
          <a:ext cx="6669431" cy="791505"/>
        </a:xfrm>
        <a:prstGeom prst="round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b="1" kern="1200"/>
            <a:t>Kütüphaneler:</a:t>
          </a:r>
          <a:endParaRPr lang="en-US" sz="3300" kern="1200"/>
        </a:p>
      </dsp:txBody>
      <dsp:txXfrm>
        <a:off x="38638" y="1847300"/>
        <a:ext cx="6592155" cy="714229"/>
      </dsp:txXfrm>
    </dsp:sp>
    <dsp:sp modelId="{8045807D-100E-486C-8FC5-C4FA1BE1E945}">
      <dsp:nvSpPr>
        <dsp:cNvPr id="0" name=""/>
        <dsp:cNvSpPr/>
      </dsp:nvSpPr>
      <dsp:spPr>
        <a:xfrm>
          <a:off x="0" y="2600167"/>
          <a:ext cx="6669431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numpy: array işlemleri için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pandas: Dataframe işlemleri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regex: pattern yakalama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gensim: word2vec modeli için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nltk: ön işleme adımları için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sqlalchemy: database işlemleri için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600" i="1" kern="1200"/>
            <a:t>- streamlit: arayüz geliştirme için </a:t>
          </a:r>
          <a:endParaRPr lang="en-US" sz="2600" kern="1200"/>
        </a:p>
      </dsp:txBody>
      <dsp:txXfrm>
        <a:off x="0" y="2600167"/>
        <a:ext cx="6669431" cy="31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753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6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dimrehurek.com/gensim/auto_examples/tutorials/run_word2ve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3591C7-C858-410B-9FFD-BE55B114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tr-TR"/>
              <a:t>Hesaplamalı Anlambilim 1.Ödev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9A397C-7164-4B07-84F2-FFBD43242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tr-TR"/>
              <a:t>Bilgi Çıkarımı</a:t>
            </a:r>
          </a:p>
          <a:p>
            <a:r>
              <a:rPr lang="tr-TR"/>
              <a:t>Havvanur Dervişoğlu- 20501001</a:t>
            </a:r>
            <a:endParaRPr lang="tr-TR" dirty="0"/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4F8B8F11-429A-4FC8-B71F-E5D8C28C5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9" r="2751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5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3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E1222-E388-4256-B3D9-E5A2A9CB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536713"/>
            <a:ext cx="10026650" cy="546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3- </a:t>
            </a:r>
            <a:r>
              <a:rPr lang="tr-TR" b="1" dirty="0"/>
              <a:t>Nasıl ? , Nerede ?, Ne zaman ?, Neden ?, Ne olur ?, Kim ? Bilgilerinin Çıkarılması: </a:t>
            </a:r>
            <a:r>
              <a:rPr lang="tr-TR" dirty="0"/>
              <a:t>Fiillerde olduğu gibi önce veri tabanından bakılıyor, eğer veri tabanında yoksa Neden?, Nerde?, Ne zaman ?  Bilgilerinin çıkarımı için hazırlanan </a:t>
            </a:r>
            <a:r>
              <a:rPr lang="tr-TR" dirty="0" err="1"/>
              <a:t>regex</a:t>
            </a:r>
            <a:r>
              <a:rPr lang="tr-TR" dirty="0"/>
              <a:t> </a:t>
            </a:r>
            <a:r>
              <a:rPr lang="tr-TR" dirty="0" err="1"/>
              <a:t>pattern’i</a:t>
            </a:r>
            <a:r>
              <a:rPr lang="tr-TR" dirty="0"/>
              <a:t> uygulanıyor diğerleri için ve bu üç bilgi için </a:t>
            </a:r>
            <a:r>
              <a:rPr lang="tr-TR" dirty="0" err="1"/>
              <a:t>regex’le</a:t>
            </a:r>
            <a:r>
              <a:rPr lang="tr-TR" dirty="0"/>
              <a:t> sonuç üretilmez ise word2vec kullanılarak veri tabanındaki kelimelere benzer kelimeler içeriyor mu şeklinde bir arama yapılıyor.</a:t>
            </a:r>
          </a:p>
          <a:p>
            <a:pPr marL="0" indent="0">
              <a:buNone/>
            </a:pPr>
            <a:r>
              <a:rPr lang="tr-TR" b="1" dirty="0"/>
              <a:t>PATTERN YER: </a:t>
            </a:r>
          </a:p>
          <a:p>
            <a:pPr marL="0" indent="0">
              <a:buNone/>
            </a:pPr>
            <a:r>
              <a:rPr lang="tr-TR" b="1" dirty="0"/>
              <a:t>                  r"(\b[a-z]{1,20}[</a:t>
            </a:r>
            <a:r>
              <a:rPr lang="tr-TR" b="1" dirty="0" err="1"/>
              <a:t>dt</a:t>
            </a:r>
            <a:r>
              <a:rPr lang="tr-TR" b="1" dirty="0"/>
              <a:t>][</a:t>
            </a:r>
            <a:r>
              <a:rPr lang="tr-TR" b="1" dirty="0" err="1"/>
              <a:t>ea</a:t>
            </a:r>
            <a:r>
              <a:rPr lang="tr-TR" b="1" dirty="0"/>
              <a:t>][\</a:t>
            </a:r>
            <a:r>
              <a:rPr lang="tr-TR" b="1" dirty="0" err="1"/>
              <a:t>sn</a:t>
            </a:r>
            <a:r>
              <a:rPr lang="tr-TR" b="1" dirty="0"/>
              <a:t>]\b)"  # bulunma/ ayrılma/ çıkma hal eki</a:t>
            </a:r>
          </a:p>
          <a:p>
            <a:pPr marL="0" indent="0">
              <a:buNone/>
            </a:pPr>
            <a:r>
              <a:rPr lang="tr-TR" b="1" dirty="0"/>
              <a:t>PATTERN NE ZAMAN:</a:t>
            </a:r>
          </a:p>
          <a:p>
            <a:pPr marL="1080000" lvl="4" indent="0">
              <a:buNone/>
            </a:pPr>
            <a:r>
              <a:rPr lang="tr-TR" b="1" dirty="0"/>
              <a:t> r"(\b[a-z]{1,20}[</a:t>
            </a:r>
            <a:r>
              <a:rPr lang="tr-TR" b="1" dirty="0" err="1"/>
              <a:t>dt</a:t>
            </a:r>
            <a:r>
              <a:rPr lang="tr-TR" b="1" dirty="0"/>
              <a:t>][</a:t>
            </a:r>
            <a:r>
              <a:rPr lang="tr-TR" b="1" dirty="0" err="1"/>
              <a:t>iı</a:t>
            </a:r>
            <a:r>
              <a:rPr lang="tr-TR" b="1" dirty="0"/>
              <a:t>][</a:t>
            </a:r>
            <a:r>
              <a:rPr lang="tr-TR" b="1" dirty="0" err="1"/>
              <a:t>ğg</a:t>
            </a:r>
            <a:r>
              <a:rPr lang="tr-TR" b="1" dirty="0"/>
              <a:t>][</a:t>
            </a:r>
            <a:r>
              <a:rPr lang="tr-TR" b="1" dirty="0" err="1"/>
              <a:t>ıi</a:t>
            </a:r>
            <a:r>
              <a:rPr lang="tr-TR" b="1" dirty="0"/>
              <a:t>]</a:t>
            </a:r>
            <a:r>
              <a:rPr lang="tr-TR" b="1" dirty="0" err="1"/>
              <a:t>nd</a:t>
            </a:r>
            <a:r>
              <a:rPr lang="tr-TR" b="1" dirty="0"/>
              <a:t>[</a:t>
            </a:r>
            <a:r>
              <a:rPr lang="tr-TR" b="1" dirty="0" err="1"/>
              <a:t>ae</a:t>
            </a:r>
            <a:r>
              <a:rPr lang="tr-TR" b="1" dirty="0"/>
              <a:t>][a-z]*\b| # </a:t>
            </a:r>
            <a:r>
              <a:rPr lang="tr-TR" b="1" dirty="0" err="1"/>
              <a:t>dığında</a:t>
            </a:r>
            <a:r>
              <a:rPr lang="tr-TR" b="1" dirty="0"/>
              <a:t>, tığında ..</a:t>
            </a:r>
          </a:p>
          <a:p>
            <a:pPr marL="1080000" lvl="4" indent="0">
              <a:buNone/>
            </a:pPr>
            <a:r>
              <a:rPr lang="tr-TR" b="1" dirty="0"/>
              <a:t>   \b[a-z]{1,20}[</a:t>
            </a:r>
            <a:r>
              <a:rPr lang="tr-TR" b="1" dirty="0" err="1"/>
              <a:t>dt</a:t>
            </a:r>
            <a:r>
              <a:rPr lang="tr-TR" b="1" dirty="0"/>
              <a:t>][</a:t>
            </a:r>
            <a:r>
              <a:rPr lang="tr-TR" b="1" dirty="0" err="1"/>
              <a:t>iı</a:t>
            </a:r>
            <a:r>
              <a:rPr lang="tr-TR" b="1" dirty="0"/>
              <a:t>][</a:t>
            </a:r>
            <a:r>
              <a:rPr lang="tr-TR" b="1" dirty="0" err="1"/>
              <a:t>ğg</a:t>
            </a:r>
            <a:r>
              <a:rPr lang="tr-TR" b="1" dirty="0"/>
              <a:t>][</a:t>
            </a:r>
            <a:r>
              <a:rPr lang="tr-TR" b="1" dirty="0" err="1"/>
              <a:t>ıi</a:t>
            </a:r>
            <a:r>
              <a:rPr lang="tr-TR" b="1" dirty="0"/>
              <a:t>]\</a:t>
            </a:r>
            <a:r>
              <a:rPr lang="tr-TR" b="1" dirty="0" err="1"/>
              <a:t>szaman</a:t>
            </a:r>
            <a:r>
              <a:rPr lang="tr-TR" b="1" dirty="0"/>
              <a:t>*\b|# tığı zaman, </a:t>
            </a:r>
            <a:r>
              <a:rPr lang="tr-TR" b="1" dirty="0" err="1"/>
              <a:t>dığı</a:t>
            </a:r>
            <a:r>
              <a:rPr lang="tr-TR" b="1" dirty="0"/>
              <a:t> zaman</a:t>
            </a:r>
          </a:p>
          <a:p>
            <a:pPr marL="1080000" lvl="4" indent="0">
              <a:buNone/>
            </a:pPr>
            <a:r>
              <a:rPr lang="tr-TR" b="1" dirty="0"/>
              <a:t>   \b[a-z]{1,20}</a:t>
            </a:r>
            <a:r>
              <a:rPr lang="tr-TR" b="1" dirty="0" err="1"/>
              <a:t>yorken</a:t>
            </a:r>
            <a:r>
              <a:rPr lang="tr-TR" b="1" dirty="0"/>
              <a:t>*\b| # </a:t>
            </a:r>
            <a:r>
              <a:rPr lang="tr-TR" b="1" dirty="0" err="1"/>
              <a:t>yorken</a:t>
            </a:r>
            <a:endParaRPr lang="tr-TR" b="1" dirty="0"/>
          </a:p>
          <a:p>
            <a:pPr marL="1080000" lvl="4" indent="0">
              <a:buNone/>
            </a:pPr>
            <a:r>
              <a:rPr lang="tr-TR" b="1" dirty="0"/>
              <a:t>   \b[a-z]{1,20}[</a:t>
            </a:r>
            <a:r>
              <a:rPr lang="tr-TR" b="1" dirty="0" err="1"/>
              <a:t>ıi</a:t>
            </a:r>
            <a:r>
              <a:rPr lang="tr-TR" b="1" dirty="0"/>
              <a:t>]</a:t>
            </a:r>
            <a:r>
              <a:rPr lang="tr-TR" b="1" dirty="0" err="1"/>
              <a:t>nc</a:t>
            </a:r>
            <a:r>
              <a:rPr lang="tr-TR" b="1" dirty="0"/>
              <a:t>[</a:t>
            </a:r>
            <a:r>
              <a:rPr lang="tr-TR" b="1" dirty="0" err="1"/>
              <a:t>ae</a:t>
            </a:r>
            <a:r>
              <a:rPr lang="tr-TR" b="1" dirty="0"/>
              <a:t>]*\b)" # </a:t>
            </a:r>
            <a:r>
              <a:rPr lang="tr-TR" b="1" dirty="0" err="1"/>
              <a:t>inca</a:t>
            </a:r>
            <a:r>
              <a:rPr lang="tr-TR" b="1" dirty="0"/>
              <a:t>, ince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412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E57A62-FD3B-4D86-B82C-0EAFD94E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810126"/>
            <a:ext cx="10026650" cy="495884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PATTERN NEDEN:</a:t>
            </a:r>
          </a:p>
          <a:p>
            <a:pPr marL="720000" lvl="3"/>
            <a:r>
              <a:rPr lang="tr-TR" dirty="0"/>
              <a:t> r"(\b[a-z]{1,20}[</a:t>
            </a:r>
            <a:r>
              <a:rPr lang="tr-TR" dirty="0" err="1"/>
              <a:t>dt</a:t>
            </a:r>
            <a:r>
              <a:rPr lang="tr-TR" dirty="0"/>
              <a:t>][</a:t>
            </a:r>
            <a:r>
              <a:rPr lang="tr-TR" dirty="0" err="1"/>
              <a:t>iı</a:t>
            </a:r>
            <a:r>
              <a:rPr lang="tr-TR" dirty="0"/>
              <a:t>][</a:t>
            </a:r>
            <a:r>
              <a:rPr lang="tr-TR" dirty="0" err="1"/>
              <a:t>gğ</a:t>
            </a:r>
            <a:r>
              <a:rPr lang="tr-TR" dirty="0"/>
              <a:t>][</a:t>
            </a:r>
            <a:r>
              <a:rPr lang="tr-TR" dirty="0" err="1"/>
              <a:t>iı</a:t>
            </a:r>
            <a:r>
              <a:rPr lang="tr-TR" dirty="0"/>
              <a:t>]\</a:t>
            </a:r>
            <a:r>
              <a:rPr lang="tr-TR" dirty="0" err="1"/>
              <a:t>sicin</a:t>
            </a:r>
            <a:r>
              <a:rPr lang="tr-TR" dirty="0"/>
              <a:t>*\b|# </a:t>
            </a:r>
            <a:r>
              <a:rPr lang="tr-TR" dirty="0" err="1"/>
              <a:t>dığı</a:t>
            </a:r>
            <a:r>
              <a:rPr lang="tr-TR" dirty="0"/>
              <a:t> için ...</a:t>
            </a:r>
          </a:p>
          <a:p>
            <a:pPr marL="720000" lvl="3"/>
            <a:r>
              <a:rPr lang="tr-TR" dirty="0"/>
              <a:t>   \b[a-z]{1,20}[</a:t>
            </a:r>
            <a:r>
              <a:rPr lang="tr-TR" dirty="0" err="1"/>
              <a:t>dt</a:t>
            </a:r>
            <a:r>
              <a:rPr lang="tr-TR" dirty="0"/>
              <a:t>][</a:t>
            </a:r>
            <a:r>
              <a:rPr lang="tr-TR" dirty="0" err="1"/>
              <a:t>ea</a:t>
            </a:r>
            <a:r>
              <a:rPr lang="tr-TR" dirty="0"/>
              <a:t>]n\</a:t>
            </a:r>
            <a:r>
              <a:rPr lang="tr-TR" dirty="0" err="1"/>
              <a:t>sdolayi</a:t>
            </a:r>
            <a:r>
              <a:rPr lang="tr-TR" dirty="0"/>
              <a:t>*\b| # dan dolayı ...</a:t>
            </a:r>
          </a:p>
          <a:p>
            <a:pPr marL="720000" lvl="3"/>
            <a:r>
              <a:rPr lang="tr-TR" dirty="0"/>
              <a:t>   \b[a-z]{1,20}[</a:t>
            </a:r>
            <a:r>
              <a:rPr lang="tr-TR" dirty="0" err="1"/>
              <a:t>dt</a:t>
            </a:r>
            <a:r>
              <a:rPr lang="tr-TR" dirty="0"/>
              <a:t>][</a:t>
            </a:r>
            <a:r>
              <a:rPr lang="tr-TR" dirty="0" err="1"/>
              <a:t>ea</a:t>
            </a:r>
            <a:r>
              <a:rPr lang="tr-TR" dirty="0"/>
              <a:t>]n\</a:t>
            </a:r>
            <a:r>
              <a:rPr lang="tr-TR" dirty="0" err="1"/>
              <a:t>soturu</a:t>
            </a:r>
            <a:r>
              <a:rPr lang="tr-TR" dirty="0"/>
              <a:t>*\b| # dan ötürü ...</a:t>
            </a:r>
          </a:p>
          <a:p>
            <a:pPr marL="720000" lvl="3"/>
            <a:r>
              <a:rPr lang="tr-TR" dirty="0"/>
              <a:t>   \b[a-z]{1,20}\</a:t>
            </a:r>
            <a:r>
              <a:rPr lang="tr-TR" dirty="0" err="1"/>
              <a:t>sdiye</a:t>
            </a:r>
            <a:r>
              <a:rPr lang="tr-TR" dirty="0"/>
              <a:t>*\b| # ... diye</a:t>
            </a:r>
          </a:p>
          <a:p>
            <a:pPr marL="720000" lvl="3"/>
            <a:r>
              <a:rPr lang="tr-TR" dirty="0"/>
              <a:t>   \b[a-z]{1,20}[</a:t>
            </a:r>
            <a:r>
              <a:rPr lang="tr-TR" dirty="0" err="1"/>
              <a:t>dt</a:t>
            </a:r>
            <a:r>
              <a:rPr lang="tr-TR" dirty="0"/>
              <a:t>][</a:t>
            </a:r>
            <a:r>
              <a:rPr lang="tr-TR" dirty="0" err="1"/>
              <a:t>ıi</a:t>
            </a:r>
            <a:r>
              <a:rPr lang="tr-TR" dirty="0"/>
              <a:t>][</a:t>
            </a:r>
            <a:r>
              <a:rPr lang="tr-TR" dirty="0" err="1"/>
              <a:t>ğg</a:t>
            </a:r>
            <a:r>
              <a:rPr lang="tr-TR" dirty="0"/>
              <a:t>][</a:t>
            </a:r>
            <a:r>
              <a:rPr lang="tr-TR" dirty="0" err="1"/>
              <a:t>iı</a:t>
            </a:r>
            <a:r>
              <a:rPr lang="tr-TR" dirty="0"/>
              <a:t>]</a:t>
            </a:r>
            <a:r>
              <a:rPr lang="tr-TR" dirty="0" err="1"/>
              <a:t>nd</a:t>
            </a:r>
            <a:r>
              <a:rPr lang="tr-TR" dirty="0"/>
              <a:t>[</a:t>
            </a:r>
            <a:r>
              <a:rPr lang="tr-TR" dirty="0" err="1"/>
              <a:t>ae</a:t>
            </a:r>
            <a:r>
              <a:rPr lang="tr-TR" dirty="0"/>
              <a:t>]n*\b| </a:t>
            </a:r>
            <a:r>
              <a:rPr lang="tr-TR" dirty="0" err="1"/>
              <a:t>dığından</a:t>
            </a:r>
            <a:r>
              <a:rPr lang="tr-TR" dirty="0"/>
              <a:t>, </a:t>
            </a:r>
          </a:p>
          <a:p>
            <a:pPr marL="720000" lvl="3"/>
            <a:r>
              <a:rPr lang="tr-TR" dirty="0"/>
              <a:t>   \b[a-z]{1,20}\</a:t>
            </a:r>
            <a:r>
              <a:rPr lang="tr-TR" dirty="0" err="1"/>
              <a:t>sicin</a:t>
            </a:r>
            <a:r>
              <a:rPr lang="tr-TR" dirty="0"/>
              <a:t>*\b)" ... için</a:t>
            </a:r>
          </a:p>
        </p:txBody>
      </p:sp>
    </p:spTree>
    <p:extLst>
      <p:ext uri="{BB962C8B-B14F-4D97-AF65-F5344CB8AC3E}">
        <p14:creationId xmlns:p14="http://schemas.microsoft.com/office/powerpoint/2010/main" val="331432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DBC79F-7841-49DA-B365-450F2FDC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3BE63E3-DA4A-416A-8A75-17B236C8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E8B5B2B-9C2D-4879-A501-4F4CB5B4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372027"/>
            <a:ext cx="11270973" cy="62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51AB71-A6FF-4621-A1F8-0B6BB7BC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6BDFE3-FA08-4A4D-B5BF-F8009F6B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F9F517A-1ABE-48C1-8768-DDB31D04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3" y="172452"/>
            <a:ext cx="11349789" cy="65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6CD682-AD4A-4FBB-B084-EA4E4183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55" y="1739694"/>
            <a:ext cx="1824121" cy="655637"/>
          </a:xfrm>
        </p:spPr>
        <p:txBody>
          <a:bodyPr>
            <a:normAutofit/>
          </a:bodyPr>
          <a:lstStyle/>
          <a:p>
            <a:r>
              <a:rPr lang="tr-TR" dirty="0"/>
              <a:t>DEMO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2261CB-EAB8-401D-9EE7-0C154B9E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5812"/>
            <a:ext cx="12192000" cy="37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9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686CE-43AD-4A73-BF39-D0F6836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YAPILABİLİR?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F88B11-1A28-4808-8A95-4D6297B2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Elimizdeki veri setinin iyileştirmesi için word2vec tabanlı bir çözüm uygulanıp başarım artırılmaya çalışılabiliriz. Hatta bunu veri setinin doğruluğunu kontrol etmek içinde kullanabiliriz.</a:t>
            </a:r>
          </a:p>
          <a:p>
            <a:r>
              <a:rPr lang="tr-TR" dirty="0"/>
              <a:t>Sözlüğü direk bire bir benzeri var mı şeklinde bakmak yerine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gibi birkaç kelime farklılıklarını yakalamamızı sağlayan yöntemler kullanılabilir. 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870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88528-C0A5-4431-859E-B46C9110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7D4B8F-6DA3-43B3-AD7E-692B6F1B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https://radimrehurek.com/gensim/auto_examples/tutorials/run_word2vec.html</a:t>
            </a:r>
            <a:endParaRPr lang="tr-TR" dirty="0"/>
          </a:p>
          <a:p>
            <a:r>
              <a:rPr lang="tr-TR" dirty="0"/>
              <a:t>https://github.com/akoksal/Turkish-Word2Vec</a:t>
            </a:r>
          </a:p>
        </p:txBody>
      </p:sp>
    </p:spTree>
    <p:extLst>
      <p:ext uri="{BB962C8B-B14F-4D97-AF65-F5344CB8AC3E}">
        <p14:creationId xmlns:p14="http://schemas.microsoft.com/office/powerpoint/2010/main" val="40036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3E5E45-E709-4166-8336-721DB7D8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Sunu planı</a:t>
            </a: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1FD5CA-83B0-45D8-BE96-58EA3E79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tr-TR" dirty="0"/>
              <a:t>Geliştirme Araçları &amp; Kullanılan Kütüphaneler</a:t>
            </a:r>
          </a:p>
          <a:p>
            <a:r>
              <a:rPr lang="tr-TR" dirty="0"/>
              <a:t>Yapılan Uygulama</a:t>
            </a:r>
          </a:p>
          <a:p>
            <a:r>
              <a:rPr lang="tr-TR" dirty="0"/>
              <a:t>Geliştirme Adımları</a:t>
            </a:r>
          </a:p>
          <a:p>
            <a:r>
              <a:rPr lang="tr-TR" dirty="0"/>
              <a:t>Demo</a:t>
            </a:r>
          </a:p>
          <a:p>
            <a:r>
              <a:rPr lang="tr-TR" dirty="0"/>
              <a:t>Neler Yapılabilir ?</a:t>
            </a:r>
          </a:p>
          <a:p>
            <a:r>
              <a:rPr lang="tr-TR" dirty="0"/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3993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0EDF21-5B78-4486-A794-C7AE7E6E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tr-TR" sz="2600"/>
              <a:t>Geliştirme araçları ve kullanılan kütüphaneler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72A864BA-6717-492D-889F-BE820C85D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80626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9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5C272B-1404-4132-8062-D213B0A7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tr-TR" dirty="0"/>
              <a:t>Uygulama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7584C8F-B7A6-4168-91E6-FE7BB0C5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52"/>
          <a:stretch/>
        </p:blipFill>
        <p:spPr>
          <a:xfrm>
            <a:off x="1079499" y="2843213"/>
            <a:ext cx="4457701" cy="292576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632137-6CF1-43E7-8256-D699620A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r>
              <a:rPr lang="tr-TR" dirty="0"/>
              <a:t>İsimler ve fiiller veri setlerindeki bilgilerden veri tabanı oluşturularak bu veri tabanını, </a:t>
            </a:r>
            <a:r>
              <a:rPr lang="tr-TR" dirty="0" err="1"/>
              <a:t>regex</a:t>
            </a:r>
            <a:r>
              <a:rPr lang="tr-TR" dirty="0"/>
              <a:t> ve word2vec kullanarak verilen metinden Nasıl ?, Ne Yaptı ?, Nerede ?, Ne zaman ?, Neden ?, Ne olur ?, Kim ? Bilgilerini çıkarma.</a:t>
            </a:r>
          </a:p>
        </p:txBody>
      </p:sp>
    </p:spTree>
    <p:extLst>
      <p:ext uri="{BB962C8B-B14F-4D97-AF65-F5344CB8AC3E}">
        <p14:creationId xmlns:p14="http://schemas.microsoft.com/office/powerpoint/2010/main" val="389743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1A6E6C-5BEB-4830-BEFC-22BA80B8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00"/>
            <a:ext cx="3884962" cy="1331637"/>
          </a:xfrm>
        </p:spPr>
        <p:txBody>
          <a:bodyPr anchor="b">
            <a:normAutofit/>
          </a:bodyPr>
          <a:lstStyle/>
          <a:p>
            <a:pPr algn="ctr"/>
            <a:r>
              <a:rPr lang="tr-TR" dirty="0"/>
              <a:t>Geliştirme adımları</a:t>
            </a:r>
            <a:endParaRPr lang="tr-T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DB0FD7-6FFC-414A-B9F7-B9EA55E0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tr-TR" b="1" dirty="0"/>
              <a:t>Sözlük elde etme: </a:t>
            </a:r>
            <a:r>
              <a:rPr lang="tr-TR" dirty="0"/>
              <a:t>Uygulamada kullanmak için </a:t>
            </a:r>
            <a:r>
              <a:rPr lang="tr-TR" b="1" dirty="0"/>
              <a:t>fiiller, yer, hammaddesi, kim, </a:t>
            </a:r>
            <a:r>
              <a:rPr lang="tr-TR" b="1" dirty="0" err="1"/>
              <a:t>ne_olur</a:t>
            </a:r>
            <a:r>
              <a:rPr lang="tr-TR" b="1" dirty="0"/>
              <a:t>, </a:t>
            </a:r>
            <a:r>
              <a:rPr lang="tr-TR" b="1" dirty="0" err="1"/>
              <a:t>ne_zaman</a:t>
            </a:r>
            <a:r>
              <a:rPr lang="tr-TR" b="1" dirty="0"/>
              <a:t>, neden, sıfatlar</a:t>
            </a:r>
            <a:r>
              <a:rPr lang="tr-TR" dirty="0"/>
              <a:t> tabloları </a:t>
            </a:r>
            <a:r>
              <a:rPr lang="tr-TR" b="1" dirty="0" err="1"/>
              <a:t>vocabulary.db</a:t>
            </a:r>
            <a:r>
              <a:rPr lang="tr-TR" b="1" dirty="0"/>
              <a:t> </a:t>
            </a:r>
            <a:r>
              <a:rPr lang="tr-TR" dirty="0"/>
              <a:t>veri tabanında oluşturuldu.  </a:t>
            </a:r>
          </a:p>
          <a:p>
            <a:pPr marL="457200" indent="-457200">
              <a:buAutoNum type="arabicPeriod"/>
            </a:pPr>
            <a:endParaRPr lang="tr-TR" b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75676AF-C4EE-4136-B207-176F1A729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" r="26748"/>
          <a:stretch/>
        </p:blipFill>
        <p:spPr>
          <a:xfrm>
            <a:off x="4979986" y="540000"/>
            <a:ext cx="3337200" cy="577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0FB3A3-6175-4D86-AA2B-C307254C5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8" r="1" b="9576"/>
          <a:stretch/>
        </p:blipFill>
        <p:spPr>
          <a:xfrm>
            <a:off x="8313812" y="540000"/>
            <a:ext cx="3337200" cy="2890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A3D743-A706-4DF1-A2BF-78C7BF6245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74" r="-2" b="5230"/>
          <a:stretch/>
        </p:blipFill>
        <p:spPr>
          <a:xfrm>
            <a:off x="8313812" y="3427200"/>
            <a:ext cx="3337200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4D5A78-88D0-4BF3-B3D6-0CC8F27C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E63F70D-FACC-4143-A82D-6E8F7EC16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198D1D3-18D0-4451-8DD8-21B40D90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BA117BE-BC79-418E-81BF-D08D79CB9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CC7E52B-9931-4834-8EAD-8F4DE950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C6D76EC-3EFA-4CDB-9A99-B72CBDD5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9" y="520769"/>
            <a:ext cx="10987967" cy="55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4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4D5A78-88D0-4BF3-B3D6-0CC8F27C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E63F70D-FACC-4143-A82D-6E8F7EC16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198D1D3-18D0-4451-8DD8-21B40D90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BA117BE-BC79-418E-81BF-D08D79CB9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AE4F16CA-718C-4A44-BFF4-CFD95084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DF68BC4-47C2-401F-B116-E0493378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546653"/>
            <a:ext cx="10813774" cy="55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5D5010-E300-48D0-A789-7D60C657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934278"/>
            <a:ext cx="10026650" cy="48346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2. </a:t>
            </a:r>
            <a:r>
              <a:rPr lang="tr-TR" b="1" dirty="0"/>
              <a:t>Ne Yaptı ? Bilgisinin (fiilin) çıkarılması</a:t>
            </a:r>
            <a:r>
              <a:rPr lang="tr-TR" dirty="0"/>
              <a:t>:  Verilen cümleden fiillerin çıkarılması için </a:t>
            </a:r>
            <a:r>
              <a:rPr lang="tr-TR" dirty="0" err="1"/>
              <a:t>regex</a:t>
            </a:r>
            <a:r>
              <a:rPr lang="tr-TR" dirty="0"/>
              <a:t> çözümü kullanılmıştır. Bunun için öncelikle veri tabanındaki fiiller tablosundan eşleşmeye bakılıyor eğer yoksa eşleşme sonrasında fiilleri bulmak için yazılan, zaman eklerinden oluşmuş, </a:t>
            </a:r>
            <a:r>
              <a:rPr lang="tr-TR" dirty="0" err="1"/>
              <a:t>regex</a:t>
            </a:r>
            <a:r>
              <a:rPr lang="tr-TR" dirty="0"/>
              <a:t> </a:t>
            </a:r>
            <a:r>
              <a:rPr lang="tr-TR" dirty="0" err="1"/>
              <a:t>pattern’i</a:t>
            </a:r>
            <a:r>
              <a:rPr lang="tr-TR" dirty="0"/>
              <a:t> verilen metin için çalıştırılır. Elde edilen fiiller sonrasında veri tabanını genişletmek için fiiller tablosuna eklenir.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PATTERN:</a:t>
            </a:r>
          </a:p>
          <a:p>
            <a:pPr marL="720000" lvl="3"/>
            <a:r>
              <a:rPr lang="tr-TR" dirty="0"/>
              <a:t>r"(\b[a-z]{1,20}m[</a:t>
            </a:r>
            <a:r>
              <a:rPr lang="tr-TR" dirty="0" err="1"/>
              <a:t>ıiuü</a:t>
            </a:r>
            <a:r>
              <a:rPr lang="tr-TR" dirty="0"/>
              <a:t>][</a:t>
            </a:r>
            <a:r>
              <a:rPr lang="tr-TR" dirty="0" err="1"/>
              <a:t>sş</a:t>
            </a:r>
            <a:r>
              <a:rPr lang="tr-TR" dirty="0"/>
              <a:t>][a-z]*\b|" \ # </a:t>
            </a:r>
            <a:r>
              <a:rPr lang="tr-TR" dirty="0" err="1"/>
              <a:t>mış</a:t>
            </a:r>
            <a:r>
              <a:rPr lang="tr-TR" dirty="0"/>
              <a:t>, </a:t>
            </a:r>
            <a:r>
              <a:rPr lang="tr-TR" dirty="0" err="1"/>
              <a:t>miş</a:t>
            </a:r>
            <a:endParaRPr lang="tr-TR" dirty="0"/>
          </a:p>
          <a:p>
            <a:pPr marL="720000" lvl="3"/>
            <a:r>
              <a:rPr lang="tr-TR" dirty="0"/>
              <a:t>r"\b[a-z]{1,20}[</a:t>
            </a:r>
            <a:r>
              <a:rPr lang="tr-TR" dirty="0" err="1"/>
              <a:t>ae</a:t>
            </a:r>
            <a:r>
              <a:rPr lang="tr-TR" dirty="0"/>
              <a:t>]c[</a:t>
            </a:r>
            <a:r>
              <a:rPr lang="tr-TR" dirty="0" err="1"/>
              <a:t>ae</a:t>
            </a:r>
            <a:r>
              <a:rPr lang="tr-TR" dirty="0"/>
              <a:t>][</a:t>
            </a:r>
            <a:r>
              <a:rPr lang="tr-TR" dirty="0" err="1"/>
              <a:t>kgğ</a:t>
            </a:r>
            <a:r>
              <a:rPr lang="tr-TR" dirty="0"/>
              <a:t>][a-z]*\b|" \ # </a:t>
            </a:r>
            <a:r>
              <a:rPr lang="tr-TR" dirty="0" err="1"/>
              <a:t>acak</a:t>
            </a:r>
            <a:r>
              <a:rPr lang="tr-TR" dirty="0"/>
              <a:t>, </a:t>
            </a:r>
            <a:r>
              <a:rPr lang="tr-TR" dirty="0" err="1"/>
              <a:t>ecek</a:t>
            </a:r>
            <a:r>
              <a:rPr lang="tr-TR" dirty="0"/>
              <a:t>, </a:t>
            </a:r>
            <a:r>
              <a:rPr lang="tr-TR" dirty="0" err="1"/>
              <a:t>eceği</a:t>
            </a:r>
            <a:r>
              <a:rPr lang="tr-TR" dirty="0"/>
              <a:t>,..</a:t>
            </a:r>
          </a:p>
          <a:p>
            <a:pPr marL="720000" lvl="3"/>
            <a:r>
              <a:rPr lang="tr-TR" dirty="0"/>
              <a:t>r"\b[a-z]{1,20}m[</a:t>
            </a:r>
            <a:r>
              <a:rPr lang="tr-TR" dirty="0" err="1"/>
              <a:t>ae</a:t>
            </a:r>
            <a:r>
              <a:rPr lang="tr-TR" dirty="0"/>
              <a:t>]l[</a:t>
            </a:r>
            <a:r>
              <a:rPr lang="tr-TR" dirty="0" err="1"/>
              <a:t>iı</a:t>
            </a:r>
            <a:r>
              <a:rPr lang="tr-TR" dirty="0"/>
              <a:t>][a-z]*\b|" \ # malı, </a:t>
            </a:r>
            <a:r>
              <a:rPr lang="tr-TR" dirty="0" err="1"/>
              <a:t>meli</a:t>
            </a:r>
            <a:endParaRPr lang="tr-TR" dirty="0"/>
          </a:p>
          <a:p>
            <a:pPr marL="720000" lvl="3"/>
            <a:r>
              <a:rPr lang="tr-TR" dirty="0"/>
              <a:t>r"\b[a-z]{1,20}yor[a-z]*\b|" \ # yor</a:t>
            </a:r>
          </a:p>
          <a:p>
            <a:pPr marL="720000" lvl="3"/>
            <a:r>
              <a:rPr lang="tr-TR" dirty="0"/>
              <a:t>r"\b[a-z]{1,20}[</a:t>
            </a:r>
            <a:r>
              <a:rPr lang="tr-TR" dirty="0" err="1"/>
              <a:t>dt</a:t>
            </a:r>
            <a:r>
              <a:rPr lang="tr-TR" dirty="0"/>
              <a:t>][</a:t>
            </a:r>
            <a:r>
              <a:rPr lang="tr-TR" dirty="0" err="1"/>
              <a:t>iı</a:t>
            </a:r>
            <a:r>
              <a:rPr lang="tr-TR" dirty="0"/>
              <a:t>][</a:t>
            </a:r>
            <a:r>
              <a:rPr lang="tr-TR" dirty="0" err="1"/>
              <a:t>nmgk</a:t>
            </a:r>
            <a:r>
              <a:rPr lang="tr-TR" dirty="0"/>
              <a:t>\s][</a:t>
            </a:r>
            <a:r>
              <a:rPr lang="tr-TR" dirty="0" err="1"/>
              <a:t>iı</a:t>
            </a:r>
            <a:r>
              <a:rPr lang="tr-TR" dirty="0"/>
              <a:t>]\b)" # tın, tin ..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94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4D5A78-88D0-4BF3-B3D6-0CC8F27C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E63F70D-FACC-4143-A82D-6E8F7EC16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198D1D3-18D0-4451-8DD8-21B40D90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DBA117BE-BC79-418E-81BF-D08D79CB9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AE13E9E-04C6-493A-A74C-60642679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D3B2C71-81CB-4ADB-85E3-09FAAAA7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1" y="504825"/>
            <a:ext cx="10863464" cy="56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983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734</Words>
  <Application>Microsoft Office PowerPoint</Application>
  <PresentationFormat>Geniş ekran</PresentationFormat>
  <Paragraphs>56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Avenir Next LT Pro Light</vt:lpstr>
      <vt:lpstr>Rockwell Nova Light</vt:lpstr>
      <vt:lpstr>Wingdings</vt:lpstr>
      <vt:lpstr>LeafVTI</vt:lpstr>
      <vt:lpstr>Hesaplamalı Anlambilim 1.Ödev</vt:lpstr>
      <vt:lpstr>Sunu planı</vt:lpstr>
      <vt:lpstr>Geliştirme araçları ve kullanılan kütüphaneler</vt:lpstr>
      <vt:lpstr>Uygulama</vt:lpstr>
      <vt:lpstr>Geliştirme adımları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DEMO</vt:lpstr>
      <vt:lpstr>NELER YAPILABİLİR?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Hesaplamalı Anlambilim 1.Ödev</dc:title>
  <dc:creator>havvanur Dervişoğlu</dc:creator>
  <cp:lastModifiedBy>havvanur Dervişoğlu</cp:lastModifiedBy>
  <cp:revision>12</cp:revision>
  <dcterms:created xsi:type="dcterms:W3CDTF">2021-03-30T17:27:39Z</dcterms:created>
  <dcterms:modified xsi:type="dcterms:W3CDTF">2021-03-30T19:42:45Z</dcterms:modified>
</cp:coreProperties>
</file>