
<file path=[Content_Types].xml><?xml version="1.0" encoding="utf-8"?>
<Types xmlns="http://schemas.openxmlformats.org/package/2006/content-types">
  <Default Extension="xml" ContentType="application/xml"/>
  <Default Extension="jpeg" ContentType="image/jpeg"/>
  <Default Extension="tif" ContentType="image/tiff"/>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Lst>
  <p:notesMasterIdLst>
    <p:notesMasterId r:id="rId4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18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1"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212"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213"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214"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215" name="PlaceHolder 5"/>
          <p:cNvSpPr>
            <a:spLocks noGrp="1"/>
          </p:cNvSpPr>
          <p:nvPr>
            <p:ph type="sldNum"/>
          </p:nvPr>
        </p:nvSpPr>
        <p:spPr>
          <a:xfrm>
            <a:off x="4399200" y="9555480"/>
            <a:ext cx="3372840" cy="502560"/>
          </a:xfrm>
          <a:prstGeom prst="rect">
            <a:avLst/>
          </a:prstGeom>
        </p:spPr>
        <p:txBody>
          <a:bodyPr lIns="0" tIns="0" rIns="0" bIns="0" anchor="b"/>
          <a:lstStyle/>
          <a:p>
            <a:pPr algn="r"/>
            <a:fld id="{11A61177-4A30-4481-A352-BB17313CC8E4}"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6883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extShape 1"/>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Times New Roman"/>
              </a:rPr>
              <a:t>IBM Analytics</a:t>
            </a:r>
            <a:r>
              <a:rPr lang="en-US" sz="1200" b="0" strike="noStrike" spc="-1">
                <a:solidFill>
                  <a:srgbClr val="000000"/>
                </a:solidFill>
                <a:uFill>
                  <a:solidFill>
                    <a:srgbClr val="FFFFFF"/>
                  </a:solidFill>
                </a:uFill>
                <a:latin typeface="Times New Roman"/>
              </a:rPr>
              <a:t>
</a:t>
            </a:r>
            <a:r>
              <a:rPr lang="en-US" sz="900" b="0" strike="noStrike" spc="-1">
                <a:solidFill>
                  <a:srgbClr val="000000"/>
                </a:solidFill>
                <a:uFill>
                  <a:solidFill>
                    <a:srgbClr val="FFFFFF"/>
                  </a:solidFill>
                </a:uFill>
                <a:latin typeface="Times New Roman"/>
              </a:rPr>
              <a:t>© 2016 IBM Corporation</a:t>
            </a:r>
            <a:endParaRPr lang="en-US" sz="1400" b="0" strike="noStrike" spc="-1">
              <a:solidFill>
                <a:srgbClr val="000000"/>
              </a:solidFill>
              <a:uFill>
                <a:solidFill>
                  <a:srgbClr val="FFFFFF"/>
                </a:solidFill>
              </a:uFill>
              <a:latin typeface="Times New Roman"/>
            </a:endParaRPr>
          </a:p>
        </p:txBody>
      </p:sp>
      <p:sp>
        <p:nvSpPr>
          <p:cNvPr id="506" name="TextShape 2"/>
          <p:cNvSpPr txBox="1"/>
          <p:nvPr/>
        </p:nvSpPr>
        <p:spPr>
          <a:xfrm>
            <a:off x="3884760" y="8685360"/>
            <a:ext cx="2971440" cy="456840"/>
          </a:xfrm>
          <a:prstGeom prst="rect">
            <a:avLst/>
          </a:prstGeom>
          <a:noFill/>
          <a:ln>
            <a:noFill/>
          </a:ln>
        </p:spPr>
        <p:txBody>
          <a:bodyPr anchor="b"/>
          <a:lstStyle/>
          <a:p>
            <a:pPr algn="r">
              <a:lnSpc>
                <a:spcPct val="100000"/>
              </a:lnSpc>
            </a:pPr>
            <a:fld id="{CB58EB90-FAA6-400A-B9E6-839B1918CD65}" type="slidenum">
              <a:rPr lang="en-US" sz="900" b="0" strike="noStrike" spc="-1">
                <a:solidFill>
                  <a:srgbClr val="000000"/>
                </a:solidFill>
                <a:uFill>
                  <a:solidFill>
                    <a:srgbClr val="FFFFFF"/>
                  </a:solidFill>
                </a:uFill>
                <a:latin typeface="Times New Roman"/>
              </a:rPr>
              <a:t>1</a:t>
            </a:fld>
            <a:endParaRPr lang="en-US" sz="1400" b="0" strike="noStrike" spc="-1">
              <a:solidFill>
                <a:srgbClr val="000000"/>
              </a:solidFill>
              <a:uFill>
                <a:solidFill>
                  <a:srgbClr val="FFFFFF"/>
                </a:solidFill>
              </a:uFill>
              <a:latin typeface="Times New Roman"/>
            </a:endParaRPr>
          </a:p>
        </p:txBody>
      </p:sp>
      <p:sp>
        <p:nvSpPr>
          <p:cNvPr id="507" name="PlaceHolder 3"/>
          <p:cNvSpPr>
            <a:spLocks noGrp="1"/>
          </p:cNvSpPr>
          <p:nvPr>
            <p:ph type="body"/>
          </p:nvPr>
        </p:nvSpPr>
        <p:spPr>
          <a:xfrm>
            <a:off x="452160" y="3573720"/>
            <a:ext cx="6004800" cy="4884120"/>
          </a:xfrm>
          <a:prstGeom prst="rect">
            <a:avLst/>
          </a:prstGeom>
        </p:spPr>
        <p:txBody>
          <a:bodyPr/>
          <a:lstStyle/>
          <a:p>
            <a:pPr marL="216000" indent="-216000">
              <a:lnSpc>
                <a:spcPct val="100000"/>
              </a:lnSpc>
            </a:pPr>
            <a:r>
              <a:rPr lang="en-US" sz="2000" b="0" strike="noStrike" spc="-1">
                <a:solidFill>
                  <a:srgbClr val="000000"/>
                </a:solidFill>
                <a:uFill>
                  <a:solidFill>
                    <a:srgbClr val="FFFFFF"/>
                  </a:solidFill>
                </a:uFill>
                <a:latin typeface="Arial"/>
              </a:rPr>
              <a:t>Last update based on Spark 2.0 done on July 29, 2016.</a:t>
            </a:r>
          </a:p>
        </p:txBody>
      </p:sp>
    </p:spTree>
    <p:extLst>
      <p:ext uri="{BB962C8B-B14F-4D97-AF65-F5344CB8AC3E}">
        <p14:creationId xmlns:p14="http://schemas.microsoft.com/office/powerpoint/2010/main" val="96791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Spark is already infused in multiple IBM offerings.</a:t>
            </a:r>
          </a:p>
          <a:p>
            <a:r>
              <a:rPr lang="en-US" sz="2000" b="0" strike="noStrike" spc="-1">
                <a:solidFill>
                  <a:srgbClr val="000000"/>
                </a:solidFill>
                <a:uFill>
                  <a:solidFill>
                    <a:srgbClr val="FFFFFF"/>
                  </a:solidFill>
                </a:uFill>
                <a:latin typeface="Arial"/>
              </a:rPr>
              <a:t>More on this in the next few slides.</a:t>
            </a:r>
          </a:p>
        </p:txBody>
      </p:sp>
      <p:sp>
        <p:nvSpPr>
          <p:cNvPr id="530"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31" name="TextShape 3"/>
          <p:cNvSpPr txBox="1"/>
          <p:nvPr/>
        </p:nvSpPr>
        <p:spPr>
          <a:xfrm>
            <a:off x="3884760" y="8685360"/>
            <a:ext cx="2971440" cy="456840"/>
          </a:xfrm>
          <a:prstGeom prst="rect">
            <a:avLst/>
          </a:prstGeom>
          <a:noFill/>
          <a:ln>
            <a:noFill/>
          </a:ln>
        </p:spPr>
        <p:txBody>
          <a:bodyPr anchor="b"/>
          <a:lstStyle/>
          <a:p>
            <a:pPr algn="r">
              <a:lnSpc>
                <a:spcPct val="100000"/>
              </a:lnSpc>
            </a:pPr>
            <a:fld id="{BC8C575E-AF12-4DCA-951D-D96C5E4EACEC}" type="slidenum">
              <a:rPr lang="en-US" sz="900" b="0" strike="noStrike" spc="-1">
                <a:solidFill>
                  <a:srgbClr val="000000"/>
                </a:solidFill>
                <a:uFill>
                  <a:solidFill>
                    <a:srgbClr val="FFFFFF"/>
                  </a:solidFill>
                </a:uFill>
                <a:latin typeface="Arial"/>
                <a:ea typeface="ＭＳ Ｐゴシック"/>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87763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Working with IBM on the cloud, you can also access the richest set of offerings for analytics compared to any other company in the world. As you can see from the list of icons from Bluemix, we have cloud services for pretty much all of the analytics needs of customers. These include relational databases, NoSQL databases, datawarehouse on the cloud, data refinery and integration service, Hadoop, Spark, streaming analytics, geospatial analytics, predictive modeling etc. We even offer our IBM Insights for Twitter service leveraging our partnership with Twitter.  </a:t>
            </a:r>
          </a:p>
          <a:p>
            <a:pPr marL="216000" indent="-216000">
              <a:lnSpc>
                <a:spcPct val="100000"/>
              </a:lnSpc>
            </a:pPr>
            <a:r>
              <a:rPr lang="en-US" sz="2000" b="0" strike="noStrike" spc="-1">
                <a:solidFill>
                  <a:srgbClr val="000000"/>
                </a:solidFill>
                <a:uFill>
                  <a:solidFill>
                    <a:srgbClr val="FFFFFF"/>
                  </a:solidFill>
                </a:uFill>
                <a:latin typeface="Arial"/>
              </a:rPr>
              <a:t>Your data can live where you need it . You can use Spark to analyze it.</a:t>
            </a:r>
          </a:p>
        </p:txBody>
      </p:sp>
      <p:sp>
        <p:nvSpPr>
          <p:cNvPr id="533" name="TextShape 2"/>
          <p:cNvSpPr txBox="1"/>
          <p:nvPr/>
        </p:nvSpPr>
        <p:spPr>
          <a:xfrm>
            <a:off x="3884760" y="8685360"/>
            <a:ext cx="2971440" cy="456840"/>
          </a:xfrm>
          <a:prstGeom prst="rect">
            <a:avLst/>
          </a:prstGeom>
          <a:noFill/>
          <a:ln>
            <a:noFill/>
          </a:ln>
        </p:spPr>
        <p:txBody>
          <a:bodyPr anchor="b"/>
          <a:lstStyle/>
          <a:p>
            <a:pPr algn="r">
              <a:lnSpc>
                <a:spcPct val="100000"/>
              </a:lnSpc>
            </a:pPr>
            <a:fld id="{FC895B10-0565-49AD-8F53-2656FF5B3EF2}" type="slidenum">
              <a:rPr lang="en-US" sz="900" b="0" strike="noStrike" spc="-1">
                <a:solidFill>
                  <a:srgbClr val="000000"/>
                </a:solidFill>
                <a:uFill>
                  <a:solidFill>
                    <a:srgbClr val="FFFFFF"/>
                  </a:solidFill>
                </a:uFill>
                <a:latin typeface="Arial"/>
                <a:ea typeface="ＭＳ Ｐゴシック"/>
              </a:rPr>
              <a:t>14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2418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p:cNvSpPr>
          <p:nvPr>
            <p:ph type="body"/>
          </p:nvPr>
        </p:nvSpPr>
        <p:spPr>
          <a:xfrm>
            <a:off x="452160" y="3573720"/>
            <a:ext cx="6004800" cy="4884120"/>
          </a:xfrm>
          <a:prstGeom prst="rect">
            <a:avLst/>
          </a:prstGeom>
        </p:spPr>
        <p:txBody>
          <a:bodyPr/>
          <a:lstStyle/>
          <a:p>
            <a:r>
              <a:rPr lang="en-US" sz="1200" b="0" strike="noStrike" spc="-1">
                <a:solidFill>
                  <a:srgbClr val="000000"/>
                </a:solidFill>
                <a:uFill>
                  <a:solidFill>
                    <a:srgbClr val="FFFFFF"/>
                  </a:solidFill>
                </a:uFill>
                <a:latin typeface="Arial"/>
              </a:rPr>
              <a:t>The new offering IBM Data Scientist Experience brings together everything that a data scientist needs today to be more successful. It is based on three things:</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Community: A data scientist needs to be updated with the latest news from the Data Science Community. There are plenty of new Open Source packages, libraries, techniques and tutorials available every day. A good data scientist follows the most important sources and shares their opinion and experiments with the community. We are bringing this into the UI of the DSX.</a:t>
            </a: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Open Source: Today there are companies that rely on open source for data science. Open source has become so mature that is directly competing with commercial offerings. We provide the best of open source within DSX, such as RStudio and Jupyter.</a:t>
            </a: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IBM Value Add: We improve open source by adding some capabilities from IBM. Data Shaping for example takes 80% of the data scientist time. We are providing tools with visual GUI to help users better perform this task. You are also able to execute Spark jobs on our managed Spark Service in Bluemix from within the DSX.</a:t>
            </a: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p:txBody>
      </p:sp>
      <p:sp>
        <p:nvSpPr>
          <p:cNvPr id="535" name="TextShape 2"/>
          <p:cNvSpPr txBox="1"/>
          <p:nvPr/>
        </p:nvSpPr>
        <p:spPr>
          <a:xfrm>
            <a:off x="3884760" y="8685360"/>
            <a:ext cx="2971440" cy="456840"/>
          </a:xfrm>
          <a:prstGeom prst="rect">
            <a:avLst/>
          </a:prstGeom>
          <a:noFill/>
          <a:ln>
            <a:noFill/>
          </a:ln>
        </p:spPr>
        <p:txBody>
          <a:bodyPr anchor="b"/>
          <a:lstStyle/>
          <a:p>
            <a:pPr algn="r">
              <a:lnSpc>
                <a:spcPct val="100000"/>
              </a:lnSpc>
            </a:pPr>
            <a:fld id="{518A2F77-BA1E-40B4-8CA6-6AAC8C471BA2}" type="slidenum">
              <a:rPr lang="en-US" sz="900" b="0" strike="noStrike" spc="-1">
                <a:solidFill>
                  <a:srgbClr val="000000"/>
                </a:solidFill>
                <a:uFill>
                  <a:solidFill>
                    <a:srgbClr val="FFFFFF"/>
                  </a:solidFill>
                </a:uFill>
                <a:latin typeface="Arial"/>
                <a:ea typeface="ＭＳ Ｐゴシック"/>
              </a:r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3773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Spark started as a research project at UC Berkeley  in 2010 and quickly became an open source project.</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project was quite small with round 1600 lines of code.</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Spark generated a lot of interests. It became an Apache incubator project in June 2013 and a full Apache project in February 2014.</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Note that Spark is evolving quickly as shown by the release scheduled displayed on the right side of the slide. We see that spark releases a minor release roughly</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Every month and a major release quarterly. This makes it difficult for vendors to always be at the latest release.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Sparks goal was to provide a general purpose cluster computing system. We can say that it is greatly influenced by Hadoop and MapReduce.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To this point, we can see Spark as a generalization of the MapReduce model. It is still a batch oriented system that is designed</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to process large distributed files.</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main concept is the processing of immutable RDDs that can be re-created from their original lineage.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Everything is Spark is based on processing datasets so set operations are the core capabilities of this product.</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Basically, Spark provides the set processing framework. The rest is up to the user to program the transformations in Scala, Java, or Python.</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It should be noted that using Python and R add overhead to the execution. Both Scala and Java run on a JVM, Python and R do not.</a:t>
            </a:r>
            <a:endParaRPr lang="en-US" sz="2000" b="0" strike="noStrike" spc="-1">
              <a:solidFill>
                <a:srgbClr val="000000"/>
              </a:solidFill>
              <a:uFill>
                <a:solidFill>
                  <a:srgbClr val="FFFFFF"/>
                </a:solidFill>
              </a:uFill>
              <a:latin typeface="Arial"/>
            </a:endParaRPr>
          </a:p>
        </p:txBody>
      </p:sp>
      <p:sp>
        <p:nvSpPr>
          <p:cNvPr id="537" name="TextShape 2"/>
          <p:cNvSpPr txBox="1"/>
          <p:nvPr/>
        </p:nvSpPr>
        <p:spPr>
          <a:xfrm>
            <a:off x="0" y="8685360"/>
            <a:ext cx="2971440" cy="456840"/>
          </a:xfrm>
          <a:prstGeom prst="rect">
            <a:avLst/>
          </a:prstGeom>
          <a:noFill/>
          <a:ln>
            <a:noFill/>
          </a:ln>
        </p:spPr>
        <p:txBody>
          <a:bodyPr anchor="b"/>
          <a:lstStyle/>
          <a:p>
            <a:pPr>
              <a:lnSpc>
                <a:spcPct val="100000"/>
              </a:lnSpc>
            </a:pPr>
            <a:r>
              <a:rPr lang="en-US" sz="1200" b="0" strike="noStrike" spc="-1">
                <a:solidFill>
                  <a:srgbClr val="000000"/>
                </a:solidFill>
                <a:uFill>
                  <a:solidFill>
                    <a:srgbClr val="FFFFFF"/>
                  </a:solidFill>
                </a:uFill>
                <a:latin typeface="Times New Roman"/>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38" name="TextShape 3"/>
          <p:cNvSpPr txBox="1"/>
          <p:nvPr/>
        </p:nvSpPr>
        <p:spPr>
          <a:xfrm>
            <a:off x="3884760" y="8685360"/>
            <a:ext cx="2971440" cy="456840"/>
          </a:xfrm>
          <a:prstGeom prst="rect">
            <a:avLst/>
          </a:prstGeom>
          <a:noFill/>
          <a:ln>
            <a:noFill/>
          </a:ln>
        </p:spPr>
        <p:txBody>
          <a:bodyPr anchor="b"/>
          <a:lstStyle/>
          <a:p>
            <a:pPr algn="r">
              <a:lnSpc>
                <a:spcPct val="100000"/>
              </a:lnSpc>
            </a:pPr>
            <a:fld id="{AA0910D0-91A9-4C83-83B3-8D2285A9FA31}" type="slidenum">
              <a:rPr lang="en-US" sz="1200" b="0" strike="noStrike" spc="-1">
                <a:solidFill>
                  <a:srgbClr val="000000"/>
                </a:solidFill>
                <a:uFill>
                  <a:solidFill>
                    <a:srgbClr val="FFFFFF"/>
                  </a:solidFill>
                </a:uFill>
                <a:latin typeface="Times New Roman"/>
                <a:ea typeface="ＭＳ Ｐゴシック"/>
              </a:rPr>
              <a:t>17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3923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Sources: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https://cwiki.apache.org/confluence/display/SPARK/Committers</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https://github.com/apache/spark/graphs/contributors</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https://issues.apache.org/jira/secure/Dashboard.jspa?selectPageId=12326761</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IBM has become an important contributor to Spark with focus in important areas for enterprise applications.</a:t>
            </a:r>
            <a:endParaRPr lang="en-US" sz="2000" b="0" strike="noStrike" spc="-1">
              <a:solidFill>
                <a:srgbClr val="000000"/>
              </a:solidFill>
              <a:uFill>
                <a:solidFill>
                  <a:srgbClr val="FFFFFF"/>
                </a:solidFill>
              </a:uFill>
              <a:latin typeface="Arial"/>
            </a:endParaRPr>
          </a:p>
        </p:txBody>
      </p:sp>
      <p:sp>
        <p:nvSpPr>
          <p:cNvPr id="540" name="TextShape 2"/>
          <p:cNvSpPr txBox="1"/>
          <p:nvPr/>
        </p:nvSpPr>
        <p:spPr>
          <a:xfrm>
            <a:off x="3884760" y="8685360"/>
            <a:ext cx="2971440" cy="456840"/>
          </a:xfrm>
          <a:prstGeom prst="rect">
            <a:avLst/>
          </a:prstGeom>
          <a:noFill/>
          <a:ln>
            <a:noFill/>
          </a:ln>
        </p:spPr>
        <p:txBody>
          <a:bodyPr anchor="b"/>
          <a:lstStyle/>
          <a:p>
            <a:pPr algn="r">
              <a:lnSpc>
                <a:spcPct val="100000"/>
              </a:lnSpc>
            </a:pPr>
            <a:fld id="{DC5AF0C4-4D4E-45A9-ACBB-5DCEC285920A}" type="slidenum">
              <a:rPr lang="en-US" sz="1200" b="0" strike="noStrike" spc="-1">
                <a:solidFill>
                  <a:srgbClr val="000000"/>
                </a:solidFill>
                <a:uFill>
                  <a:solidFill>
                    <a:srgbClr val="FFFFFF"/>
                  </a:solidFill>
                </a:uFill>
                <a:latin typeface="Times New Roman"/>
                <a:ea typeface="ＭＳ Ｐゴシック"/>
              </a:rPr>
              <a:t>18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9465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Taken from a presentation from Matai Zaharia on Nov 2, 2015</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table was updated with the information on the survey results released September 27, 2016:</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http://go.databricks.com/2016-spark-survey</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Note that DataFrames are a datasets that make the data look like relational tables. From that, we can conclude that SQL access to data is the most popular interface used. Some would say it is ironic considering all the NoSQL hoopla of the last several years. This points to the fact that people want</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More productivity through the use of simpler interfaces. The SQL approach has that advantage and also potentially removes many performance burdens</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from a programmer. </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542" name="TextShape 2"/>
          <p:cNvSpPr txBox="1"/>
          <p:nvPr/>
        </p:nvSpPr>
        <p:spPr>
          <a:xfrm>
            <a:off x="3884760" y="8685360"/>
            <a:ext cx="2971440" cy="456840"/>
          </a:xfrm>
          <a:prstGeom prst="rect">
            <a:avLst/>
          </a:prstGeom>
          <a:noFill/>
          <a:ln>
            <a:noFill/>
          </a:ln>
        </p:spPr>
        <p:txBody>
          <a:bodyPr anchor="b"/>
          <a:lstStyle/>
          <a:p>
            <a:pPr algn="r">
              <a:lnSpc>
                <a:spcPct val="100000"/>
              </a:lnSpc>
            </a:pPr>
            <a:fld id="{15FC4B3B-CFEA-4C87-8F57-9BDDEC4DB290}" type="slidenum">
              <a:rPr lang="en-US" sz="1200" b="0" strike="noStrike" spc="-1">
                <a:solidFill>
                  <a:srgbClr val="000000"/>
                </a:solidFill>
                <a:uFill>
                  <a:solidFill>
                    <a:srgbClr val="FFFFFF"/>
                  </a:solidFill>
                </a:uFill>
                <a:latin typeface="Times New Roman"/>
                <a:ea typeface="ＭＳ Ｐゴシック"/>
              </a:rPr>
              <a:t>19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24890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From Matei Zaharia presentation at IBM on Nov 2, 2015 and Big Analytics Blog Sept 27, 2016.</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See: http://go.databricks.com/2016-spark-survey</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Databricks survey also shows that the programming languages usage is changing. This is not to say that Scala is becoming less popular.</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It is likely because the type of people adopting Spark are coming more and more from a data science background which favors the use of Python and R.</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 word of caution: Spark is written in Scala which is a language that compiles into Java byte code. This means that any functionality added to Spark</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Are automatically available in Scala (and likely Java). This is not the same for Python and R. On the bright side, the functionality gap between the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languages is shrinking. We may get to a point where the differences wont matter.</a:t>
            </a:r>
            <a:endParaRPr lang="en-US" sz="2000" b="0" strike="noStrike" spc="-1">
              <a:solidFill>
                <a:srgbClr val="000000"/>
              </a:solidFill>
              <a:uFill>
                <a:solidFill>
                  <a:srgbClr val="FFFFFF"/>
                </a:solidFill>
              </a:uFill>
              <a:latin typeface="Arial"/>
            </a:endParaRPr>
          </a:p>
        </p:txBody>
      </p:sp>
      <p:sp>
        <p:nvSpPr>
          <p:cNvPr id="544" name="TextShape 2"/>
          <p:cNvSpPr txBox="1"/>
          <p:nvPr/>
        </p:nvSpPr>
        <p:spPr>
          <a:xfrm>
            <a:off x="3884760" y="8685360"/>
            <a:ext cx="2971440" cy="456840"/>
          </a:xfrm>
          <a:prstGeom prst="rect">
            <a:avLst/>
          </a:prstGeom>
          <a:noFill/>
          <a:ln>
            <a:noFill/>
          </a:ln>
        </p:spPr>
        <p:txBody>
          <a:bodyPr anchor="b"/>
          <a:lstStyle/>
          <a:p>
            <a:pPr algn="r">
              <a:lnSpc>
                <a:spcPct val="100000"/>
              </a:lnSpc>
            </a:pPr>
            <a:fld id="{74958305-7CFB-41EC-83F7-58F859046453}" type="slidenum">
              <a:rPr lang="en-US" sz="1200" b="0" strike="noStrike" spc="-1">
                <a:solidFill>
                  <a:srgbClr val="000000"/>
                </a:solidFill>
                <a:uFill>
                  <a:solidFill>
                    <a:srgbClr val="FFFFFF"/>
                  </a:solidFill>
                </a:uFill>
                <a:latin typeface="Times New Roman"/>
                <a:ea typeface="ＭＳ Ｐゴシック"/>
              </a:rPr>
              <a:t>20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56758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Definition taken from: http://ipython.org/notebook.html</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Spark community introduced (re-introduced?) the concept of notebook.</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These notebooks provide a much more compelling environment that using, let’s say, the Spark shell.</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leading notebooks appear to be the Apache incubator project Zeppelin and the IPython/Jupyter notebook.</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Currently the Bluemix Apache Spark service comes with the Jupyter notebook. The Ipython-based notebooks are popular since they are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Already known by Python users. Still, Zeppelin provides compelling functionality. It is easy to imagine having Spark environments</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Where we could have a choice of notebook.</a:t>
            </a:r>
            <a:endParaRPr lang="en-US" sz="2000" b="0" strike="noStrike" spc="-1">
              <a:solidFill>
                <a:srgbClr val="000000"/>
              </a:solidFill>
              <a:uFill>
                <a:solidFill>
                  <a:srgbClr val="FFFFFF"/>
                </a:solidFill>
              </a:uFill>
              <a:latin typeface="Arial"/>
            </a:endParaRPr>
          </a:p>
        </p:txBody>
      </p:sp>
      <p:sp>
        <p:nvSpPr>
          <p:cNvPr id="546" name="TextShape 2"/>
          <p:cNvSpPr txBox="1"/>
          <p:nvPr/>
        </p:nvSpPr>
        <p:spPr>
          <a:xfrm>
            <a:off x="3884760" y="8685360"/>
            <a:ext cx="2971440" cy="456840"/>
          </a:xfrm>
          <a:prstGeom prst="rect">
            <a:avLst/>
          </a:prstGeom>
          <a:noFill/>
          <a:ln>
            <a:noFill/>
          </a:ln>
        </p:spPr>
        <p:txBody>
          <a:bodyPr anchor="b"/>
          <a:lstStyle/>
          <a:p>
            <a:pPr algn="r">
              <a:lnSpc>
                <a:spcPct val="100000"/>
              </a:lnSpc>
            </a:pPr>
            <a:fld id="{B2ACC90F-AA71-49CE-AE71-C97E94309F66}" type="slidenum">
              <a:rPr lang="en-US" sz="1200" b="0" strike="noStrike" spc="-1">
                <a:solidFill>
                  <a:srgbClr val="000000"/>
                </a:solidFill>
                <a:uFill>
                  <a:solidFill>
                    <a:srgbClr val="FFFFFF"/>
                  </a:solidFill>
                </a:uFill>
                <a:latin typeface="Times New Roman"/>
                <a:ea typeface="ＭＳ Ｐゴシック"/>
              </a:rPr>
              <a:t>21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69106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Spark is not tied to Hadoop. It can be installed as a stand-alone product or be used in conjunction with Mesos and Yarn.</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key to spark processing is still to have a distributed file system so all the file operations, including I/O can be done in parallel.</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 Spark application is initiated by a driver program that eventually uses executors to execute tasks that represent the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processing of a directed graph. More on directed graphs in a few slides.</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548" name="TextShape 2"/>
          <p:cNvSpPr txBox="1"/>
          <p:nvPr/>
        </p:nvSpPr>
        <p:spPr>
          <a:xfrm>
            <a:off x="3884760" y="8685360"/>
            <a:ext cx="2971440" cy="456840"/>
          </a:xfrm>
          <a:prstGeom prst="rect">
            <a:avLst/>
          </a:prstGeom>
          <a:noFill/>
          <a:ln>
            <a:noFill/>
          </a:ln>
        </p:spPr>
        <p:txBody>
          <a:bodyPr anchor="b"/>
          <a:lstStyle/>
          <a:p>
            <a:pPr algn="r">
              <a:lnSpc>
                <a:spcPct val="100000"/>
              </a:lnSpc>
            </a:pPr>
            <a:fld id="{2627B36E-BC5C-46DC-907B-449449113BE0}" type="slidenum">
              <a:rPr lang="en-US" sz="1200" b="0" strike="noStrike" spc="-1">
                <a:solidFill>
                  <a:srgbClr val="000000"/>
                </a:solidFill>
                <a:uFill>
                  <a:solidFill>
                    <a:srgbClr val="FFFFFF"/>
                  </a:solidFill>
                </a:uFill>
                <a:latin typeface="Times New Roman"/>
                <a:ea typeface="ＭＳ Ｐゴシック"/>
              </a:rPr>
              <a:t>23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68292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As I said earlier, Spark is based on the concept of a Resilient Distributed Dataset.</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This slides shows the main characteristics of an RDD.</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An RDD cannot be modified. Any transformation on an RDD will result is a new RDD.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An RDD resilience lies in the fact that it keeps track of where it came from. If an RDD is lost for any reason, it can</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Be reconstructed from one of its ancestors. This chain of modifications is referred to as lineage.</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key to parallel processing in Spark is the partitioning of an RDD. For example, if an RDD comes from an HDFS file, it will be partitioned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based on the number of blocks available. There are transformations in Spark that allows to repartition an RDD to improve the overall</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Performance by either increasing or even decreasing the number of partition.</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In general RDD partitions are kept in memory but parameters can be set to allow for spilling to disk if needed.</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In the execution of a Spark application, multiple RDDs are created since RDDs are immutable. This means that the memory</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Requirements can be much greater than the size of the input file. For this reason, RDDs can be removed during the processing. If they happen to be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Needed later, they can be recreated from their lineage. To help performance, it is possible to “persist” an RDD so it would not have to be re-created.</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550" name="TextShape 2"/>
          <p:cNvSpPr txBox="1"/>
          <p:nvPr/>
        </p:nvSpPr>
        <p:spPr>
          <a:xfrm>
            <a:off x="3884760" y="8685360"/>
            <a:ext cx="2971440" cy="456840"/>
          </a:xfrm>
          <a:prstGeom prst="rect">
            <a:avLst/>
          </a:prstGeom>
          <a:noFill/>
          <a:ln>
            <a:noFill/>
          </a:ln>
        </p:spPr>
        <p:txBody>
          <a:bodyPr anchor="b"/>
          <a:lstStyle/>
          <a:p>
            <a:pPr algn="r">
              <a:lnSpc>
                <a:spcPct val="100000"/>
              </a:lnSpc>
            </a:pPr>
            <a:fld id="{3B41CFDC-10B2-468D-99D0-E7487A4486B3}" type="slidenum">
              <a:rPr lang="en-US" sz="1200" b="0" strike="noStrike" spc="-1">
                <a:solidFill>
                  <a:srgbClr val="000000"/>
                </a:solidFill>
                <a:uFill>
                  <a:solidFill>
                    <a:srgbClr val="FFFFFF"/>
                  </a:solidFill>
                </a:uFill>
                <a:latin typeface="Times New Roman"/>
                <a:ea typeface="ＭＳ Ｐゴシック"/>
              </a:rPr>
              <a:t>24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4264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Note that this is a marketing slide. We can correct some of the perception it gives.</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Performance: </a:t>
            </a:r>
          </a:p>
          <a:p>
            <a:r>
              <a:rPr lang="en-US" sz="2000" b="0" strike="noStrike" spc="-1">
                <a:solidFill>
                  <a:srgbClr val="000000"/>
                </a:solidFill>
                <a:uFill>
                  <a:solidFill>
                    <a:srgbClr val="FFFFFF"/>
                  </a:solidFill>
                </a:uFill>
                <a:latin typeface="Arial"/>
              </a:rPr>
              <a:t>The 20-100x faster is not qualified: faster than what?</a:t>
            </a:r>
          </a:p>
          <a:p>
            <a:r>
              <a:rPr lang="en-US" sz="2000" b="0" strike="noStrike" spc="-1">
                <a:solidFill>
                  <a:srgbClr val="000000"/>
                </a:solidFill>
                <a:uFill>
                  <a:solidFill>
                    <a:srgbClr val="FFFFFF"/>
                  </a:solidFill>
                </a:uFill>
                <a:latin typeface="Arial"/>
              </a:rPr>
              <a:t>It turns out that this information comes from the home page of the Apache Spark site. It is compared to Hadoop MapReduce.</a:t>
            </a:r>
          </a:p>
          <a:p>
            <a:r>
              <a:rPr lang="en-US" sz="2000" b="0" strike="noStrike" spc="-1">
                <a:solidFill>
                  <a:srgbClr val="000000"/>
                </a:solidFill>
                <a:uFill>
                  <a:solidFill>
                    <a:srgbClr val="FFFFFF"/>
                  </a:solidFill>
                </a:uFill>
                <a:latin typeface="Arial"/>
              </a:rPr>
              <a:t>We should not set this type of expectation since this is one very specific benchmark that is highly iterative. </a:t>
            </a:r>
          </a:p>
          <a:p>
            <a:r>
              <a:rPr lang="en-US" sz="2000" b="0" strike="noStrike" spc="-1">
                <a:solidFill>
                  <a:srgbClr val="000000"/>
                </a:solidFill>
                <a:uFill>
                  <a:solidFill>
                    <a:srgbClr val="FFFFFF"/>
                  </a:solidFill>
                </a:uFill>
                <a:latin typeface="Arial"/>
              </a:rPr>
              <a:t>We don’t need to sell Spark. What is important is to demonstrate our commitment to Spark. It would be much better to</a:t>
            </a:r>
          </a:p>
          <a:p>
            <a:r>
              <a:rPr lang="en-US" sz="2000" b="0" strike="noStrike" spc="-1">
                <a:solidFill>
                  <a:srgbClr val="000000"/>
                </a:solidFill>
                <a:uFill>
                  <a:solidFill>
                    <a:srgbClr val="FFFFFF"/>
                  </a:solidFill>
                </a:uFill>
                <a:latin typeface="Arial"/>
              </a:rPr>
              <a:t>Tell customers that they should see performance improvements compared to MapReduce but never support those multipliers.</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Productivity:</a:t>
            </a:r>
          </a:p>
          <a:p>
            <a:r>
              <a:rPr lang="en-US" sz="2000" b="0" strike="noStrike" spc="-1">
                <a:solidFill>
                  <a:srgbClr val="000000"/>
                </a:solidFill>
                <a:uFill>
                  <a:solidFill>
                    <a:srgbClr val="FFFFFF"/>
                  </a:solidFill>
                </a:uFill>
                <a:latin typeface="Arial"/>
              </a:rPr>
              <a:t>One of the reason for increased productivity is the fact that Spark comes with a set of classes and methods that</a:t>
            </a:r>
          </a:p>
          <a:p>
            <a:r>
              <a:rPr lang="en-US" sz="2000" b="0" strike="noStrike" spc="-1">
                <a:solidFill>
                  <a:srgbClr val="000000"/>
                </a:solidFill>
                <a:uFill>
                  <a:solidFill>
                    <a:srgbClr val="FFFFFF"/>
                  </a:solidFill>
                </a:uFill>
                <a:latin typeface="Arial"/>
              </a:rPr>
              <a:t>allow a programmer to get to the desired result faster. MapReduce did not have those pre-built capabilities.</a:t>
            </a:r>
          </a:p>
          <a:p>
            <a:r>
              <a:rPr lang="en-US" sz="2000" b="0" strike="noStrike" spc="-1">
                <a:solidFill>
                  <a:srgbClr val="000000"/>
                </a:solidFill>
                <a:uFill>
                  <a:solidFill>
                    <a:srgbClr val="FFFFFF"/>
                  </a:solidFill>
                </a:uFill>
                <a:latin typeface="Arial"/>
              </a:rPr>
              <a:t>Note that having pre-built capabilities does not remove the learning curve to become competent with the product.</a:t>
            </a:r>
          </a:p>
          <a:p>
            <a:r>
              <a:rPr lang="en-US" sz="2000" b="0" strike="noStrike" spc="-1">
                <a:solidFill>
                  <a:srgbClr val="000000"/>
                </a:solidFill>
                <a:uFill>
                  <a:solidFill>
                    <a:srgbClr val="FFFFFF"/>
                  </a:solidFill>
                </a:uFill>
                <a:latin typeface="Arial"/>
              </a:rPr>
              <a:t>Finally, mentioning “SQL” as part of new tools speaks to the state of open-source projects: they are mainly for technologists (programmers). A lot more needs to be done to make it easy to use.</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Leverage existing investment: You can still use your Hadoop (BigInsights) environment.</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Improves with age:</a:t>
            </a:r>
          </a:p>
          <a:p>
            <a:r>
              <a:rPr lang="en-US" sz="2000" b="0" strike="noStrike" spc="-1">
                <a:solidFill>
                  <a:srgbClr val="000000"/>
                </a:solidFill>
                <a:uFill>
                  <a:solidFill>
                    <a:srgbClr val="FFFFFF"/>
                  </a:solidFill>
                </a:uFill>
                <a:latin typeface="Arial"/>
              </a:rPr>
              <a:t>Spark is the largest and most active Apache project. As we’ll see later, the product has evolved quickly and will</a:t>
            </a:r>
          </a:p>
          <a:p>
            <a:r>
              <a:rPr lang="en-US" sz="2000" b="0" strike="noStrike" spc="-1">
                <a:solidFill>
                  <a:srgbClr val="000000"/>
                </a:solidFill>
                <a:uFill>
                  <a:solidFill>
                    <a:srgbClr val="FFFFFF"/>
                  </a:solidFill>
                </a:uFill>
                <a:latin typeface="Arial"/>
              </a:rPr>
              <a:t>certainly continue to do so for quite a while.</a:t>
            </a:r>
          </a:p>
        </p:txBody>
      </p:sp>
      <p:sp>
        <p:nvSpPr>
          <p:cNvPr id="509"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10" name="TextShape 3"/>
          <p:cNvSpPr txBox="1"/>
          <p:nvPr/>
        </p:nvSpPr>
        <p:spPr>
          <a:xfrm>
            <a:off x="3884760" y="8685360"/>
            <a:ext cx="2971440" cy="456840"/>
          </a:xfrm>
          <a:prstGeom prst="rect">
            <a:avLst/>
          </a:prstGeom>
          <a:noFill/>
          <a:ln>
            <a:noFill/>
          </a:ln>
        </p:spPr>
        <p:txBody>
          <a:bodyPr anchor="b"/>
          <a:lstStyle/>
          <a:p>
            <a:pPr algn="r">
              <a:lnSpc>
                <a:spcPct val="100000"/>
              </a:lnSpc>
            </a:pPr>
            <a:fld id="{DFAACAD2-B941-43C5-866A-278106838ED0}" type="slidenum">
              <a:rPr lang="en-US" sz="900" b="0" strike="noStrike" spc="-1">
                <a:solidFill>
                  <a:srgbClr val="000000"/>
                </a:solidFill>
                <a:uFill>
                  <a:solidFill>
                    <a:srgbClr val="FFFFFF"/>
                  </a:solidFill>
                </a:uFill>
                <a:latin typeface="Arial"/>
                <a:ea typeface="ＭＳ Ｐゴシック"/>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4963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The Dataframe API is closely related to the SQL interface.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This provides an easier way to manipulate data.</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Programming guide: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http://spark.apache.org/docs/latest/sql-programming-guide.html</a:t>
            </a:r>
            <a:endParaRPr lang="en-US" sz="2000" b="0" strike="noStrike" spc="-1">
              <a:solidFill>
                <a:srgbClr val="000000"/>
              </a:solidFill>
              <a:uFill>
                <a:solidFill>
                  <a:srgbClr val="FFFFFF"/>
                </a:solidFill>
              </a:uFill>
              <a:latin typeface="Arial"/>
            </a:endParaRPr>
          </a:p>
        </p:txBody>
      </p:sp>
      <p:sp>
        <p:nvSpPr>
          <p:cNvPr id="552" name="TextShape 2"/>
          <p:cNvSpPr txBox="1"/>
          <p:nvPr/>
        </p:nvSpPr>
        <p:spPr>
          <a:xfrm>
            <a:off x="3884760" y="8685360"/>
            <a:ext cx="2971440" cy="456840"/>
          </a:xfrm>
          <a:prstGeom prst="rect">
            <a:avLst/>
          </a:prstGeom>
          <a:noFill/>
          <a:ln>
            <a:noFill/>
          </a:ln>
        </p:spPr>
        <p:txBody>
          <a:bodyPr anchor="b"/>
          <a:lstStyle/>
          <a:p>
            <a:pPr algn="r">
              <a:lnSpc>
                <a:spcPct val="100000"/>
              </a:lnSpc>
            </a:pPr>
            <a:fld id="{4D578073-B3E2-4DBB-BE9A-F65B5D4B0097}" type="slidenum">
              <a:rPr lang="en-US" sz="1200" b="0" strike="noStrike" spc="-1">
                <a:solidFill>
                  <a:srgbClr val="000000"/>
                </a:solidFill>
                <a:uFill>
                  <a:solidFill>
                    <a:srgbClr val="FFFFFF"/>
                  </a:solidFill>
                </a:uFill>
                <a:latin typeface="Times New Roman"/>
                <a:ea typeface="ＭＳ Ｐゴシック"/>
              </a:rPr>
              <a:t>25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29343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There are two types of operations that can be applied to RDDs. Transformations take an RDD and create a new one.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Actions usually either return something to the application or write data to an output such as a file.</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Consider the figure at the bottom of the slide.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 Spark application consists of a directed acyclic graph (DAG) that transform RDDs and eventually lead to an action.</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All Spark transformations are lazy. This means that if transformations do not lead to an action, they won’t be executed.</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 DAG is converted into tasks that are then executed on nodes of the cluster as the diagram on slide 4 has shown.</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We’ll get into more details on the execution shortly but note that one DAG leads to the creation of multiple jobs based on the number</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of actions taken. The DAG in the figure here leads to the creation of two jobs.</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Note that the fact that, let’s say job-1, created RDD3 does not mean it will be available without re-creation in Job-2.</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To insure the evaluation is not done twice, RDD3 should explicitly be persisted (see methods persist and cache)</a:t>
            </a:r>
            <a:endParaRPr lang="en-US" sz="2000" b="0" strike="noStrike" spc="-1">
              <a:solidFill>
                <a:srgbClr val="000000"/>
              </a:solidFill>
              <a:uFill>
                <a:solidFill>
                  <a:srgbClr val="FFFFFF"/>
                </a:solidFill>
              </a:uFill>
              <a:latin typeface="Arial"/>
            </a:endParaRPr>
          </a:p>
        </p:txBody>
      </p:sp>
      <p:sp>
        <p:nvSpPr>
          <p:cNvPr id="554" name="TextShape 2"/>
          <p:cNvSpPr txBox="1"/>
          <p:nvPr/>
        </p:nvSpPr>
        <p:spPr>
          <a:xfrm>
            <a:off x="3884760" y="8685360"/>
            <a:ext cx="2971440" cy="456840"/>
          </a:xfrm>
          <a:prstGeom prst="rect">
            <a:avLst/>
          </a:prstGeom>
          <a:noFill/>
          <a:ln>
            <a:noFill/>
          </a:ln>
        </p:spPr>
        <p:txBody>
          <a:bodyPr anchor="b"/>
          <a:lstStyle/>
          <a:p>
            <a:pPr algn="r">
              <a:lnSpc>
                <a:spcPct val="100000"/>
              </a:lnSpc>
            </a:pPr>
            <a:fld id="{D97C3383-A21F-4711-B16C-F85BEF6EB96D}" type="slidenum">
              <a:rPr lang="en-US" sz="1200" b="0" strike="noStrike" spc="-1">
                <a:solidFill>
                  <a:srgbClr val="000000"/>
                </a:solidFill>
                <a:uFill>
                  <a:solidFill>
                    <a:srgbClr val="FFFFFF"/>
                  </a:solidFill>
                </a:uFill>
                <a:latin typeface="Times New Roman"/>
                <a:ea typeface="ＭＳ Ｐゴシック"/>
              </a:rPr>
              <a:t>27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471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Here are additional details on the Spark operations.</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Transformations are set processing operations that operate on an RDD and generate a new one.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We can’t list all the transformations available but this slide shows the main ones. I highlighted</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“persist” operation because it is an important one in improving performance.</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Think back about the simple DAG on the previous slide. It generated two jobs.</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By default, each job is independent form each other so the processing of each would start from the reading of a given file.</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This means that each job would go through the creation of RDD1, RDD2, and RDD3.</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Since the actions are based on RDD3, we can “persist” it so the second job would not have to redo the creation of the RDDs.</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This results in less I/O, less processing and therefore higher performance.</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Spark scheduler uses a FIFO algorithm so it is very likely that the second job will execute after the first one has create RDD3)</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slide also shows the major actions available. Note that “take” and “saveAs” are followed by an underscore to indicate that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there are multiple such functions available.</a:t>
            </a:r>
            <a:endParaRPr lang="en-US" sz="2000" b="0" strike="noStrike" spc="-1">
              <a:solidFill>
                <a:srgbClr val="000000"/>
              </a:solidFill>
              <a:uFill>
                <a:solidFill>
                  <a:srgbClr val="FFFFFF"/>
                </a:solidFill>
              </a:uFill>
              <a:latin typeface="Arial"/>
            </a:endParaRPr>
          </a:p>
        </p:txBody>
      </p:sp>
      <p:sp>
        <p:nvSpPr>
          <p:cNvPr id="556" name="TextShape 2"/>
          <p:cNvSpPr txBox="1"/>
          <p:nvPr/>
        </p:nvSpPr>
        <p:spPr>
          <a:xfrm>
            <a:off x="3884760" y="8685360"/>
            <a:ext cx="2971440" cy="456840"/>
          </a:xfrm>
          <a:prstGeom prst="rect">
            <a:avLst/>
          </a:prstGeom>
          <a:noFill/>
          <a:ln>
            <a:noFill/>
          </a:ln>
        </p:spPr>
        <p:txBody>
          <a:bodyPr anchor="b"/>
          <a:lstStyle/>
          <a:p>
            <a:pPr algn="r">
              <a:lnSpc>
                <a:spcPct val="100000"/>
              </a:lnSpc>
            </a:pPr>
            <a:fld id="{8639725D-5B08-40C9-B294-91C8B2E1B4A5}" type="slidenum">
              <a:rPr lang="en-US" sz="1200" b="0" strike="noStrike" spc="-1">
                <a:solidFill>
                  <a:srgbClr val="000000"/>
                </a:solidFill>
                <a:uFill>
                  <a:solidFill>
                    <a:srgbClr val="FFFFFF"/>
                  </a:solidFill>
                </a:uFill>
                <a:latin typeface="Times New Roman"/>
                <a:ea typeface="ＭＳ Ｐゴシック"/>
              </a:rPr>
              <a:t>28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04795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Spark Streaming is an extension of the core Spark API.</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project was started in 2012, released as alpha in the spring of 2013.</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It came out of alpha with the Spark 0.9.0 release in February 2014.</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It defines a new abstraction: Discretized Streams or DStreams.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A DStream represents a sequence of RDDs where each RDD is a collection or records that accumulated within a specific time interval.</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Just like Spark, it supports Scala, Java and, with limitations, Python.</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We have to understand that Spark Streaming is a construct that depends on Spark.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Spark Streaming consists of the submissions of Spark jobs at specific intervals.</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In this context, as the submission rate increases, it becomes a higher percentage of the overall processing load.</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We’ll come back to this as we dig deeper into Spark Streaming.</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558" name="TextShape 2"/>
          <p:cNvSpPr txBox="1"/>
          <p:nvPr/>
        </p:nvSpPr>
        <p:spPr>
          <a:xfrm>
            <a:off x="3884760" y="8685360"/>
            <a:ext cx="2971440" cy="456840"/>
          </a:xfrm>
          <a:prstGeom prst="rect">
            <a:avLst/>
          </a:prstGeom>
          <a:noFill/>
          <a:ln>
            <a:noFill/>
          </a:ln>
        </p:spPr>
        <p:txBody>
          <a:bodyPr anchor="b"/>
          <a:lstStyle/>
          <a:p>
            <a:pPr algn="r">
              <a:lnSpc>
                <a:spcPct val="100000"/>
              </a:lnSpc>
            </a:pPr>
            <a:fld id="{F936A15E-772E-4682-9719-2F78F77C26E9}" type="slidenum">
              <a:rPr lang="en-US" sz="1200" b="0" strike="noStrike" spc="-1">
                <a:solidFill>
                  <a:srgbClr val="000000"/>
                </a:solidFill>
                <a:uFill>
                  <a:solidFill>
                    <a:srgbClr val="FFFFFF"/>
                  </a:solidFill>
                </a:uFill>
                <a:latin typeface="Times New Roman"/>
                <a:ea typeface="ＭＳ Ｐゴシック"/>
              </a:rPr>
              <a:t>29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67166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Spark Streaming may depend on Spark to do the processing but it needs interfaces to the outside world.</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Currently, there are several data sources that are supported as mentioned on the slide.</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There is a distinction between basic data sources and other sources. </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In the case of a source such as a file, Spark Streaming can read it directly.</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For other data sources, an execution thread must be allocated for each instance of them.</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output targets are supported through Spark with a few functions already defined for specific ones and</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The foreachRDD that can be used to process each record and send it through a standard programming</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Interface.</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560" name="TextShape 2"/>
          <p:cNvSpPr txBox="1"/>
          <p:nvPr/>
        </p:nvSpPr>
        <p:spPr>
          <a:xfrm>
            <a:off x="3884760" y="8685360"/>
            <a:ext cx="2971440" cy="456840"/>
          </a:xfrm>
          <a:prstGeom prst="rect">
            <a:avLst/>
          </a:prstGeom>
          <a:noFill/>
          <a:ln>
            <a:noFill/>
          </a:ln>
        </p:spPr>
        <p:txBody>
          <a:bodyPr anchor="b"/>
          <a:lstStyle/>
          <a:p>
            <a:pPr algn="r">
              <a:lnSpc>
                <a:spcPct val="100000"/>
              </a:lnSpc>
            </a:pPr>
            <a:fld id="{6DEAF833-F3B7-4DD3-B7D1-97BA70397CEB}" type="slidenum">
              <a:rPr lang="en-US" sz="1200" b="0" strike="noStrike" spc="-1">
                <a:solidFill>
                  <a:srgbClr val="000000"/>
                </a:solidFill>
                <a:uFill>
                  <a:solidFill>
                    <a:srgbClr val="FFFFFF"/>
                  </a:solidFill>
                </a:uFill>
                <a:latin typeface="Times New Roman"/>
                <a:ea typeface="ＭＳ Ｐゴシック"/>
              </a:rPr>
              <a:t>30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397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p:cNvSpPr>
          <p:nvPr>
            <p:ph type="body"/>
          </p:nvPr>
        </p:nvSpPr>
        <p:spPr>
          <a:xfrm>
            <a:off x="452160" y="3573720"/>
            <a:ext cx="6004800" cy="488412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562"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63" name="TextShape 3"/>
          <p:cNvSpPr txBox="1"/>
          <p:nvPr/>
        </p:nvSpPr>
        <p:spPr>
          <a:xfrm>
            <a:off x="3884760" y="8685360"/>
            <a:ext cx="2971440" cy="456840"/>
          </a:xfrm>
          <a:prstGeom prst="rect">
            <a:avLst/>
          </a:prstGeom>
          <a:noFill/>
          <a:ln>
            <a:noFill/>
          </a:ln>
        </p:spPr>
        <p:txBody>
          <a:bodyPr anchor="b"/>
          <a:lstStyle/>
          <a:p>
            <a:pPr algn="r">
              <a:lnSpc>
                <a:spcPct val="100000"/>
              </a:lnSpc>
            </a:pPr>
            <a:fld id="{390A9A47-B022-40E1-BE68-D2E2A9832BD5}" type="slidenum">
              <a:rPr lang="en-US" sz="900" b="0" strike="noStrike" spc="-1">
                <a:solidFill>
                  <a:srgbClr val="000000"/>
                </a:solidFill>
                <a:uFill>
                  <a:solidFill>
                    <a:srgbClr val="FFFFFF"/>
                  </a:solidFill>
                </a:uFill>
                <a:latin typeface="Arial"/>
                <a:ea typeface="ＭＳ Ｐゴシック"/>
              </a:rPr>
              <a:t>31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95259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From version 2.0: http://spark.apache.org/docs/latest/mllib-guide.html </a:t>
            </a:r>
            <a:endParaRPr lang="en-US" sz="2000" b="0" strike="noStrike" spc="-1">
              <a:solidFill>
                <a:srgbClr val="000000"/>
              </a:solidFill>
              <a:uFill>
                <a:solidFill>
                  <a:srgbClr val="FFFFFF"/>
                </a:solidFill>
              </a:uFill>
              <a:latin typeface="Arial"/>
            </a:endParaRPr>
          </a:p>
        </p:txBody>
      </p:sp>
      <p:sp>
        <p:nvSpPr>
          <p:cNvPr id="567" name="TextShape 2"/>
          <p:cNvSpPr txBox="1"/>
          <p:nvPr/>
        </p:nvSpPr>
        <p:spPr>
          <a:xfrm>
            <a:off x="3884760" y="8685360"/>
            <a:ext cx="2971440" cy="456840"/>
          </a:xfrm>
          <a:prstGeom prst="rect">
            <a:avLst/>
          </a:prstGeom>
          <a:noFill/>
          <a:ln>
            <a:noFill/>
          </a:ln>
        </p:spPr>
        <p:txBody>
          <a:bodyPr anchor="b"/>
          <a:lstStyle/>
          <a:p>
            <a:pPr algn="r">
              <a:lnSpc>
                <a:spcPct val="100000"/>
              </a:lnSpc>
            </a:pPr>
            <a:fld id="{9B2DBC3A-D81B-46F2-B1D1-876AC25142BF}" type="slidenum">
              <a:rPr lang="en-US" sz="1200" b="0" strike="noStrike" spc="-1">
                <a:solidFill>
                  <a:srgbClr val="000000"/>
                </a:solidFill>
                <a:uFill>
                  <a:solidFill>
                    <a:srgbClr val="FFFFFF"/>
                  </a:solidFill>
                </a:uFill>
                <a:latin typeface="Times New Roman"/>
                <a:ea typeface="ＭＳ Ｐゴシック"/>
              </a:rPr>
              <a:t>34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35439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In short GraphX gives you a proper representation </a:t>
            </a:r>
          </a:p>
          <a:p>
            <a:r>
              <a:rPr lang="en-US" sz="2000" b="0" strike="noStrike" spc="-1">
                <a:solidFill>
                  <a:srgbClr val="000000"/>
                </a:solidFill>
                <a:uFill>
                  <a:solidFill>
                    <a:srgbClr val="FFFFFF"/>
                  </a:solidFill>
                </a:uFill>
                <a:latin typeface="Arial"/>
              </a:rPr>
              <a:t>where a you can calculate the shortest path, like the "six degrees" or connections between people on LinkedIn or Facebook.</a:t>
            </a:r>
          </a:p>
        </p:txBody>
      </p:sp>
      <p:sp>
        <p:nvSpPr>
          <p:cNvPr id="569"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70" name="TextShape 3"/>
          <p:cNvSpPr txBox="1"/>
          <p:nvPr/>
        </p:nvSpPr>
        <p:spPr>
          <a:xfrm>
            <a:off x="3884760" y="8685360"/>
            <a:ext cx="2971440" cy="456840"/>
          </a:xfrm>
          <a:prstGeom prst="rect">
            <a:avLst/>
          </a:prstGeom>
          <a:noFill/>
          <a:ln>
            <a:noFill/>
          </a:ln>
        </p:spPr>
        <p:txBody>
          <a:bodyPr anchor="b"/>
          <a:lstStyle/>
          <a:p>
            <a:pPr algn="r">
              <a:lnSpc>
                <a:spcPct val="100000"/>
              </a:lnSpc>
            </a:pPr>
            <a:fld id="{269A4814-5CAD-419F-9276-790186613D07}" type="slidenum">
              <a:rPr lang="en-US" sz="900" b="0" strike="noStrike" spc="-1">
                <a:solidFill>
                  <a:srgbClr val="000000"/>
                </a:solidFill>
                <a:uFill>
                  <a:solidFill>
                    <a:srgbClr val="FFFFFF"/>
                  </a:solidFill>
                </a:uFill>
                <a:latin typeface="Arial"/>
                <a:ea typeface="ＭＳ Ｐゴシック"/>
              </a:rPr>
              <a:t>35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678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In Spark 2.0.0, SparkR provides a distributed data frame implementation that supports operations like selection, filtering, aggregation etc.</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SparkR also supports distributed machine learning using MLlib.</a:t>
            </a:r>
          </a:p>
        </p:txBody>
      </p:sp>
      <p:sp>
        <p:nvSpPr>
          <p:cNvPr id="572"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73" name="TextShape 3"/>
          <p:cNvSpPr txBox="1"/>
          <p:nvPr/>
        </p:nvSpPr>
        <p:spPr>
          <a:xfrm>
            <a:off x="3884760" y="8685360"/>
            <a:ext cx="2971440" cy="456840"/>
          </a:xfrm>
          <a:prstGeom prst="rect">
            <a:avLst/>
          </a:prstGeom>
          <a:noFill/>
          <a:ln>
            <a:noFill/>
          </a:ln>
        </p:spPr>
        <p:txBody>
          <a:bodyPr anchor="b"/>
          <a:lstStyle/>
          <a:p>
            <a:pPr algn="r">
              <a:lnSpc>
                <a:spcPct val="100000"/>
              </a:lnSpc>
            </a:pPr>
            <a:fld id="{03BDFC9D-E1DB-4470-83C5-0FACEFF4B54B}" type="slidenum">
              <a:rPr lang="en-US" sz="900" b="0" strike="noStrike" spc="-1">
                <a:solidFill>
                  <a:srgbClr val="000000"/>
                </a:solidFill>
                <a:uFill>
                  <a:solidFill>
                    <a:srgbClr val="FFFFFF"/>
                  </a:solidFill>
                </a:uFill>
                <a:latin typeface="Arial"/>
                <a:ea typeface="ＭＳ Ｐゴシック"/>
              </a:rPr>
              <a:t>36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7283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The single most defining attribute of Spark is its departure from slow I/O operations against spinning disks and hard drives. For traditional Hadoop/MapReduce, the slow performance of disks for frequent read and write operations is a significant, speed-hampering bottleneck. MapReduce jobs are very much dependent on high throughput of read &amp; write requests; every time the system needs to perform a look-up or a commit to a spinning disk, there is some latency associated with that process. Over time, the cumulative effect of this bottleneck on performance can be significant; more importantly, it limits the types of use cases and data streams that traditional Hadoop distributions have been able to work with.</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To illustrate this example, let's consider a complex MapReduce job that first performs an HDFS look-up from a spinning disk. Every job, task, or "iteration"– we can use each of these terms interchangeably –begins with a read from Hadoop (HDFS) storage. That data is transferred over the network and is swapped between the cluster's CPU(s) and memory (RAM) while the MapReduce product is calculated. At the conclusion of the job, this result MUST be written back to disk: an HDFS write operation is performed, incurring the I/O penalty we just described.</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Note that every Iteration requires an HDFS read and HDFS write step. One thing you may have noticed is that we could look at one Iteration and see the same pattern of operations as may be required to "chain" together multiple Iterations.</a:t>
            </a:r>
            <a:endParaRPr lang="en-US" sz="2000" b="0" strike="noStrike" spc="-1">
              <a:solidFill>
                <a:srgbClr val="000000"/>
              </a:solidFill>
              <a:uFill>
                <a:solidFill>
                  <a:srgbClr val="FFFFFF"/>
                </a:solidFill>
              </a:uFill>
              <a:latin typeface="Arial"/>
            </a:endParaRPr>
          </a:p>
        </p:txBody>
      </p:sp>
      <p:sp>
        <p:nvSpPr>
          <p:cNvPr id="512" name="TextShape 2"/>
          <p:cNvSpPr txBox="1"/>
          <p:nvPr/>
        </p:nvSpPr>
        <p:spPr>
          <a:xfrm>
            <a:off x="3884760" y="8685360"/>
            <a:ext cx="2971440" cy="456840"/>
          </a:xfrm>
          <a:prstGeom prst="rect">
            <a:avLst/>
          </a:prstGeom>
          <a:noFill/>
          <a:ln>
            <a:noFill/>
          </a:ln>
        </p:spPr>
        <p:txBody>
          <a:bodyPr anchor="b"/>
          <a:lstStyle/>
          <a:p>
            <a:pPr algn="r">
              <a:lnSpc>
                <a:spcPct val="100000"/>
              </a:lnSpc>
            </a:pPr>
            <a:fld id="{2D83FA71-A43C-4F3C-A8E8-0B79635E953C}" type="slidenum">
              <a:rPr lang="en-US" sz="1200" b="0" strike="noStrike" spc="-1">
                <a:solidFill>
                  <a:srgbClr val="000000"/>
                </a:solidFill>
                <a:uFill>
                  <a:solidFill>
                    <a:srgbClr val="FFFFFF"/>
                  </a:solidFill>
                </a:uFill>
                <a:latin typeface="Times New Roman"/>
                <a:ea typeface="ＭＳ Ｐゴシック"/>
              </a:rPr>
              <a:t>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582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Times New Roman"/>
                <a:ea typeface="MS PGothic"/>
              </a:rPr>
              <a:t>Spark's solution is to remove storage on disks from the execution framework altogether. Ultimately, you may want to persist the final product of your computations to disk - or perhaps you won't require this at all. It's up to the determination of the programmer to decide what best fits their use case and whether they wish to persist the results for long-term storage. The key is that the execution &amp; processing framework excludes these performance-hampering reads &amp; writes from spinning disks altogether.</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Times New Roman"/>
                <a:ea typeface="MS PGothic"/>
              </a:rPr>
              <a:t>Once data has been loaded into Spark (for example, that initial load we see in the example above, just prior to Iteration 1), data is swapped between the CPU(s) and memory (RAM) as results are calculated. The output of that Iteration, however, does not need to be written back to disk – it can be stored temporarily (cached) in memory! And where Spark is truly unique is its ability to chain together multiple jobs (Iterations) without ever needing to write or read data from disk. The output of Iteration 1 can be piped directly as input into Iteration 2, and so on. This is incredibly powerful, performance, and opens the door to the type of use cases that Spark is able to address: interactive query, micro-batch streaming, and more are now possible, as a result of bypassing Hadoop's disk-dependency.</a:t>
            </a:r>
            <a:endParaRPr lang="en-US" sz="2000" b="0" strike="noStrike" spc="-1">
              <a:solidFill>
                <a:srgbClr val="000000"/>
              </a:solidFill>
              <a:uFill>
                <a:solidFill>
                  <a:srgbClr val="FFFFFF"/>
                </a:solidFill>
              </a:uFill>
              <a:latin typeface="Arial"/>
            </a:endParaRPr>
          </a:p>
        </p:txBody>
      </p:sp>
      <p:sp>
        <p:nvSpPr>
          <p:cNvPr id="514" name="TextShape 2"/>
          <p:cNvSpPr txBox="1"/>
          <p:nvPr/>
        </p:nvSpPr>
        <p:spPr>
          <a:xfrm>
            <a:off x="3884760" y="8685360"/>
            <a:ext cx="2971440" cy="456840"/>
          </a:xfrm>
          <a:prstGeom prst="rect">
            <a:avLst/>
          </a:prstGeom>
          <a:noFill/>
          <a:ln>
            <a:noFill/>
          </a:ln>
        </p:spPr>
        <p:txBody>
          <a:bodyPr anchor="b"/>
          <a:lstStyle/>
          <a:p>
            <a:pPr algn="r">
              <a:lnSpc>
                <a:spcPct val="100000"/>
              </a:lnSpc>
            </a:pPr>
            <a:fld id="{0144E647-4EA7-4177-8821-241117F350FD}" type="slidenum">
              <a:rPr lang="en-US" sz="1200" b="0" strike="noStrike" spc="-1">
                <a:solidFill>
                  <a:srgbClr val="000000"/>
                </a:solidFill>
                <a:uFill>
                  <a:solidFill>
                    <a:srgbClr val="FFFFFF"/>
                  </a:solidFill>
                </a:uFill>
                <a:latin typeface="Times New Roman"/>
                <a:ea typeface="ＭＳ Ｐゴシック"/>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9756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One of the productivity aspects of Spark is its ability to be used in multiple “programming models”.</a:t>
            </a:r>
          </a:p>
          <a:p>
            <a:r>
              <a:rPr lang="en-US" sz="2000" b="0" strike="noStrike" spc="-1">
                <a:solidFill>
                  <a:srgbClr val="000000"/>
                </a:solidFill>
                <a:uFill>
                  <a:solidFill>
                    <a:srgbClr val="FFFFFF"/>
                  </a:solidFill>
                </a:uFill>
                <a:latin typeface="Arial"/>
              </a:rPr>
              <a:t>This slide should be self explanatory but still requires a few comments:</a:t>
            </a:r>
          </a:p>
          <a:p>
            <a:pPr marL="171360" indent="-171000">
              <a:lnSpc>
                <a:spcPct val="100000"/>
              </a:lnSpc>
              <a:buClr>
                <a:srgbClr val="000000"/>
              </a:buClr>
              <a:buFont typeface="Arial"/>
              <a:buChar char="•"/>
            </a:pPr>
            <a:r>
              <a:rPr lang="en-US" sz="2000" b="0" strike="noStrike" spc="-1">
                <a:solidFill>
                  <a:srgbClr val="000000"/>
                </a:solidFill>
                <a:uFill>
                  <a:solidFill>
                    <a:srgbClr val="FFFFFF"/>
                  </a:solidFill>
                </a:uFill>
                <a:latin typeface="Arial"/>
              </a:rPr>
              <a:t>Complex analytics: “Nowcasting” is relative to what people are used to. If people are used to
getting results in one hour and now they can get it in 10 minutes, it could be seen as “Nowcasting”.</a:t>
            </a:r>
          </a:p>
          <a:p>
            <a:pPr marL="171360" indent="-171000">
              <a:lnSpc>
                <a:spcPct val="100000"/>
              </a:lnSpc>
              <a:buClr>
                <a:srgbClr val="000000"/>
              </a:buClr>
              <a:buFont typeface="Arial"/>
              <a:buChar char="•"/>
            </a:pPr>
            <a:r>
              <a:rPr lang="en-US" sz="2000" b="0" strike="noStrike" spc="-1">
                <a:solidFill>
                  <a:srgbClr val="000000"/>
                </a:solidFill>
                <a:uFill>
                  <a:solidFill>
                    <a:srgbClr val="FFFFFF"/>
                  </a:solidFill>
                </a:uFill>
                <a:latin typeface="Arial"/>
              </a:rPr>
              <a:t>The event processing is still based on batch processing. It simply uses smaller batches (micro-batches)
to achieve a semblance of streaming analytics. Latency is one key criteria to decide if this is appropriate.</a:t>
            </a:r>
          </a:p>
          <a:p>
            <a:pPr marL="171360" indent="-171000">
              <a:lnSpc>
                <a:spcPct val="100000"/>
              </a:lnSpc>
              <a:buClr>
                <a:srgbClr val="000000"/>
              </a:buClr>
              <a:buFont typeface="Arial"/>
              <a:buChar char="•"/>
            </a:pPr>
            <a:r>
              <a:rPr lang="en-US" sz="2000" b="0" strike="noStrike" spc="-1">
                <a:solidFill>
                  <a:srgbClr val="000000"/>
                </a:solidFill>
                <a:uFill>
                  <a:solidFill>
                    <a:srgbClr val="FFFFFF"/>
                  </a:solidFill>
                </a:uFill>
                <a:latin typeface="Arial"/>
              </a:rPr>
              <a:t>Model building refers to the SparkML and SparkMLlib libraries that include multiple popular machine learning
algorithms.</a:t>
            </a:r>
          </a:p>
          <a:p>
            <a:pPr>
              <a:lnSpc>
                <a:spcPct val="100000"/>
              </a:lnSpc>
            </a:pP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p:txBody>
      </p:sp>
      <p:sp>
        <p:nvSpPr>
          <p:cNvPr id="516"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17" name="TextShape 3"/>
          <p:cNvSpPr txBox="1"/>
          <p:nvPr/>
        </p:nvSpPr>
        <p:spPr>
          <a:xfrm>
            <a:off x="3884760" y="8685360"/>
            <a:ext cx="2971440" cy="456840"/>
          </a:xfrm>
          <a:prstGeom prst="rect">
            <a:avLst/>
          </a:prstGeom>
          <a:noFill/>
          <a:ln>
            <a:noFill/>
          </a:ln>
        </p:spPr>
        <p:txBody>
          <a:bodyPr anchor="b"/>
          <a:lstStyle/>
          <a:p>
            <a:pPr algn="r">
              <a:lnSpc>
                <a:spcPct val="100000"/>
              </a:lnSpc>
            </a:pPr>
            <a:fld id="{323618F1-DB00-44B9-BE9B-8D2FDB64482D}" type="slidenum">
              <a:rPr lang="en-US" sz="900" b="0" strike="noStrike" spc="-1">
                <a:solidFill>
                  <a:srgbClr val="000000"/>
                </a:solidFill>
                <a:uFill>
                  <a:solidFill>
                    <a:srgbClr val="FFFFFF"/>
                  </a:solidFill>
                </a:uFill>
                <a:latin typeface="Arial"/>
                <a:ea typeface="ＭＳ Ｐゴシック"/>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2401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p:cNvSpPr>
          <p:nvPr>
            <p:ph type="body"/>
          </p:nvPr>
        </p:nvSpPr>
        <p:spPr>
          <a:xfrm>
            <a:off x="452160" y="3573720"/>
            <a:ext cx="6004800" cy="4884120"/>
          </a:xfrm>
          <a:prstGeom prst="rect">
            <a:avLst/>
          </a:prstGeom>
        </p:spPr>
        <p:txBody>
          <a:bodyPr/>
          <a:lstStyle/>
          <a:p>
            <a:r>
              <a:rPr lang="en-US" sz="1200" b="0" strike="noStrike" spc="-1">
                <a:solidFill>
                  <a:srgbClr val="000000"/>
                </a:solidFill>
                <a:uFill>
                  <a:solidFill>
                    <a:srgbClr val="FFFFFF"/>
                  </a:solidFill>
                </a:uFill>
                <a:latin typeface="Arial"/>
              </a:rPr>
              <a:t>As you can see from the survey results above – the most common use cases for Spark range from business intelligence and data warehousing to provide business insight to even deeper analytics such as building recommendation systems, which often leverage machine learning and log processing for areas like 360 customer view. </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1200" b="0" strike="noStrike" spc="-1">
                <a:solidFill>
                  <a:srgbClr val="000000"/>
                </a:solidFill>
                <a:uFill>
                  <a:solidFill>
                    <a:srgbClr val="FFFFFF"/>
                  </a:solidFill>
                </a:uFill>
                <a:latin typeface="Arial"/>
              </a:rPr>
              <a:t>Other common uses include using multiple data sources – such as clickstream data, social media data, and customer history to provide real-time customization which provides an online consumer with offers that appeal to their interests.</a:t>
            </a: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p:txBody>
      </p:sp>
      <p:sp>
        <p:nvSpPr>
          <p:cNvPr id="519"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Big Data &amp; Analytics</a:t>
            </a:r>
            <a:r>
              <a:rPr lang="en-US" sz="1300" b="0" strike="noStrike" spc="-1">
                <a:solidFill>
                  <a:srgbClr val="000000"/>
                </a:solidFill>
                <a:uFill>
                  <a:solidFill>
                    <a:srgbClr val="FFFFFF"/>
                  </a:solidFill>
                </a:uFill>
                <a:latin typeface="Arial"/>
                <a:ea typeface="ＭＳ Ｐゴシック"/>
              </a:rPr>
              <a:t>
</a:t>
            </a:r>
            <a:r>
              <a:rPr lang="en-US" sz="900" b="0" strike="noStrike" spc="-1">
                <a:solidFill>
                  <a:srgbClr val="000000"/>
                </a:solidFill>
                <a:uFill>
                  <a:solidFill>
                    <a:srgbClr val="FFFFFF"/>
                  </a:solidFill>
                </a:uFill>
                <a:latin typeface="Arial"/>
                <a:ea typeface="ＭＳ Ｐゴシック"/>
              </a:rPr>
              <a:t>© 2016 IBM Corporation</a:t>
            </a:r>
            <a:endParaRPr lang="en-US" sz="1400" b="0" strike="noStrike" spc="-1">
              <a:solidFill>
                <a:srgbClr val="000000"/>
              </a:solidFill>
              <a:uFill>
                <a:solidFill>
                  <a:srgbClr val="FFFFFF"/>
                </a:solidFill>
              </a:uFill>
              <a:latin typeface="Times New Roman"/>
            </a:endParaRPr>
          </a:p>
        </p:txBody>
      </p:sp>
      <p:sp>
        <p:nvSpPr>
          <p:cNvPr id="520" name="TextShape 3"/>
          <p:cNvSpPr txBox="1"/>
          <p:nvPr/>
        </p:nvSpPr>
        <p:spPr>
          <a:xfrm>
            <a:off x="3884760" y="8685360"/>
            <a:ext cx="2971440" cy="456840"/>
          </a:xfrm>
          <a:prstGeom prst="rect">
            <a:avLst/>
          </a:prstGeom>
          <a:noFill/>
          <a:ln>
            <a:noFill/>
          </a:ln>
        </p:spPr>
        <p:txBody>
          <a:bodyPr anchor="b"/>
          <a:lstStyle/>
          <a:p>
            <a:pPr algn="r">
              <a:lnSpc>
                <a:spcPct val="100000"/>
              </a:lnSpc>
            </a:pPr>
            <a:fld id="{DDB72E17-6A9E-4431-ABDA-CFD7DA5987BD}" type="slidenum">
              <a:rPr lang="en-US" sz="900" b="0" strike="noStrike" spc="-1">
                <a:solidFill>
                  <a:srgbClr val="000000"/>
                </a:solidFill>
                <a:uFill>
                  <a:solidFill>
                    <a:srgbClr val="FFFFFF"/>
                  </a:solidFill>
                </a:uFill>
                <a:latin typeface="Arial"/>
                <a:ea typeface="ＭＳ Ｐゴシック"/>
              </a:rPr>
              <a:t>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2835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In June 2015, IBM made a major announcement related to Spark.</a:t>
            </a:r>
          </a:p>
          <a:p>
            <a:r>
              <a:rPr lang="en-US" sz="2000" b="0" strike="noStrike" spc="-1">
                <a:solidFill>
                  <a:srgbClr val="000000"/>
                </a:solidFill>
                <a:uFill>
                  <a:solidFill>
                    <a:srgbClr val="FFFFFF"/>
                  </a:solidFill>
                </a:uFill>
                <a:latin typeface="Arial"/>
              </a:rPr>
              <a:t>The quote in the upper right corner is important. It shows the impact IBM has when it supports a product.</a:t>
            </a:r>
          </a:p>
          <a:p>
            <a:r>
              <a:rPr lang="en-US" sz="2000" b="0" strike="noStrike" spc="-1">
                <a:solidFill>
                  <a:srgbClr val="000000"/>
                </a:solidFill>
                <a:uFill>
                  <a:solidFill>
                    <a:srgbClr val="FFFFFF"/>
                  </a:solidFill>
                </a:uFill>
                <a:latin typeface="Arial"/>
              </a:rPr>
              <a:t>It gives legitimacy to Spark for the enterprise. Now enterprise customers can use Spark and know that</a:t>
            </a:r>
          </a:p>
          <a:p>
            <a:r>
              <a:rPr lang="en-US" sz="2000" b="0" strike="noStrike" spc="-1">
                <a:solidFill>
                  <a:srgbClr val="000000"/>
                </a:solidFill>
                <a:uFill>
                  <a:solidFill>
                    <a:srgbClr val="FFFFFF"/>
                  </a:solidFill>
                </a:uFill>
                <a:latin typeface="Arial"/>
              </a:rPr>
              <a:t>IBM is behind it. It is appropriate for enterprise software.</a:t>
            </a:r>
          </a:p>
          <a:p>
            <a:r>
              <a:rPr lang="en-US" sz="2000" b="0" strike="noStrike" spc="-1">
                <a:solidFill>
                  <a:srgbClr val="000000"/>
                </a:solidFill>
                <a:uFill>
                  <a:solidFill>
                    <a:srgbClr val="FFFFFF"/>
                  </a:solidFill>
                </a:uFill>
                <a:latin typeface="Arial"/>
              </a:rPr>
              <a:t>Still, IBM wants to make sure it is successful by using this three pronged approach.</a:t>
            </a:r>
          </a:p>
          <a:p>
            <a:r>
              <a:rPr lang="en-US" sz="2000" b="0" strike="noStrike" spc="-1">
                <a:solidFill>
                  <a:srgbClr val="000000"/>
                </a:solidFill>
                <a:uFill>
                  <a:solidFill>
                    <a:srgbClr val="FFFFFF"/>
                  </a:solidFill>
                </a:uFill>
                <a:latin typeface="Arial"/>
              </a:rPr>
              <a:t>One of the main goal being to become the number one contributor to Spark.</a:t>
            </a:r>
          </a:p>
        </p:txBody>
      </p:sp>
      <p:sp>
        <p:nvSpPr>
          <p:cNvPr id="522"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
© 2015 IBM Corporation</a:t>
            </a:r>
            <a:endParaRPr lang="en-US" sz="1400" b="0" strike="noStrike" spc="-1">
              <a:solidFill>
                <a:srgbClr val="000000"/>
              </a:solidFill>
              <a:uFill>
                <a:solidFill>
                  <a:srgbClr val="FFFFFF"/>
                </a:solidFill>
              </a:uFill>
              <a:latin typeface="Times New Roman"/>
            </a:endParaRPr>
          </a:p>
        </p:txBody>
      </p:sp>
      <p:sp>
        <p:nvSpPr>
          <p:cNvPr id="523" name="TextShape 3"/>
          <p:cNvSpPr txBox="1"/>
          <p:nvPr/>
        </p:nvSpPr>
        <p:spPr>
          <a:xfrm>
            <a:off x="3884760" y="8685360"/>
            <a:ext cx="2971440" cy="456840"/>
          </a:xfrm>
          <a:prstGeom prst="rect">
            <a:avLst/>
          </a:prstGeom>
          <a:noFill/>
          <a:ln>
            <a:noFill/>
          </a:ln>
        </p:spPr>
        <p:txBody>
          <a:bodyPr anchor="b"/>
          <a:lstStyle/>
          <a:p>
            <a:pPr algn="r">
              <a:lnSpc>
                <a:spcPct val="100000"/>
              </a:lnSpc>
            </a:pPr>
            <a:fld id="{ACB1A991-BA0B-437E-AA90-EAA0B5A550EC}" type="slidenum">
              <a:rPr lang="en-US" sz="900" b="0" strike="noStrike" spc="-1">
                <a:solidFill>
                  <a:srgbClr val="000000"/>
                </a:solidFill>
                <a:uFill>
                  <a:solidFill>
                    <a:srgbClr val="FFFFFF"/>
                  </a:solidFill>
                </a:uFill>
                <a:latin typeface="Arial"/>
                <a:ea typeface="ＭＳ Ｐゴシック"/>
              </a:r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2601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rPr>
              <a:t>So where our investments in Hadoop are relatively low compared to others, IBM is investing more than anyone in Spark. Again, the URL at the top provides a live view of what we’re doing. 72% of the work of the STC is for Bugs and Improvements. More importantly – look at how many issues the STC is resolving vs. the number of issues reported. We are fixing many problems reported by others </a:t>
            </a:r>
            <a:r>
              <a:rPr lang="en-US" sz="2000" b="1" strike="noStrike" spc="-1">
                <a:solidFill>
                  <a:srgbClr val="000000"/>
                </a:solidFill>
                <a:uFill>
                  <a:solidFill>
                    <a:srgbClr val="FFFFFF"/>
                  </a:solidFill>
                </a:uFill>
                <a:latin typeface="Arial"/>
              </a:rPr>
              <a:t>and this translates into true value for the community</a:t>
            </a:r>
            <a:r>
              <a:rPr lang="en-US" sz="2000" b="0" strike="noStrike" spc="-1">
                <a:solidFill>
                  <a:srgbClr val="000000"/>
                </a:solidFill>
                <a:uFill>
                  <a:solidFill>
                    <a:srgbClr val="FFFFFF"/>
                  </a:solidFill>
                </a:uFill>
                <a:latin typeface="Arial"/>
              </a:rPr>
              <a:t>. Further, we have many exciting projects happening at the STC and you can find out more at sparc.tc/blog</a:t>
            </a:r>
          </a:p>
          <a:p>
            <a:endParaRPr lang="en-US" sz="2000" b="0" strike="noStrike" spc="-1">
              <a:solidFill>
                <a:srgbClr val="000000"/>
              </a:solidFill>
              <a:uFill>
                <a:solidFill>
                  <a:srgbClr val="FFFFFF"/>
                </a:solidFill>
              </a:uFill>
              <a:latin typeface="Arial"/>
            </a:endParaRPr>
          </a:p>
        </p:txBody>
      </p:sp>
      <p:sp>
        <p:nvSpPr>
          <p:cNvPr id="525" name="TextShape 2"/>
          <p:cNvSpPr txBox="1"/>
          <p:nvPr/>
        </p:nvSpPr>
        <p:spPr>
          <a:xfrm>
            <a:off x="0" y="8685360"/>
            <a:ext cx="2971440" cy="456840"/>
          </a:xfrm>
          <a:prstGeom prst="rect">
            <a:avLst/>
          </a:prstGeom>
          <a:noFill/>
          <a:ln>
            <a:noFill/>
          </a:ln>
        </p:spPr>
        <p:txBody>
          <a:bodyPr anchor="b"/>
          <a:lstStyle/>
          <a:p>
            <a:pPr>
              <a:lnSpc>
                <a:spcPct val="100000"/>
              </a:lnSpc>
            </a:pPr>
            <a:r>
              <a:rPr lang="en-US" sz="900" b="0" strike="noStrike" spc="-1">
                <a:solidFill>
                  <a:srgbClr val="000000"/>
                </a:solidFill>
                <a:uFill>
                  <a:solidFill>
                    <a:srgbClr val="FFFFFF"/>
                  </a:solidFill>
                </a:uFill>
                <a:latin typeface="Arial"/>
                <a:ea typeface="ＭＳ Ｐゴシック"/>
              </a:rPr>
              <a:t>IBM Analytics</a:t>
            </a:r>
            <a:r>
              <a:rPr lang="en-US" sz="1300" b="0" strike="noStrike" spc="-1">
                <a:solidFill>
                  <a:srgbClr val="000000"/>
                </a:solidFill>
                <a:uFill>
                  <a:solidFill>
                    <a:srgbClr val="FFFFFF"/>
                  </a:solidFill>
                </a:uFill>
                <a:latin typeface="Arial"/>
                <a:ea typeface="ＭＳ Ｐゴシック"/>
              </a:rPr>
              <a:t>
</a:t>
            </a:r>
            <a:r>
              <a:rPr lang="en-US" sz="900" b="0" strike="noStrike" spc="-1">
                <a:solidFill>
                  <a:srgbClr val="000000"/>
                </a:solidFill>
                <a:uFill>
                  <a:solidFill>
                    <a:srgbClr val="FFFFFF"/>
                  </a:solidFill>
                </a:uFill>
                <a:latin typeface="Arial"/>
                <a:ea typeface="ＭＳ Ｐゴシック"/>
              </a:rPr>
              <a:t>© 2015 IBM Corporation</a:t>
            </a:r>
            <a:endParaRPr lang="en-US" sz="1400" b="0" strike="noStrike" spc="-1">
              <a:solidFill>
                <a:srgbClr val="000000"/>
              </a:solidFill>
              <a:uFill>
                <a:solidFill>
                  <a:srgbClr val="FFFFFF"/>
                </a:solidFill>
              </a:uFill>
              <a:latin typeface="Times New Roman"/>
            </a:endParaRPr>
          </a:p>
        </p:txBody>
      </p:sp>
      <p:sp>
        <p:nvSpPr>
          <p:cNvPr id="526" name="TextShape 3"/>
          <p:cNvSpPr txBox="1"/>
          <p:nvPr/>
        </p:nvSpPr>
        <p:spPr>
          <a:xfrm>
            <a:off x="3884760" y="8685360"/>
            <a:ext cx="2971440" cy="456840"/>
          </a:xfrm>
          <a:prstGeom prst="rect">
            <a:avLst/>
          </a:prstGeom>
          <a:noFill/>
          <a:ln>
            <a:noFill/>
          </a:ln>
        </p:spPr>
        <p:txBody>
          <a:bodyPr anchor="b"/>
          <a:lstStyle/>
          <a:p>
            <a:pPr algn="r">
              <a:lnSpc>
                <a:spcPct val="100000"/>
              </a:lnSpc>
            </a:pPr>
            <a:fld id="{290A098D-729B-4ED7-BB26-07565C4890B4}" type="slidenum">
              <a:rPr lang="en-US" sz="900" b="0" strike="noStrike" spc="-1">
                <a:solidFill>
                  <a:srgbClr val="000000"/>
                </a:solidFill>
                <a:uFill>
                  <a:solidFill>
                    <a:srgbClr val="FFFFFF"/>
                  </a:solidFill>
                </a:uFill>
                <a:latin typeface="Arial"/>
                <a:ea typeface="ＭＳ Ｐゴシック"/>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994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1"/>
          <p:cNvSpPr>
            <a:spLocks noGrp="1"/>
          </p:cNvSpPr>
          <p:nvPr>
            <p:ph type="body"/>
          </p:nvPr>
        </p:nvSpPr>
        <p:spPr>
          <a:xfrm>
            <a:off x="452160" y="3573720"/>
            <a:ext cx="6004800" cy="4884120"/>
          </a:xfrm>
          <a:prstGeom prst="rect">
            <a:avLst/>
          </a:prstGeom>
        </p:spPr>
        <p:txBody>
          <a:bodyPr/>
          <a:lstStyle/>
          <a:p>
            <a:r>
              <a:rPr lang="en-US" sz="2000" b="0" strike="noStrike" spc="-1">
                <a:solidFill>
                  <a:srgbClr val="000000"/>
                </a:solidFill>
                <a:uFill>
                  <a:solidFill>
                    <a:srgbClr val="FFFFFF"/>
                  </a:solidFill>
                </a:uFill>
                <a:latin typeface="Arial"/>
                <a:ea typeface="MS PGothic"/>
              </a:rPr>
              <a:t>Bottom line, IBM sees Spark a the analytics operating system.</a:t>
            </a:r>
            <a:endParaRPr lang="en-US" sz="2000" b="0" strike="noStrike" spc="-1">
              <a:solidFill>
                <a:srgbClr val="000000"/>
              </a:solidFill>
              <a:uFill>
                <a:solidFill>
                  <a:srgbClr val="FFFFFF"/>
                </a:solidFill>
              </a:uFill>
              <a:latin typeface="Arial"/>
            </a:endParaRPr>
          </a:p>
        </p:txBody>
      </p:sp>
      <p:sp>
        <p:nvSpPr>
          <p:cNvPr id="528" name="TextShape 2"/>
          <p:cNvSpPr txBox="1"/>
          <p:nvPr/>
        </p:nvSpPr>
        <p:spPr>
          <a:xfrm>
            <a:off x="3884760" y="8685360"/>
            <a:ext cx="2971440" cy="456840"/>
          </a:xfrm>
          <a:prstGeom prst="rect">
            <a:avLst/>
          </a:prstGeom>
          <a:noFill/>
          <a:ln>
            <a:noFill/>
          </a:ln>
        </p:spPr>
        <p:txBody>
          <a:bodyPr anchor="b"/>
          <a:lstStyle/>
          <a:p>
            <a:pPr algn="r">
              <a:lnSpc>
                <a:spcPct val="100000"/>
              </a:lnSpc>
            </a:pPr>
            <a:fld id="{D7B028F2-1218-4A55-A363-2A5444A271DC}" type="slidenum">
              <a:rPr lang="en-US" sz="1200" b="0" strike="noStrike" spc="-1">
                <a:solidFill>
                  <a:srgbClr val="000000"/>
                </a:solidFill>
                <a:uFill>
                  <a:solidFill>
                    <a:srgbClr val="FFFFFF"/>
                  </a:solidFill>
                </a:uFill>
                <a:latin typeface="Arial"/>
                <a:ea typeface="MS PGothic"/>
              </a:rPr>
              <a:t>12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6071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266760" y="126972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39"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40" name="PlaceHolder 5"/>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pic>
        <p:nvPicPr>
          <p:cNvPr id="44" name="Picture 43"/>
          <p:cNvPicPr/>
          <p:nvPr/>
        </p:nvPicPr>
        <p:blipFill>
          <a:blip r:embed="rId2"/>
          <a:stretch/>
        </p:blipFill>
        <p:spPr>
          <a:xfrm>
            <a:off x="1342440" y="1269360"/>
            <a:ext cx="6390360" cy="5098680"/>
          </a:xfrm>
          <a:prstGeom prst="rect">
            <a:avLst/>
          </a:prstGeom>
          <a:ln>
            <a:noFill/>
          </a:ln>
        </p:spPr>
      </p:pic>
      <p:pic>
        <p:nvPicPr>
          <p:cNvPr id="45" name="Picture 44"/>
          <p:cNvPicPr/>
          <p:nvPr/>
        </p:nvPicPr>
        <p:blipFill>
          <a:blip r:embed="rId2"/>
          <a:stretch/>
        </p:blipFill>
        <p:spPr>
          <a:xfrm>
            <a:off x="1342440" y="1269360"/>
            <a:ext cx="6390360" cy="50986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54" name="PlaceHolder 2"/>
          <p:cNvSpPr>
            <a:spLocks noGrp="1"/>
          </p:cNvSpPr>
          <p:nvPr>
            <p:ph type="subTitle"/>
          </p:nvPr>
        </p:nvSpPr>
        <p:spPr>
          <a:xfrm>
            <a:off x="266760" y="1269720"/>
            <a:ext cx="8542080" cy="5098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264960" y="593640"/>
            <a:ext cx="8545320" cy="2324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3" name="PlaceHolder 2"/>
          <p:cNvSpPr>
            <a:spLocks noGrp="1"/>
          </p:cNvSpPr>
          <p:nvPr>
            <p:ph type="subTitle"/>
          </p:nvPr>
        </p:nvSpPr>
        <p:spPr>
          <a:xfrm>
            <a:off x="266760" y="1269720"/>
            <a:ext cx="8542080" cy="5098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266760" y="126972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79"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80"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81" name="PlaceHolder 5"/>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83"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84" name="PlaceHolder 3"/>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pic>
        <p:nvPicPr>
          <p:cNvPr id="85" name="Picture 84"/>
          <p:cNvPicPr/>
          <p:nvPr/>
        </p:nvPicPr>
        <p:blipFill>
          <a:blip r:embed="rId2"/>
          <a:stretch/>
        </p:blipFill>
        <p:spPr>
          <a:xfrm>
            <a:off x="1342440" y="1269360"/>
            <a:ext cx="6390360" cy="5098680"/>
          </a:xfrm>
          <a:prstGeom prst="rect">
            <a:avLst/>
          </a:prstGeom>
          <a:ln>
            <a:noFill/>
          </a:ln>
        </p:spPr>
      </p:pic>
      <p:pic>
        <p:nvPicPr>
          <p:cNvPr id="86" name="Picture 85"/>
          <p:cNvPicPr/>
          <p:nvPr/>
        </p:nvPicPr>
        <p:blipFill>
          <a:blip r:embed="rId2"/>
          <a:stretch/>
        </p:blipFill>
        <p:spPr>
          <a:xfrm>
            <a:off x="1342440" y="1269360"/>
            <a:ext cx="6390360" cy="50986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95" name="PlaceHolder 2"/>
          <p:cNvSpPr>
            <a:spLocks noGrp="1"/>
          </p:cNvSpPr>
          <p:nvPr>
            <p:ph type="subTitle"/>
          </p:nvPr>
        </p:nvSpPr>
        <p:spPr>
          <a:xfrm>
            <a:off x="266760" y="1269720"/>
            <a:ext cx="8542080" cy="5098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64960" y="593640"/>
            <a:ext cx="8545320" cy="2324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14" name="PlaceHolder 4"/>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266760" y="126972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21"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22" name="PlaceHolder 5"/>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pic>
        <p:nvPicPr>
          <p:cNvPr id="126" name="Picture 125"/>
          <p:cNvPicPr/>
          <p:nvPr/>
        </p:nvPicPr>
        <p:blipFill>
          <a:blip r:embed="rId2"/>
          <a:stretch/>
        </p:blipFill>
        <p:spPr>
          <a:xfrm>
            <a:off x="1342440" y="1269360"/>
            <a:ext cx="6390360" cy="5098680"/>
          </a:xfrm>
          <a:prstGeom prst="rect">
            <a:avLst/>
          </a:prstGeom>
          <a:ln>
            <a:noFill/>
          </a:ln>
        </p:spPr>
      </p:pic>
      <p:pic>
        <p:nvPicPr>
          <p:cNvPr id="127" name="Picture 126"/>
          <p:cNvPicPr/>
          <p:nvPr/>
        </p:nvPicPr>
        <p:blipFill>
          <a:blip r:embed="rId2"/>
          <a:stretch/>
        </p:blipFill>
        <p:spPr>
          <a:xfrm>
            <a:off x="1342440" y="1269360"/>
            <a:ext cx="6390360" cy="50986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36" name="PlaceHolder 2"/>
          <p:cNvSpPr>
            <a:spLocks noGrp="1"/>
          </p:cNvSpPr>
          <p:nvPr>
            <p:ph type="subTitle"/>
          </p:nvPr>
        </p:nvSpPr>
        <p:spPr>
          <a:xfrm>
            <a:off x="266760" y="1269720"/>
            <a:ext cx="8542080" cy="5098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40"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41" name="PlaceHolder 3"/>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264960" y="593640"/>
            <a:ext cx="8545320" cy="2324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47" name="PlaceHolder 4"/>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50"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51"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53"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54"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55" name="PlaceHolder 4"/>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266760" y="126972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63" name="PlaceHolder 5"/>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pic>
        <p:nvPicPr>
          <p:cNvPr id="167" name="Picture 166"/>
          <p:cNvPicPr/>
          <p:nvPr/>
        </p:nvPicPr>
        <p:blipFill>
          <a:blip r:embed="rId2"/>
          <a:stretch/>
        </p:blipFill>
        <p:spPr>
          <a:xfrm>
            <a:off x="1342440" y="1269360"/>
            <a:ext cx="6390360" cy="5098680"/>
          </a:xfrm>
          <a:prstGeom prst="rect">
            <a:avLst/>
          </a:prstGeom>
          <a:ln>
            <a:noFill/>
          </a:ln>
        </p:spPr>
      </p:pic>
      <p:pic>
        <p:nvPicPr>
          <p:cNvPr id="168" name="Picture 167"/>
          <p:cNvPicPr/>
          <p:nvPr/>
        </p:nvPicPr>
        <p:blipFill>
          <a:blip r:embed="rId2"/>
          <a:stretch/>
        </p:blipFill>
        <p:spPr>
          <a:xfrm>
            <a:off x="1342440" y="1269360"/>
            <a:ext cx="6390360" cy="50986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78" name="PlaceHolder 2"/>
          <p:cNvSpPr>
            <a:spLocks noGrp="1"/>
          </p:cNvSpPr>
          <p:nvPr>
            <p:ph type="subTitle"/>
          </p:nvPr>
        </p:nvSpPr>
        <p:spPr>
          <a:xfrm>
            <a:off x="266760" y="1269720"/>
            <a:ext cx="8542080" cy="5098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80"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82"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83" name="PlaceHolder 3"/>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264960" y="593640"/>
            <a:ext cx="8545320" cy="2324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87"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88" name="PlaceHolder 3"/>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89" name="PlaceHolder 4"/>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91"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93"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197" name="PlaceHolder 4"/>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199" name="PlaceHolder 2"/>
          <p:cNvSpPr>
            <a:spLocks noGrp="1"/>
          </p:cNvSpPr>
          <p:nvPr>
            <p:ph type="body"/>
          </p:nvPr>
        </p:nvSpPr>
        <p:spPr>
          <a:xfrm>
            <a:off x="266760" y="126972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00" name="PlaceHolder 3"/>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202"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03"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04"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05" name="PlaceHolder 5"/>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64960" y="593640"/>
            <a:ext cx="8545320" cy="2324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266760" y="1269720"/>
            <a:ext cx="854208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pic>
        <p:nvPicPr>
          <p:cNvPr id="209" name="Picture 208"/>
          <p:cNvPicPr/>
          <p:nvPr/>
        </p:nvPicPr>
        <p:blipFill>
          <a:blip r:embed="rId2"/>
          <a:stretch/>
        </p:blipFill>
        <p:spPr>
          <a:xfrm>
            <a:off x="1342440" y="1269360"/>
            <a:ext cx="6390360" cy="5098680"/>
          </a:xfrm>
          <a:prstGeom prst="rect">
            <a:avLst/>
          </a:prstGeom>
          <a:ln>
            <a:noFill/>
          </a:ln>
        </p:spPr>
      </p:pic>
      <p:pic>
        <p:nvPicPr>
          <p:cNvPr id="210" name="Picture 209"/>
          <p:cNvPicPr/>
          <p:nvPr/>
        </p:nvPicPr>
        <p:blipFill>
          <a:blip r:embed="rId2"/>
          <a:stretch/>
        </p:blipFill>
        <p:spPr>
          <a:xfrm>
            <a:off x="1342440" y="1269360"/>
            <a:ext cx="6390360" cy="50986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26676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4400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266760" y="1269720"/>
            <a:ext cx="4168440" cy="509868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644000" y="393300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4960" y="593640"/>
            <a:ext cx="8545320" cy="50112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26676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44000" y="1269720"/>
            <a:ext cx="416844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266760" y="3933000"/>
            <a:ext cx="8542080" cy="2431800"/>
          </a:xfrm>
          <a:prstGeom prst="rect">
            <a:avLst/>
          </a:prstGeom>
        </p:spPr>
        <p:txBody>
          <a:bodyPr lIns="0" tIns="0" rIns="0" bIns="0"/>
          <a:lstStyle/>
          <a:p>
            <a:endParaRPr lang="en-US" sz="2000" b="1"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9"/>
          <p:cNvPicPr/>
          <p:nvPr/>
        </p:nvPicPr>
        <p:blipFill>
          <a:blip r:embed="rId14"/>
          <a:stretch/>
        </p:blipFill>
        <p:spPr>
          <a:xfrm>
            <a:off x="162720" y="280800"/>
            <a:ext cx="1209240" cy="340920"/>
          </a:xfrm>
          <a:prstGeom prst="rect">
            <a:avLst/>
          </a:prstGeom>
          <a:ln>
            <a:noFill/>
          </a:ln>
        </p:spPr>
      </p:pic>
      <p:sp>
        <p:nvSpPr>
          <p:cNvPr id="13" name="Line 1"/>
          <p:cNvSpPr/>
          <p:nvPr/>
        </p:nvSpPr>
        <p:spPr>
          <a:xfrm>
            <a:off x="258480" y="549000"/>
            <a:ext cx="862020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2" name="CustomShape 2" hidden="1"/>
          <p:cNvSpPr/>
          <p:nvPr/>
        </p:nvSpPr>
        <p:spPr>
          <a:xfrm>
            <a:off x="5934240" y="6481800"/>
            <a:ext cx="3053880" cy="2296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a:lnSpc>
                <a:spcPct val="100000"/>
              </a:lnSpc>
            </a:pPr>
            <a:r>
              <a:rPr lang="en-US" sz="900" b="0" strike="noStrike" spc="-1">
                <a:solidFill>
                  <a:srgbClr val="000000"/>
                </a:solidFill>
                <a:uFill>
                  <a:solidFill>
                    <a:srgbClr val="FFFFFF"/>
                  </a:solidFill>
                </a:uFill>
                <a:latin typeface="Arial"/>
                <a:ea typeface="ＭＳ Ｐゴシック"/>
              </a:rPr>
              <a:t>© 2016 IBM Corporation</a:t>
            </a:r>
            <a:endParaRPr lang="en-US" sz="1800" b="0" strike="noStrike" spc="-1">
              <a:solidFill>
                <a:srgbClr val="000000"/>
              </a:solidFill>
              <a:uFill>
                <a:solidFill>
                  <a:srgbClr val="FFFFFF"/>
                </a:solidFill>
              </a:uFill>
              <a:latin typeface="Arial"/>
            </a:endParaRPr>
          </a:p>
        </p:txBody>
      </p:sp>
      <p:sp>
        <p:nvSpPr>
          <p:cNvPr id="3" name="CustomShape 3" hidden="1"/>
          <p:cNvSpPr/>
          <p:nvPr/>
        </p:nvSpPr>
        <p:spPr>
          <a:xfrm>
            <a:off x="190440" y="6456240"/>
            <a:ext cx="552240" cy="24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B54A455-6B61-455A-ACE2-9F2E118A99BB}" type="slidenum">
              <a:rPr lang="en-US" sz="1000" b="0" strike="noStrike" spc="-1">
                <a:solidFill>
                  <a:srgbClr val="000000"/>
                </a:solidFill>
                <a:uFill>
                  <a:solidFill>
                    <a:srgbClr val="FFFFFF"/>
                  </a:solidFill>
                </a:uFill>
                <a:latin typeface="Arial"/>
                <a:ea typeface="ＭＳ Ｐゴシック"/>
              </a:rPr>
              <a:t>‹#›</a:t>
            </a:fld>
            <a:endParaRPr lang="en-US" sz="1800" b="0" strike="noStrike" spc="-1">
              <a:solidFill>
                <a:srgbClr val="000000"/>
              </a:solidFill>
              <a:uFill>
                <a:solidFill>
                  <a:srgbClr val="FFFFFF"/>
                </a:solidFill>
              </a:uFill>
              <a:latin typeface="Arial"/>
            </a:endParaRPr>
          </a:p>
        </p:txBody>
      </p:sp>
      <p:pic>
        <p:nvPicPr>
          <p:cNvPr id="4" name="Picture 7"/>
          <p:cNvPicPr/>
          <p:nvPr/>
        </p:nvPicPr>
        <p:blipFill>
          <a:blip r:embed="rId15"/>
          <a:stretch/>
        </p:blipFill>
        <p:spPr>
          <a:xfrm>
            <a:off x="8148960" y="257400"/>
            <a:ext cx="817200" cy="310680"/>
          </a:xfrm>
          <a:prstGeom prst="rect">
            <a:avLst/>
          </a:prstGeom>
          <a:ln>
            <a:noFill/>
          </a:ln>
        </p:spPr>
      </p:pic>
      <p:pic>
        <p:nvPicPr>
          <p:cNvPr id="5" name="Picture 13"/>
          <p:cNvPicPr/>
          <p:nvPr/>
        </p:nvPicPr>
        <p:blipFill>
          <a:blip r:embed="rId14"/>
          <a:stretch/>
        </p:blipFill>
        <p:spPr>
          <a:xfrm>
            <a:off x="150840" y="630000"/>
            <a:ext cx="1209240" cy="340920"/>
          </a:xfrm>
          <a:prstGeom prst="rect">
            <a:avLst/>
          </a:prstGeom>
          <a:ln>
            <a:noFill/>
          </a:ln>
        </p:spPr>
      </p:pic>
      <p:pic>
        <p:nvPicPr>
          <p:cNvPr id="6" name="Picture 3"/>
          <p:cNvPicPr/>
          <p:nvPr/>
        </p:nvPicPr>
        <p:blipFill>
          <a:blip r:embed="rId15"/>
          <a:stretch/>
        </p:blipFill>
        <p:spPr>
          <a:xfrm>
            <a:off x="8126640" y="602640"/>
            <a:ext cx="817200" cy="310680"/>
          </a:xfrm>
          <a:prstGeom prst="rect">
            <a:avLst/>
          </a:prstGeom>
          <a:ln>
            <a:noFill/>
          </a:ln>
        </p:spPr>
      </p:pic>
      <p:sp>
        <p:nvSpPr>
          <p:cNvPr id="7" name="Line 4"/>
          <p:cNvSpPr/>
          <p:nvPr/>
        </p:nvSpPr>
        <p:spPr>
          <a:xfrm flipH="1">
            <a:off x="260280" y="906120"/>
            <a:ext cx="8621640" cy="360"/>
          </a:xfrm>
          <a:prstGeom prst="line">
            <a:avLst/>
          </a:prstGeom>
          <a:ln w="6480">
            <a:solidFill>
              <a:schemeClr val="tx1"/>
            </a:solidFill>
            <a:round/>
          </a:ln>
        </p:spPr>
        <p:style>
          <a:lnRef idx="0">
            <a:scrgbClr r="0" g="0" b="0"/>
          </a:lnRef>
          <a:fillRef idx="0">
            <a:scrgbClr r="0" g="0" b="0"/>
          </a:fillRef>
          <a:effectRef idx="0">
            <a:scrgbClr r="0" g="0" b="0"/>
          </a:effectRef>
          <a:fontRef idx="minor"/>
        </p:style>
      </p:sp>
      <p:pic>
        <p:nvPicPr>
          <p:cNvPr id="8" name="Picture 12"/>
          <p:cNvPicPr/>
          <p:nvPr/>
        </p:nvPicPr>
        <p:blipFill>
          <a:blip r:embed="rId16"/>
          <a:stretch/>
        </p:blipFill>
        <p:spPr>
          <a:xfrm>
            <a:off x="255600" y="3683160"/>
            <a:ext cx="8631000" cy="2590560"/>
          </a:xfrm>
          <a:prstGeom prst="rect">
            <a:avLst/>
          </a:prstGeom>
          <a:ln>
            <a:noFill/>
          </a:ln>
        </p:spPr>
      </p:pic>
      <p:sp>
        <p:nvSpPr>
          <p:cNvPr id="9" name="PlaceHolder 5"/>
          <p:cNvSpPr>
            <a:spLocks noGrp="1"/>
          </p:cNvSpPr>
          <p:nvPr>
            <p:ph type="title"/>
          </p:nvPr>
        </p:nvSpPr>
        <p:spPr>
          <a:xfrm>
            <a:off x="227160" y="2343240"/>
            <a:ext cx="8631360" cy="1077480"/>
          </a:xfrm>
          <a:prstGeom prst="rect">
            <a:avLst/>
          </a:prstGeom>
        </p:spPr>
        <p:txBody>
          <a:bodyPr lIns="0" anchor="b"/>
          <a:lstStyle/>
          <a:p>
            <a:pPr>
              <a:lnSpc>
                <a:spcPct val="100000"/>
              </a:lnSpc>
            </a:pPr>
            <a:r>
              <a:rPr lang="en-US" sz="3500" b="1" strike="noStrike" spc="-1">
                <a:solidFill>
                  <a:srgbClr val="000000"/>
                </a:solidFill>
                <a:uFill>
                  <a:solidFill>
                    <a:srgbClr val="FFFFFF"/>
                  </a:solidFill>
                </a:uFill>
                <a:latin typeface="Arial"/>
                <a:ea typeface="ＭＳ Ｐゴシック"/>
              </a:rPr>
              <a:t>Click to Edit Master Title Style</a:t>
            </a:r>
            <a:endParaRPr lang="en-US" sz="2400" b="0" strike="noStrike" spc="-1">
              <a:solidFill>
                <a:srgbClr val="000000"/>
              </a:solidFill>
              <a:uFill>
                <a:solidFill>
                  <a:srgbClr val="FFFFFF"/>
                </a:solidFill>
              </a:uFill>
              <a:latin typeface="Arial"/>
            </a:endParaRPr>
          </a:p>
        </p:txBody>
      </p:sp>
      <p:sp>
        <p:nvSpPr>
          <p:cNvPr id="10" name="CustomShape 6"/>
          <p:cNvSpPr/>
          <p:nvPr/>
        </p:nvSpPr>
        <p:spPr>
          <a:xfrm>
            <a:off x="5934240" y="6481800"/>
            <a:ext cx="3053880" cy="2296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a:lnSpc>
                <a:spcPct val="100000"/>
              </a:lnSpc>
            </a:pPr>
            <a:r>
              <a:rPr lang="en-US" sz="900" b="0" strike="noStrike" spc="-1">
                <a:solidFill>
                  <a:srgbClr val="000000"/>
                </a:solidFill>
                <a:uFill>
                  <a:solidFill>
                    <a:srgbClr val="FFFFFF"/>
                  </a:solidFill>
                </a:uFill>
                <a:latin typeface="Arial"/>
                <a:ea typeface="ＭＳ Ｐゴシック"/>
              </a:rPr>
              <a:t>© 2016 IBM Corporation</a:t>
            </a:r>
            <a:endParaRPr lang="en-US" sz="1800" b="0" strike="noStrike" spc="-1">
              <a:solidFill>
                <a:srgbClr val="000000"/>
              </a:solidFill>
              <a:uFill>
                <a:solidFill>
                  <a:srgbClr val="FFFFFF"/>
                </a:solidFill>
              </a:uFill>
              <a:latin typeface="Arial"/>
            </a:endParaRPr>
          </a:p>
        </p:txBody>
      </p:sp>
      <p:sp>
        <p:nvSpPr>
          <p:cNvPr id="11"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000" b="1"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6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Picture 9"/>
          <p:cNvPicPr/>
          <p:nvPr/>
        </p:nvPicPr>
        <p:blipFill>
          <a:blip r:embed="rId14"/>
          <a:stretch/>
        </p:blipFill>
        <p:spPr>
          <a:xfrm>
            <a:off x="162720" y="280800"/>
            <a:ext cx="1209240" cy="340920"/>
          </a:xfrm>
          <a:prstGeom prst="rect">
            <a:avLst/>
          </a:prstGeom>
          <a:ln>
            <a:noFill/>
          </a:ln>
        </p:spPr>
      </p:pic>
      <p:sp>
        <p:nvSpPr>
          <p:cNvPr id="47" name="Line 1"/>
          <p:cNvSpPr/>
          <p:nvPr/>
        </p:nvSpPr>
        <p:spPr>
          <a:xfrm>
            <a:off x="258480" y="549000"/>
            <a:ext cx="862020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48" name="CustomShape 2"/>
          <p:cNvSpPr/>
          <p:nvPr/>
        </p:nvSpPr>
        <p:spPr>
          <a:xfrm>
            <a:off x="5934240" y="6481800"/>
            <a:ext cx="3053880" cy="2296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a:lnSpc>
                <a:spcPct val="100000"/>
              </a:lnSpc>
            </a:pPr>
            <a:r>
              <a:rPr lang="en-US" sz="900" b="0" strike="noStrike" spc="-1">
                <a:solidFill>
                  <a:srgbClr val="000000"/>
                </a:solidFill>
                <a:uFill>
                  <a:solidFill>
                    <a:srgbClr val="FFFFFF"/>
                  </a:solidFill>
                </a:uFill>
                <a:latin typeface="Arial"/>
                <a:ea typeface="ＭＳ Ｐゴシック"/>
              </a:rPr>
              <a:t>© 2016 IBM Corporation</a:t>
            </a:r>
            <a:endParaRPr lang="en-US" sz="1800" b="0" strike="noStrike" spc="-1">
              <a:solidFill>
                <a:srgbClr val="000000"/>
              </a:solidFill>
              <a:uFill>
                <a:solidFill>
                  <a:srgbClr val="FFFFFF"/>
                </a:solidFill>
              </a:uFill>
              <a:latin typeface="Arial"/>
            </a:endParaRPr>
          </a:p>
        </p:txBody>
      </p:sp>
      <p:sp>
        <p:nvSpPr>
          <p:cNvPr id="49" name="CustomShape 3"/>
          <p:cNvSpPr/>
          <p:nvPr/>
        </p:nvSpPr>
        <p:spPr>
          <a:xfrm>
            <a:off x="190440" y="6456240"/>
            <a:ext cx="552240" cy="24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0859B29-9B60-4FDF-AF2A-09EFBCD0C06D}" type="slidenum">
              <a:rPr lang="en-US" sz="1000" b="0" strike="noStrike" spc="-1">
                <a:solidFill>
                  <a:srgbClr val="000000"/>
                </a:solidFill>
                <a:uFill>
                  <a:solidFill>
                    <a:srgbClr val="FFFFFF"/>
                  </a:solidFill>
                </a:uFill>
                <a:latin typeface="Arial"/>
                <a:ea typeface="ＭＳ Ｐゴシック"/>
              </a:rPr>
              <a:t>‹#›</a:t>
            </a:fld>
            <a:endParaRPr lang="en-US" sz="1800" b="0" strike="noStrike" spc="-1">
              <a:solidFill>
                <a:srgbClr val="000000"/>
              </a:solidFill>
              <a:uFill>
                <a:solidFill>
                  <a:srgbClr val="FFFFFF"/>
                </a:solidFill>
              </a:uFill>
              <a:latin typeface="Arial"/>
            </a:endParaRPr>
          </a:p>
        </p:txBody>
      </p:sp>
      <p:pic>
        <p:nvPicPr>
          <p:cNvPr id="50" name="Picture 7"/>
          <p:cNvPicPr/>
          <p:nvPr/>
        </p:nvPicPr>
        <p:blipFill>
          <a:blip r:embed="rId15"/>
          <a:stretch/>
        </p:blipFill>
        <p:spPr>
          <a:xfrm>
            <a:off x="8148960" y="257400"/>
            <a:ext cx="817200" cy="310680"/>
          </a:xfrm>
          <a:prstGeom prst="rect">
            <a:avLst/>
          </a:prstGeom>
          <a:ln>
            <a:noFill/>
          </a:ln>
        </p:spPr>
      </p:pic>
      <p:sp>
        <p:nvSpPr>
          <p:cNvPr id="51" name="PlaceHolder 4"/>
          <p:cNvSpPr>
            <a:spLocks noGrp="1"/>
          </p:cNvSpPr>
          <p:nvPr>
            <p:ph type="title"/>
          </p:nvPr>
        </p:nvSpPr>
        <p:spPr>
          <a:xfrm>
            <a:off x="264960" y="593640"/>
            <a:ext cx="8545320" cy="501120"/>
          </a:xfrm>
          <a:prstGeom prst="rect">
            <a:avLst/>
          </a:prstGeom>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Click to Edit Master Title Style</a:t>
            </a:r>
            <a:endParaRPr lang="en-US" sz="2400" b="0" strike="noStrike" spc="-1">
              <a:solidFill>
                <a:srgbClr val="000000"/>
              </a:solidFill>
              <a:uFill>
                <a:solidFill>
                  <a:srgbClr val="FFFFFF"/>
                </a:solidFill>
              </a:uFill>
              <a:latin typeface="Arial"/>
            </a:endParaRPr>
          </a:p>
        </p:txBody>
      </p:sp>
      <p:sp>
        <p:nvSpPr>
          <p:cNvPr id="52" name="PlaceHolder 5"/>
          <p:cNvSpPr>
            <a:spLocks noGrp="1"/>
          </p:cNvSpPr>
          <p:nvPr>
            <p:ph type="body"/>
          </p:nvPr>
        </p:nvSpPr>
        <p:spPr>
          <a:xfrm>
            <a:off x="266760" y="1269720"/>
            <a:ext cx="8542080" cy="5098680"/>
          </a:xfrm>
          <a:prstGeom prst="rect">
            <a:avLst/>
          </a:prstGeom>
        </p:spPr>
        <p:txBody>
          <a:bodyPr lIns="0"/>
          <a:lstStyle/>
          <a:p>
            <a:pPr marL="432000" indent="-324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Click to edit the outline text format</a:t>
            </a:r>
            <a:endParaRPr lang="en-US" sz="2000" b="1"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000" b="1"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Third Outline Level</a:t>
            </a:r>
            <a:endParaRPr lang="en-US" sz="20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000" b="1" strike="noStrike" spc="-1">
                <a:solidFill>
                  <a:srgbClr val="000000"/>
                </a:solidFill>
                <a:uFill>
                  <a:solidFill>
                    <a:srgbClr val="FFFFFF"/>
                  </a:solidFill>
                </a:uFill>
                <a:latin typeface="Arial"/>
                <a:ea typeface="ＭＳ Ｐゴシック"/>
              </a:rPr>
              <a:t>Fourth Outline Level</a:t>
            </a:r>
            <a:endParaRPr lang="en-US" sz="20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Fifth Outline Level</a:t>
            </a:r>
            <a:endParaRPr lang="en-US" sz="20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Sixth Outline Level</a:t>
            </a:r>
            <a:endParaRPr lang="en-US" sz="20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Seventh Outline LevelClick to edit master text styles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Second level</a:t>
            </a:r>
            <a:endParaRPr lang="en-US" sz="2000" b="0" strike="noStrike" spc="-1">
              <a:solidFill>
                <a:srgbClr val="000000"/>
              </a:solidFill>
              <a:uFill>
                <a:solidFill>
                  <a:srgbClr val="FFFFFF"/>
                </a:solidFill>
              </a:uFill>
              <a:latin typeface="Arial"/>
            </a:endParaRPr>
          </a:p>
          <a:p>
            <a:pPr marL="804960" lvl="2" indent="-171000">
              <a:lnSpc>
                <a:spcPct val="100000"/>
              </a:lnSpc>
              <a:buClr>
                <a:srgbClr val="000000"/>
              </a:buClr>
              <a:buFont typeface="Symbol" charset="2"/>
              <a:buChar char=""/>
            </a:pPr>
            <a:r>
              <a:rPr lang="en-US" sz="1600" b="0" strike="noStrike" spc="-1">
                <a:solidFill>
                  <a:srgbClr val="000000"/>
                </a:solidFill>
                <a:uFill>
                  <a:solidFill>
                    <a:srgbClr val="FFFFFF"/>
                  </a:solidFill>
                </a:uFill>
                <a:latin typeface="Arial"/>
                <a:ea typeface="ＭＳ Ｐゴシック"/>
              </a:rPr>
              <a:t>Third level</a:t>
            </a:r>
            <a:endParaRPr lang="en-US" sz="20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7" name="Picture 9"/>
          <p:cNvPicPr/>
          <p:nvPr/>
        </p:nvPicPr>
        <p:blipFill>
          <a:blip r:embed="rId14"/>
          <a:stretch/>
        </p:blipFill>
        <p:spPr>
          <a:xfrm>
            <a:off x="162720" y="280800"/>
            <a:ext cx="1209240" cy="340920"/>
          </a:xfrm>
          <a:prstGeom prst="rect">
            <a:avLst/>
          </a:prstGeom>
          <a:ln>
            <a:noFill/>
          </a:ln>
        </p:spPr>
      </p:pic>
      <p:sp>
        <p:nvSpPr>
          <p:cNvPr id="88" name="Line 1"/>
          <p:cNvSpPr/>
          <p:nvPr/>
        </p:nvSpPr>
        <p:spPr>
          <a:xfrm>
            <a:off x="258480" y="549000"/>
            <a:ext cx="862020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9" name="CustomShape 2"/>
          <p:cNvSpPr/>
          <p:nvPr/>
        </p:nvSpPr>
        <p:spPr>
          <a:xfrm>
            <a:off x="5934240" y="6481800"/>
            <a:ext cx="3053880" cy="2296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a:lnSpc>
                <a:spcPct val="100000"/>
              </a:lnSpc>
            </a:pPr>
            <a:r>
              <a:rPr lang="en-US" sz="900" b="0" strike="noStrike" spc="-1">
                <a:solidFill>
                  <a:srgbClr val="000000"/>
                </a:solidFill>
                <a:uFill>
                  <a:solidFill>
                    <a:srgbClr val="FFFFFF"/>
                  </a:solidFill>
                </a:uFill>
                <a:latin typeface="Arial"/>
                <a:ea typeface="ＭＳ Ｐゴシック"/>
              </a:rPr>
              <a:t>© 2016 IBM Corporation</a:t>
            </a:r>
            <a:endParaRPr lang="en-US" sz="1800" b="0" strike="noStrike" spc="-1">
              <a:solidFill>
                <a:srgbClr val="000000"/>
              </a:solidFill>
              <a:uFill>
                <a:solidFill>
                  <a:srgbClr val="FFFFFF"/>
                </a:solidFill>
              </a:uFill>
              <a:latin typeface="Arial"/>
            </a:endParaRPr>
          </a:p>
        </p:txBody>
      </p:sp>
      <p:sp>
        <p:nvSpPr>
          <p:cNvPr id="90" name="CustomShape 3"/>
          <p:cNvSpPr/>
          <p:nvPr/>
        </p:nvSpPr>
        <p:spPr>
          <a:xfrm>
            <a:off x="190440" y="6456240"/>
            <a:ext cx="552240" cy="24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2A1BE29-2013-4A9A-A4FA-980C4635BF87}" type="slidenum">
              <a:rPr lang="en-US" sz="1000" b="0" strike="noStrike" spc="-1">
                <a:solidFill>
                  <a:srgbClr val="000000"/>
                </a:solidFill>
                <a:uFill>
                  <a:solidFill>
                    <a:srgbClr val="FFFFFF"/>
                  </a:solidFill>
                </a:uFill>
                <a:latin typeface="Arial"/>
                <a:ea typeface="ＭＳ Ｐゴシック"/>
              </a:rPr>
              <a:t>‹#›</a:t>
            </a:fld>
            <a:endParaRPr lang="en-US" sz="1800" b="0" strike="noStrike" spc="-1">
              <a:solidFill>
                <a:srgbClr val="000000"/>
              </a:solidFill>
              <a:uFill>
                <a:solidFill>
                  <a:srgbClr val="FFFFFF"/>
                </a:solidFill>
              </a:uFill>
              <a:latin typeface="Arial"/>
            </a:endParaRPr>
          </a:p>
        </p:txBody>
      </p:sp>
      <p:pic>
        <p:nvPicPr>
          <p:cNvPr id="91" name="Picture 7"/>
          <p:cNvPicPr/>
          <p:nvPr/>
        </p:nvPicPr>
        <p:blipFill>
          <a:blip r:embed="rId15"/>
          <a:stretch/>
        </p:blipFill>
        <p:spPr>
          <a:xfrm>
            <a:off x="8148960" y="257400"/>
            <a:ext cx="817200" cy="310680"/>
          </a:xfrm>
          <a:prstGeom prst="rect">
            <a:avLst/>
          </a:prstGeom>
          <a:ln>
            <a:noFill/>
          </a:ln>
        </p:spPr>
      </p:pic>
      <p:sp>
        <p:nvSpPr>
          <p:cNvPr id="92" name="PlaceHolder 4"/>
          <p:cNvSpPr>
            <a:spLocks noGrp="1"/>
          </p:cNvSpPr>
          <p:nvPr>
            <p:ph type="title"/>
          </p:nvPr>
        </p:nvSpPr>
        <p:spPr>
          <a:xfrm>
            <a:off x="457200" y="273600"/>
            <a:ext cx="8229240" cy="1144800"/>
          </a:xfrm>
          <a:prstGeom prst="rect">
            <a:avLst/>
          </a:prstGeom>
        </p:spPr>
        <p:txBody>
          <a:bodyPr lIns="0" tIns="0" rIns="0" bIns="0" anchor="ctr"/>
          <a:lstStyle/>
          <a:p>
            <a:r>
              <a:rPr lang="en-US" sz="2400" b="0" strike="noStrike" spc="-1">
                <a:solidFill>
                  <a:srgbClr val="000000"/>
                </a:solidFill>
                <a:uFill>
                  <a:solidFill>
                    <a:srgbClr val="FFFFFF"/>
                  </a:solidFill>
                </a:uFill>
                <a:latin typeface="Arial"/>
              </a:rPr>
              <a:t>Click to edit the title text format</a:t>
            </a:r>
          </a:p>
        </p:txBody>
      </p:sp>
      <p:sp>
        <p:nvSpPr>
          <p:cNvPr id="93"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000" b="1"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6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8" name="Picture 9"/>
          <p:cNvPicPr/>
          <p:nvPr/>
        </p:nvPicPr>
        <p:blipFill>
          <a:blip r:embed="rId14"/>
          <a:stretch/>
        </p:blipFill>
        <p:spPr>
          <a:xfrm>
            <a:off x="162720" y="280800"/>
            <a:ext cx="1209240" cy="340920"/>
          </a:xfrm>
          <a:prstGeom prst="rect">
            <a:avLst/>
          </a:prstGeom>
          <a:ln>
            <a:noFill/>
          </a:ln>
        </p:spPr>
      </p:pic>
      <p:sp>
        <p:nvSpPr>
          <p:cNvPr id="129" name="Line 1"/>
          <p:cNvSpPr/>
          <p:nvPr/>
        </p:nvSpPr>
        <p:spPr>
          <a:xfrm>
            <a:off x="258480" y="549000"/>
            <a:ext cx="862020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30" name="CustomShape 2"/>
          <p:cNvSpPr/>
          <p:nvPr/>
        </p:nvSpPr>
        <p:spPr>
          <a:xfrm>
            <a:off x="5934240" y="6481800"/>
            <a:ext cx="3053880" cy="2296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a:lnSpc>
                <a:spcPct val="100000"/>
              </a:lnSpc>
            </a:pPr>
            <a:r>
              <a:rPr lang="en-US" sz="900" b="0" strike="noStrike" spc="-1">
                <a:solidFill>
                  <a:srgbClr val="000000"/>
                </a:solidFill>
                <a:uFill>
                  <a:solidFill>
                    <a:srgbClr val="FFFFFF"/>
                  </a:solidFill>
                </a:uFill>
                <a:latin typeface="Arial"/>
                <a:ea typeface="ＭＳ Ｐゴシック"/>
              </a:rPr>
              <a:t>© 2016 IBM Corporation</a:t>
            </a:r>
            <a:endParaRPr lang="en-US" sz="1800" b="0" strike="noStrike" spc="-1">
              <a:solidFill>
                <a:srgbClr val="000000"/>
              </a:solidFill>
              <a:uFill>
                <a:solidFill>
                  <a:srgbClr val="FFFFFF"/>
                </a:solidFill>
              </a:uFill>
              <a:latin typeface="Arial"/>
            </a:endParaRPr>
          </a:p>
        </p:txBody>
      </p:sp>
      <p:sp>
        <p:nvSpPr>
          <p:cNvPr id="131" name="CustomShape 3"/>
          <p:cNvSpPr/>
          <p:nvPr/>
        </p:nvSpPr>
        <p:spPr>
          <a:xfrm>
            <a:off x="190440" y="6456240"/>
            <a:ext cx="552240" cy="24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94C159B-70E4-4B0F-8DAE-5624E34F3D79}" type="slidenum">
              <a:rPr lang="en-US" sz="1000" b="0" strike="noStrike" spc="-1">
                <a:solidFill>
                  <a:srgbClr val="000000"/>
                </a:solidFill>
                <a:uFill>
                  <a:solidFill>
                    <a:srgbClr val="FFFFFF"/>
                  </a:solidFill>
                </a:uFill>
                <a:latin typeface="Arial"/>
                <a:ea typeface="ＭＳ Ｐゴシック"/>
              </a:rPr>
              <a:t>‹#›</a:t>
            </a:fld>
            <a:endParaRPr lang="en-US" sz="1800" b="0" strike="noStrike" spc="-1">
              <a:solidFill>
                <a:srgbClr val="000000"/>
              </a:solidFill>
              <a:uFill>
                <a:solidFill>
                  <a:srgbClr val="FFFFFF"/>
                </a:solidFill>
              </a:uFill>
              <a:latin typeface="Arial"/>
            </a:endParaRPr>
          </a:p>
        </p:txBody>
      </p:sp>
      <p:pic>
        <p:nvPicPr>
          <p:cNvPr id="132" name="Picture 7"/>
          <p:cNvPicPr/>
          <p:nvPr/>
        </p:nvPicPr>
        <p:blipFill>
          <a:blip r:embed="rId15"/>
          <a:stretch/>
        </p:blipFill>
        <p:spPr>
          <a:xfrm>
            <a:off x="8148960" y="257400"/>
            <a:ext cx="817200" cy="310680"/>
          </a:xfrm>
          <a:prstGeom prst="rect">
            <a:avLst/>
          </a:prstGeom>
          <a:ln>
            <a:noFill/>
          </a:ln>
        </p:spPr>
      </p:pic>
      <p:sp>
        <p:nvSpPr>
          <p:cNvPr id="133" name="PlaceHolder 4"/>
          <p:cNvSpPr>
            <a:spLocks noGrp="1"/>
          </p:cNvSpPr>
          <p:nvPr>
            <p:ph type="title"/>
          </p:nvPr>
        </p:nvSpPr>
        <p:spPr>
          <a:xfrm>
            <a:off x="264960" y="593640"/>
            <a:ext cx="8545320" cy="501120"/>
          </a:xfrm>
          <a:prstGeom prst="rect">
            <a:avLst/>
          </a:prstGeom>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Click to Edit Master Title Style</a:t>
            </a:r>
            <a:endParaRPr lang="en-US" sz="2400" b="0" strike="noStrike" spc="-1">
              <a:solidFill>
                <a:srgbClr val="000000"/>
              </a:solidFill>
              <a:uFill>
                <a:solidFill>
                  <a:srgbClr val="FFFFFF"/>
                </a:solidFill>
              </a:uFill>
              <a:latin typeface="Arial"/>
            </a:endParaRPr>
          </a:p>
        </p:txBody>
      </p:sp>
      <p:sp>
        <p:nvSpPr>
          <p:cNvPr id="13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000" b="1"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6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9" name="Picture 9"/>
          <p:cNvPicPr/>
          <p:nvPr/>
        </p:nvPicPr>
        <p:blipFill>
          <a:blip r:embed="rId14"/>
          <a:stretch/>
        </p:blipFill>
        <p:spPr>
          <a:xfrm>
            <a:off x="162720" y="280800"/>
            <a:ext cx="1209240" cy="340920"/>
          </a:xfrm>
          <a:prstGeom prst="rect">
            <a:avLst/>
          </a:prstGeom>
          <a:ln>
            <a:noFill/>
          </a:ln>
        </p:spPr>
      </p:pic>
      <p:sp>
        <p:nvSpPr>
          <p:cNvPr id="170" name="Line 1"/>
          <p:cNvSpPr/>
          <p:nvPr/>
        </p:nvSpPr>
        <p:spPr>
          <a:xfrm>
            <a:off x="258480" y="549000"/>
            <a:ext cx="8620200" cy="36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71" name="CustomShape 2"/>
          <p:cNvSpPr/>
          <p:nvPr/>
        </p:nvSpPr>
        <p:spPr>
          <a:xfrm>
            <a:off x="5934240" y="6481800"/>
            <a:ext cx="3053880" cy="2296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gn="r">
              <a:lnSpc>
                <a:spcPct val="100000"/>
              </a:lnSpc>
            </a:pPr>
            <a:r>
              <a:rPr lang="en-US" sz="900" b="0" strike="noStrike" spc="-1">
                <a:solidFill>
                  <a:srgbClr val="000000"/>
                </a:solidFill>
                <a:uFill>
                  <a:solidFill>
                    <a:srgbClr val="FFFFFF"/>
                  </a:solidFill>
                </a:uFill>
                <a:latin typeface="Arial"/>
                <a:ea typeface="ＭＳ Ｐゴシック"/>
              </a:rPr>
              <a:t>© 2016 IBM Corporation</a:t>
            </a:r>
            <a:endParaRPr lang="en-US" sz="1800" b="0" strike="noStrike" spc="-1">
              <a:solidFill>
                <a:srgbClr val="000000"/>
              </a:solidFill>
              <a:uFill>
                <a:solidFill>
                  <a:srgbClr val="FFFFFF"/>
                </a:solidFill>
              </a:uFill>
              <a:latin typeface="Arial"/>
            </a:endParaRPr>
          </a:p>
        </p:txBody>
      </p:sp>
      <p:sp>
        <p:nvSpPr>
          <p:cNvPr id="172" name="CustomShape 3"/>
          <p:cNvSpPr/>
          <p:nvPr/>
        </p:nvSpPr>
        <p:spPr>
          <a:xfrm>
            <a:off x="190440" y="6456240"/>
            <a:ext cx="552240" cy="24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4099F13-A6B3-47ED-960D-8C063133B0DC}" type="slidenum">
              <a:rPr lang="en-US" sz="1000" b="0" strike="noStrike" spc="-1">
                <a:solidFill>
                  <a:srgbClr val="000000"/>
                </a:solidFill>
                <a:uFill>
                  <a:solidFill>
                    <a:srgbClr val="FFFFFF"/>
                  </a:solidFill>
                </a:uFill>
                <a:latin typeface="Arial"/>
                <a:ea typeface="ＭＳ Ｐゴシック"/>
              </a:rPr>
              <a:t>‹#›</a:t>
            </a:fld>
            <a:endParaRPr lang="en-US" sz="1800" b="0" strike="noStrike" spc="-1">
              <a:solidFill>
                <a:srgbClr val="000000"/>
              </a:solidFill>
              <a:uFill>
                <a:solidFill>
                  <a:srgbClr val="FFFFFF"/>
                </a:solidFill>
              </a:uFill>
              <a:latin typeface="Arial"/>
            </a:endParaRPr>
          </a:p>
        </p:txBody>
      </p:sp>
      <p:pic>
        <p:nvPicPr>
          <p:cNvPr id="173" name="Picture 7"/>
          <p:cNvPicPr/>
          <p:nvPr/>
        </p:nvPicPr>
        <p:blipFill>
          <a:blip r:embed="rId15"/>
          <a:stretch/>
        </p:blipFill>
        <p:spPr>
          <a:xfrm>
            <a:off x="8148960" y="257400"/>
            <a:ext cx="817200" cy="310680"/>
          </a:xfrm>
          <a:prstGeom prst="rect">
            <a:avLst/>
          </a:prstGeom>
          <a:ln>
            <a:noFill/>
          </a:ln>
        </p:spPr>
      </p:pic>
      <p:sp>
        <p:nvSpPr>
          <p:cNvPr id="174" name="PlaceHolder 4"/>
          <p:cNvSpPr>
            <a:spLocks noGrp="1"/>
          </p:cNvSpPr>
          <p:nvPr>
            <p:ph type="title"/>
          </p:nvPr>
        </p:nvSpPr>
        <p:spPr>
          <a:xfrm>
            <a:off x="264960" y="593640"/>
            <a:ext cx="8545320" cy="501120"/>
          </a:xfrm>
          <a:prstGeom prst="rect">
            <a:avLst/>
          </a:prstGeom>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Click to Edit Master Title Style</a:t>
            </a:r>
            <a:endParaRPr lang="en-US" sz="24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266760" y="1471680"/>
            <a:ext cx="4193640" cy="4897080"/>
          </a:xfrm>
          <a:prstGeom prst="rect">
            <a:avLst/>
          </a:prstGeom>
        </p:spPr>
        <p:txBody>
          <a:bodyPr lIns="0"/>
          <a:lstStyle/>
          <a:p>
            <a:pPr marL="432000" indent="-324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Click to edit the outline text format</a:t>
            </a:r>
            <a:endParaRPr lang="en-US" sz="2000" b="1"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000" b="1"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Third Outline Level</a:t>
            </a:r>
            <a:endParaRPr lang="en-US" sz="20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000" b="1" strike="noStrike" spc="-1">
                <a:solidFill>
                  <a:srgbClr val="000000"/>
                </a:solidFill>
                <a:uFill>
                  <a:solidFill>
                    <a:srgbClr val="FFFFFF"/>
                  </a:solidFill>
                </a:uFill>
                <a:latin typeface="Arial"/>
                <a:ea typeface="ＭＳ Ｐゴシック"/>
              </a:rPr>
              <a:t>Fourth Outline Level</a:t>
            </a:r>
            <a:endParaRPr lang="en-US" sz="20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Fifth Outline Level</a:t>
            </a:r>
            <a:endParaRPr lang="en-US" sz="20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Sixth Outline Level</a:t>
            </a:r>
            <a:endParaRPr lang="en-US" sz="20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Seventh Outline LevelClick to edit master text styles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Second level</a:t>
            </a:r>
            <a:endParaRPr lang="en-US" sz="2000" b="0" strike="noStrike" spc="-1">
              <a:solidFill>
                <a:srgbClr val="000000"/>
              </a:solidFill>
              <a:uFill>
                <a:solidFill>
                  <a:srgbClr val="FFFFFF"/>
                </a:solidFill>
              </a:uFill>
              <a:latin typeface="Arial"/>
            </a:endParaRPr>
          </a:p>
          <a:p>
            <a:pPr marL="804960" lvl="2" indent="-171000">
              <a:lnSpc>
                <a:spcPct val="100000"/>
              </a:lnSpc>
              <a:buClr>
                <a:srgbClr val="000000"/>
              </a:buClr>
              <a:buFont typeface="Symbol" charset="2"/>
              <a:buChar char=""/>
            </a:pPr>
            <a:r>
              <a:rPr lang="en-US" sz="1600" b="0" strike="noStrike" spc="-1">
                <a:solidFill>
                  <a:srgbClr val="000000"/>
                </a:solidFill>
                <a:uFill>
                  <a:solidFill>
                    <a:srgbClr val="FFFFFF"/>
                  </a:solidFill>
                </a:uFill>
                <a:latin typeface="Arial"/>
                <a:ea typeface="ＭＳ Ｐゴシック"/>
              </a:rPr>
              <a:t>Third level</a:t>
            </a:r>
            <a:endParaRPr lang="en-US" sz="2000" b="0" strike="noStrike" spc="-1">
              <a:solidFill>
                <a:srgbClr val="000000"/>
              </a:solidFill>
              <a:uFill>
                <a:solidFill>
                  <a:srgbClr val="FFFFFF"/>
                </a:solidFill>
              </a:uFill>
              <a:latin typeface="Arial"/>
            </a:endParaRPr>
          </a:p>
        </p:txBody>
      </p:sp>
      <p:sp>
        <p:nvSpPr>
          <p:cNvPr id="176" name="PlaceHolder 6"/>
          <p:cNvSpPr>
            <a:spLocks noGrp="1"/>
          </p:cNvSpPr>
          <p:nvPr>
            <p:ph type="body"/>
          </p:nvPr>
        </p:nvSpPr>
        <p:spPr>
          <a:xfrm>
            <a:off x="4613400" y="1471680"/>
            <a:ext cx="4195440" cy="4897080"/>
          </a:xfrm>
          <a:prstGeom prst="rect">
            <a:avLst/>
          </a:prstGeom>
        </p:spPr>
        <p:txBody>
          <a:bodyPr lIns="0"/>
          <a:lstStyle/>
          <a:p>
            <a:pPr marL="432000" indent="-324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Click to edit the outline text format</a:t>
            </a:r>
            <a:endParaRPr lang="en-US" sz="2000" b="1"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000" b="1"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Third Outline Level</a:t>
            </a:r>
            <a:endParaRPr lang="en-US" sz="20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000" b="1" strike="noStrike" spc="-1">
                <a:solidFill>
                  <a:srgbClr val="000000"/>
                </a:solidFill>
                <a:uFill>
                  <a:solidFill>
                    <a:srgbClr val="FFFFFF"/>
                  </a:solidFill>
                </a:uFill>
                <a:latin typeface="Arial"/>
                <a:ea typeface="ＭＳ Ｐゴシック"/>
              </a:rPr>
              <a:t>Fourth Outline Level</a:t>
            </a:r>
            <a:endParaRPr lang="en-US" sz="20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Fifth Outline Level</a:t>
            </a:r>
            <a:endParaRPr lang="en-US" sz="20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000" b="1" strike="noStrike" spc="-1">
                <a:solidFill>
                  <a:srgbClr val="000000"/>
                </a:solidFill>
                <a:uFill>
                  <a:solidFill>
                    <a:srgbClr val="FFFFFF"/>
                  </a:solidFill>
                </a:uFill>
                <a:latin typeface="Arial"/>
                <a:ea typeface="ＭＳ Ｐゴシック"/>
              </a:rPr>
              <a:t>Sixth Outline Level</a:t>
            </a:r>
            <a:endParaRPr lang="en-US" sz="20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Seventh Outline LevelClick to edit master text styles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Second level</a:t>
            </a:r>
            <a:endParaRPr lang="en-US" sz="2000" b="0" strike="noStrike" spc="-1">
              <a:solidFill>
                <a:srgbClr val="000000"/>
              </a:solidFill>
              <a:uFill>
                <a:solidFill>
                  <a:srgbClr val="FFFFFF"/>
                </a:solidFill>
              </a:uFill>
              <a:latin typeface="Arial"/>
            </a:endParaRPr>
          </a:p>
          <a:p>
            <a:pPr marL="804960" lvl="2" indent="-171000">
              <a:lnSpc>
                <a:spcPct val="100000"/>
              </a:lnSpc>
              <a:buClr>
                <a:srgbClr val="000000"/>
              </a:buClr>
              <a:buFont typeface="Symbol" charset="2"/>
              <a:buChar char=""/>
            </a:pPr>
            <a:r>
              <a:rPr lang="en-US" sz="1600" b="0" strike="noStrike" spc="-1">
                <a:solidFill>
                  <a:srgbClr val="000000"/>
                </a:solidFill>
                <a:uFill>
                  <a:solidFill>
                    <a:srgbClr val="FFFFFF"/>
                  </a:solidFill>
                </a:uFill>
                <a:latin typeface="Arial"/>
                <a:ea typeface="ＭＳ Ｐゴシック"/>
              </a:rPr>
              <a:t>Third level</a:t>
            </a:r>
            <a:endParaRPr lang="en-US" sz="20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 Id="rId3" Type="http://schemas.openxmlformats.org/officeDocument/2006/relationships/image" Target="../media/image20.t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2.tif"/><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t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pn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wmf"/><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227160" y="2038320"/>
            <a:ext cx="8631360" cy="1077480"/>
          </a:xfrm>
          <a:prstGeom prst="rect">
            <a:avLst/>
          </a:prstGeom>
          <a:noFill/>
          <a:ln>
            <a:noFill/>
          </a:ln>
        </p:spPr>
        <p:txBody>
          <a:bodyPr lIns="0" anchor="b"/>
          <a:lstStyle/>
          <a:p>
            <a:pPr>
              <a:lnSpc>
                <a:spcPct val="100000"/>
              </a:lnSpc>
            </a:pPr>
            <a:r>
              <a:rPr lang="en-US" sz="3500" b="1" strike="noStrike" spc="-1">
                <a:solidFill>
                  <a:srgbClr val="000000"/>
                </a:solidFill>
                <a:uFill>
                  <a:solidFill>
                    <a:srgbClr val="FFFFFF"/>
                  </a:solidFill>
                </a:uFill>
                <a:latin typeface="Arial"/>
                <a:ea typeface="ＭＳ Ｐゴシック"/>
              </a:rPr>
              <a:t>Introduction</a:t>
            </a:r>
            <a:endParaRPr lang="en-US" sz="2400" b="0" strike="noStrike" spc="-1">
              <a:solidFill>
                <a:srgbClr val="000000"/>
              </a:solidFill>
              <a:uFill>
                <a:solidFill>
                  <a:srgbClr val="FFFFFF"/>
                </a:solidFill>
              </a:uFill>
              <a:latin typeface="Arial"/>
            </a:endParaRPr>
          </a:p>
        </p:txBody>
      </p:sp>
      <p:sp>
        <p:nvSpPr>
          <p:cNvPr id="217" name="TextShape 2"/>
          <p:cNvSpPr txBox="1"/>
          <p:nvPr/>
        </p:nvSpPr>
        <p:spPr>
          <a:xfrm>
            <a:off x="227160" y="1385640"/>
            <a:ext cx="8592840" cy="491760"/>
          </a:xfrm>
          <a:prstGeom prst="rect">
            <a:avLst/>
          </a:prstGeom>
          <a:noFill/>
          <a:ln>
            <a:noFill/>
          </a:ln>
        </p:spPr>
        <p:txBody>
          <a:bodyPr lIns="0" anchor="b"/>
          <a:lstStyle/>
          <a:p>
            <a:pPr algn="ct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IBM is all-in on Spark</a:t>
            </a:r>
            <a:endParaRPr lang="en-US" sz="2400" b="0" strike="noStrike" spc="-1">
              <a:solidFill>
                <a:srgbClr val="000000"/>
              </a:solidFill>
              <a:uFill>
                <a:solidFill>
                  <a:srgbClr val="FFFFFF"/>
                </a:solidFill>
              </a:uFill>
              <a:latin typeface="Arial"/>
            </a:endParaRPr>
          </a:p>
        </p:txBody>
      </p:sp>
      <p:sp>
        <p:nvSpPr>
          <p:cNvPr id="349" name="CustomShape 2"/>
          <p:cNvSpPr/>
          <p:nvPr/>
        </p:nvSpPr>
        <p:spPr>
          <a:xfrm>
            <a:off x="2708280" y="844560"/>
            <a:ext cx="3620880" cy="3673080"/>
          </a:xfrm>
          <a:prstGeom prst="ellipse">
            <a:avLst/>
          </a:prstGeom>
          <a:solidFill>
            <a:schemeClr val="bg1"/>
          </a:solidFill>
          <a:ln w="50760">
            <a:solidFill>
              <a:schemeClr val="accent5">
                <a:lumMod val="90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0" name="CustomShape 3"/>
          <p:cNvSpPr/>
          <p:nvPr/>
        </p:nvSpPr>
        <p:spPr>
          <a:xfrm>
            <a:off x="2745360" y="1938240"/>
            <a:ext cx="3661560" cy="1854360"/>
          </a:xfrm>
          <a:prstGeom prst="rect">
            <a:avLst/>
          </a:prstGeom>
          <a:noFill/>
          <a:ln>
            <a:noFill/>
          </a:ln>
        </p:spPr>
        <p:style>
          <a:lnRef idx="0">
            <a:scrgbClr r="0" g="0" b="0"/>
          </a:lnRef>
          <a:fillRef idx="0">
            <a:scrgbClr r="0" g="0" b="0"/>
          </a:fillRef>
          <a:effectRef idx="0">
            <a:scrgbClr r="0" g="0" b="0"/>
          </a:effectRef>
          <a:fontRef idx="minor"/>
        </p:style>
        <p:txBody>
          <a:bodyPr lIns="217800" tIns="108720" rIns="217800" bIns="108720"/>
          <a:lstStyle/>
          <a:p>
            <a:pPr algn="ctr">
              <a:lnSpc>
                <a:spcPct val="90000"/>
              </a:lnSpc>
            </a:pPr>
            <a:r>
              <a:rPr lang="en-US" sz="1800" b="0" strike="noStrike" spc="-1">
                <a:solidFill>
                  <a:srgbClr val="000000"/>
                </a:solidFill>
                <a:uFill>
                  <a:solidFill>
                    <a:srgbClr val="FFFFFF"/>
                  </a:solidFill>
                </a:uFill>
                <a:latin typeface="HelvNeue for IBM Light"/>
                <a:ea typeface="ＭＳ Ｐゴシック"/>
              </a:rPr>
              <a:t>Launch Spark Technology Cluster (STC), 300 engineers</a:t>
            </a:r>
            <a:endParaRPr lang="en-US" sz="1800" b="0" strike="noStrike" spc="-1">
              <a:solidFill>
                <a:srgbClr val="000000"/>
              </a:solidFill>
              <a:uFill>
                <a:solidFill>
                  <a:srgbClr val="FFFFFF"/>
                </a:solidFill>
              </a:uFill>
              <a:latin typeface="Arial"/>
            </a:endParaRPr>
          </a:p>
          <a:p>
            <a:pPr algn="ctr">
              <a:lnSpc>
                <a:spcPct val="90000"/>
              </a:lnSpc>
            </a:pPr>
            <a:r>
              <a:rPr lang="en-US" sz="1800" b="0" strike="noStrike" spc="-1">
                <a:solidFill>
                  <a:srgbClr val="000000"/>
                </a:solidFill>
                <a:uFill>
                  <a:solidFill>
                    <a:srgbClr val="FFFFFF"/>
                  </a:solidFill>
                </a:uFill>
                <a:latin typeface="HelvNeue for IBM Light"/>
                <a:ea typeface="ＭＳ Ｐゴシック"/>
              </a:rPr>
              <a:t>Open source SystemML</a:t>
            </a:r>
            <a:endParaRPr lang="en-US" sz="1800" b="0" strike="noStrike" spc="-1">
              <a:solidFill>
                <a:srgbClr val="000000"/>
              </a:solidFill>
              <a:uFill>
                <a:solidFill>
                  <a:srgbClr val="FFFFFF"/>
                </a:solidFill>
              </a:uFill>
              <a:latin typeface="Arial"/>
            </a:endParaRPr>
          </a:p>
          <a:p>
            <a:pPr algn="ctr">
              <a:lnSpc>
                <a:spcPct val="90000"/>
              </a:lnSpc>
            </a:pPr>
            <a:r>
              <a:rPr lang="en-US" sz="1800" b="0" strike="noStrike" spc="-1">
                <a:solidFill>
                  <a:srgbClr val="000000"/>
                </a:solidFill>
                <a:uFill>
                  <a:solidFill>
                    <a:srgbClr val="FFFFFF"/>
                  </a:solidFill>
                </a:uFill>
                <a:latin typeface="HelvNeue for IBM Light"/>
                <a:ea typeface="ＭＳ Ｐゴシック"/>
              </a:rPr>
              <a:t>Partner with databricks</a:t>
            </a:r>
            <a:endParaRPr lang="en-US" sz="1800" b="0" strike="noStrike" spc="-1">
              <a:solidFill>
                <a:srgbClr val="000000"/>
              </a:solidFill>
              <a:uFill>
                <a:solidFill>
                  <a:srgbClr val="FFFFFF"/>
                </a:solidFill>
              </a:uFill>
              <a:latin typeface="Arial"/>
            </a:endParaRPr>
          </a:p>
          <a:p>
            <a:pPr algn="ctr">
              <a:lnSpc>
                <a:spcPct val="90000"/>
              </a:lnSpc>
            </a:pPr>
            <a:endParaRPr lang="en-US" sz="1800" b="0" strike="noStrike" spc="-1">
              <a:solidFill>
                <a:srgbClr val="000000"/>
              </a:solidFill>
              <a:uFill>
                <a:solidFill>
                  <a:srgbClr val="FFFFFF"/>
                </a:solidFill>
              </a:uFill>
              <a:latin typeface="Arial"/>
            </a:endParaRPr>
          </a:p>
        </p:txBody>
      </p:sp>
      <p:sp>
        <p:nvSpPr>
          <p:cNvPr id="351" name="CustomShape 4"/>
          <p:cNvSpPr/>
          <p:nvPr/>
        </p:nvSpPr>
        <p:spPr>
          <a:xfrm>
            <a:off x="3102480" y="1367280"/>
            <a:ext cx="288468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5A5C5E"/>
                </a:solidFill>
                <a:uFill>
                  <a:solidFill>
                    <a:srgbClr val="FFFFFF"/>
                  </a:solidFill>
                </a:uFill>
                <a:latin typeface="HelvNeue for IBM Light"/>
                <a:ea typeface="ＭＳ Ｐゴシック"/>
              </a:rPr>
              <a:t>Contribute to the Core</a:t>
            </a:r>
            <a:endParaRPr lang="en-US" sz="1800" b="0" strike="noStrike" spc="-1">
              <a:solidFill>
                <a:srgbClr val="000000"/>
              </a:solidFill>
              <a:uFill>
                <a:solidFill>
                  <a:srgbClr val="FFFFFF"/>
                </a:solidFill>
              </a:uFill>
              <a:latin typeface="Arial"/>
            </a:endParaRPr>
          </a:p>
        </p:txBody>
      </p:sp>
      <p:sp>
        <p:nvSpPr>
          <p:cNvPr id="352" name="Line 5"/>
          <p:cNvSpPr/>
          <p:nvPr/>
        </p:nvSpPr>
        <p:spPr>
          <a:xfrm>
            <a:off x="3130200" y="1825560"/>
            <a:ext cx="2895840" cy="360"/>
          </a:xfrm>
          <a:prstGeom prst="line">
            <a:avLst/>
          </a:prstGeom>
          <a:ln>
            <a:solidFill>
              <a:schemeClr val="accent2"/>
            </a:solidFill>
            <a:round/>
          </a:ln>
        </p:spPr>
        <p:style>
          <a:lnRef idx="1">
            <a:schemeClr val="accent1"/>
          </a:lnRef>
          <a:fillRef idx="0">
            <a:schemeClr val="accent1"/>
          </a:fillRef>
          <a:effectRef idx="0">
            <a:schemeClr val="accent1"/>
          </a:effectRef>
          <a:fontRef idx="minor"/>
        </p:style>
      </p:sp>
      <p:sp>
        <p:nvSpPr>
          <p:cNvPr id="353" name="CustomShape 6"/>
          <p:cNvSpPr/>
          <p:nvPr/>
        </p:nvSpPr>
        <p:spPr>
          <a:xfrm>
            <a:off x="607680" y="3422520"/>
            <a:ext cx="24714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5A5C5E"/>
                </a:solidFill>
                <a:uFill>
                  <a:solidFill>
                    <a:srgbClr val="FFFFFF"/>
                  </a:solidFill>
                </a:uFill>
                <a:latin typeface="HelvNeue for IBM Light"/>
                <a:ea typeface="ＭＳ Ｐゴシック"/>
              </a:rPr>
              <a:t>Foster Community</a:t>
            </a:r>
            <a:endParaRPr lang="en-US" sz="1800" b="0" strike="noStrike" spc="-1">
              <a:solidFill>
                <a:srgbClr val="000000"/>
              </a:solidFill>
              <a:uFill>
                <a:solidFill>
                  <a:srgbClr val="FFFFFF"/>
                </a:solidFill>
              </a:uFill>
              <a:latin typeface="Arial"/>
            </a:endParaRPr>
          </a:p>
        </p:txBody>
      </p:sp>
      <p:sp>
        <p:nvSpPr>
          <p:cNvPr id="354" name="CustomShape 7"/>
          <p:cNvSpPr/>
          <p:nvPr/>
        </p:nvSpPr>
        <p:spPr>
          <a:xfrm>
            <a:off x="259920" y="3982680"/>
            <a:ext cx="3328200" cy="2237760"/>
          </a:xfrm>
          <a:prstGeom prst="rect">
            <a:avLst/>
          </a:prstGeom>
          <a:noFill/>
          <a:ln>
            <a:noFill/>
          </a:ln>
        </p:spPr>
        <p:style>
          <a:lnRef idx="0">
            <a:scrgbClr r="0" g="0" b="0"/>
          </a:lnRef>
          <a:fillRef idx="0">
            <a:scrgbClr r="0" g="0" b="0"/>
          </a:fillRef>
          <a:effectRef idx="0">
            <a:scrgbClr r="0" g="0" b="0"/>
          </a:effectRef>
          <a:fontRef idx="minor"/>
        </p:style>
        <p:txBody>
          <a:bodyPr lIns="217800" tIns="108720" rIns="217800" bIns="108720"/>
          <a:lstStyle/>
          <a:p>
            <a:pPr algn="ctr">
              <a:lnSpc>
                <a:spcPct val="90000"/>
              </a:lnSpc>
            </a:pPr>
            <a:r>
              <a:rPr lang="en-US" sz="1800" b="0" strike="noStrike" spc="-1">
                <a:solidFill>
                  <a:srgbClr val="000000"/>
                </a:solidFill>
                <a:uFill>
                  <a:solidFill>
                    <a:srgbClr val="FFFFFF"/>
                  </a:solidFill>
                </a:uFill>
                <a:latin typeface="HelvNeue for IBM Light"/>
                <a:ea typeface="ＭＳ Ｐゴシック"/>
              </a:rPr>
              <a:t>Educate 1M+ data scientists and engineers via online courses</a:t>
            </a:r>
            <a:endParaRPr lang="en-US" sz="1800" b="0" strike="noStrike" spc="-1">
              <a:solidFill>
                <a:srgbClr val="000000"/>
              </a:solidFill>
              <a:uFill>
                <a:solidFill>
                  <a:srgbClr val="FFFFFF"/>
                </a:solidFill>
              </a:uFill>
              <a:latin typeface="Arial"/>
            </a:endParaRPr>
          </a:p>
          <a:p>
            <a:pPr algn="ctr">
              <a:lnSpc>
                <a:spcPct val="90000"/>
              </a:lnSpc>
            </a:pPr>
            <a:r>
              <a:rPr lang="en-US" sz="1800" b="0" strike="noStrike" spc="-1">
                <a:solidFill>
                  <a:srgbClr val="000000"/>
                </a:solidFill>
                <a:uFill>
                  <a:solidFill>
                    <a:srgbClr val="FFFFFF"/>
                  </a:solidFill>
                </a:uFill>
                <a:latin typeface="HelvNeue for IBM Light"/>
                <a:ea typeface="ＭＳ Ｐゴシック"/>
              </a:rPr>
              <a:t>Sponsor AMPLab, creators and evangelists of Spark</a:t>
            </a:r>
            <a:endParaRPr lang="en-US" sz="1800" b="0" strike="noStrike" spc="-1">
              <a:solidFill>
                <a:srgbClr val="000000"/>
              </a:solidFill>
              <a:uFill>
                <a:solidFill>
                  <a:srgbClr val="FFFFFF"/>
                </a:solidFill>
              </a:uFill>
              <a:latin typeface="Arial"/>
            </a:endParaRPr>
          </a:p>
        </p:txBody>
      </p:sp>
      <p:sp>
        <p:nvSpPr>
          <p:cNvPr id="355" name="Line 8"/>
          <p:cNvSpPr/>
          <p:nvPr/>
        </p:nvSpPr>
        <p:spPr>
          <a:xfrm>
            <a:off x="609480" y="3840120"/>
            <a:ext cx="2543040" cy="360"/>
          </a:xfrm>
          <a:prstGeom prst="line">
            <a:avLst/>
          </a:prstGeom>
          <a:ln>
            <a:solidFill>
              <a:schemeClr val="accent2"/>
            </a:solidFill>
            <a:round/>
          </a:ln>
        </p:spPr>
        <p:style>
          <a:lnRef idx="1">
            <a:schemeClr val="accent1"/>
          </a:lnRef>
          <a:fillRef idx="0">
            <a:schemeClr val="accent1"/>
          </a:fillRef>
          <a:effectRef idx="0">
            <a:schemeClr val="accent1"/>
          </a:effectRef>
          <a:fontRef idx="minor"/>
        </p:style>
      </p:sp>
      <p:sp>
        <p:nvSpPr>
          <p:cNvPr id="356" name="CustomShape 9"/>
          <p:cNvSpPr/>
          <p:nvPr/>
        </p:nvSpPr>
        <p:spPr>
          <a:xfrm>
            <a:off x="54000" y="2901960"/>
            <a:ext cx="3674880" cy="3639600"/>
          </a:xfrm>
          <a:prstGeom prst="ellipse">
            <a:avLst/>
          </a:prstGeom>
          <a:noFill/>
          <a:ln w="50760">
            <a:solidFill>
              <a:schemeClr val="accent5">
                <a:lumMod val="90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7" name="CustomShape 10"/>
          <p:cNvSpPr/>
          <p:nvPr/>
        </p:nvSpPr>
        <p:spPr>
          <a:xfrm>
            <a:off x="5911560" y="3399120"/>
            <a:ext cx="26316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5A5C5E"/>
                </a:solidFill>
                <a:uFill>
                  <a:solidFill>
                    <a:srgbClr val="FFFFFF"/>
                  </a:solidFill>
                </a:uFill>
                <a:latin typeface="HelvNeue for IBM Light"/>
                <a:ea typeface="ＭＳ Ｐゴシック"/>
              </a:rPr>
              <a:t>Infuse the Portfolio</a:t>
            </a:r>
            <a:endParaRPr lang="en-US" sz="1800" b="0" strike="noStrike" spc="-1">
              <a:solidFill>
                <a:srgbClr val="000000"/>
              </a:solidFill>
              <a:uFill>
                <a:solidFill>
                  <a:srgbClr val="FFFFFF"/>
                </a:solidFill>
              </a:uFill>
              <a:latin typeface="Arial"/>
            </a:endParaRPr>
          </a:p>
        </p:txBody>
      </p:sp>
      <p:sp>
        <p:nvSpPr>
          <p:cNvPr id="358" name="Line 11"/>
          <p:cNvSpPr/>
          <p:nvPr/>
        </p:nvSpPr>
        <p:spPr>
          <a:xfrm>
            <a:off x="5987880" y="3814560"/>
            <a:ext cx="2467080" cy="360"/>
          </a:xfrm>
          <a:prstGeom prst="line">
            <a:avLst/>
          </a:prstGeom>
          <a:ln>
            <a:solidFill>
              <a:schemeClr val="accent2"/>
            </a:solidFill>
            <a:round/>
          </a:ln>
        </p:spPr>
        <p:style>
          <a:lnRef idx="1">
            <a:schemeClr val="accent1"/>
          </a:lnRef>
          <a:fillRef idx="0">
            <a:schemeClr val="accent1"/>
          </a:fillRef>
          <a:effectRef idx="0">
            <a:schemeClr val="accent1"/>
          </a:effectRef>
          <a:fontRef idx="minor"/>
        </p:style>
      </p:sp>
      <p:sp>
        <p:nvSpPr>
          <p:cNvPr id="359" name="CustomShape 12"/>
          <p:cNvSpPr/>
          <p:nvPr/>
        </p:nvSpPr>
        <p:spPr>
          <a:xfrm>
            <a:off x="5493600" y="3813480"/>
            <a:ext cx="3395880" cy="2227680"/>
          </a:xfrm>
          <a:prstGeom prst="rect">
            <a:avLst/>
          </a:prstGeom>
          <a:noFill/>
          <a:ln>
            <a:noFill/>
          </a:ln>
        </p:spPr>
        <p:style>
          <a:lnRef idx="0">
            <a:scrgbClr r="0" g="0" b="0"/>
          </a:lnRef>
          <a:fillRef idx="0">
            <a:scrgbClr r="0" g="0" b="0"/>
          </a:fillRef>
          <a:effectRef idx="0">
            <a:scrgbClr r="0" g="0" b="0"/>
          </a:effectRef>
          <a:fontRef idx="minor"/>
        </p:style>
        <p:txBody>
          <a:bodyPr lIns="217800" tIns="108720" rIns="217800" bIns="108720"/>
          <a:lstStyle/>
          <a:p>
            <a:pPr algn="ctr">
              <a:lnSpc>
                <a:spcPct val="90000"/>
              </a:lnSpc>
            </a:pPr>
            <a:r>
              <a:rPr lang="en-US" sz="1800" b="0" strike="noStrike" spc="-1">
                <a:solidFill>
                  <a:srgbClr val="000000"/>
                </a:solidFill>
                <a:uFill>
                  <a:solidFill>
                    <a:srgbClr val="FFFFFF"/>
                  </a:solidFill>
                </a:uFill>
                <a:latin typeface="HelvNeue for IBM Light"/>
                <a:ea typeface="ＭＳ Ｐゴシック"/>
              </a:rPr>
              <a:t>Integrate Spark throughout portfolio</a:t>
            </a:r>
            <a:endParaRPr lang="en-US" sz="1800" b="0" strike="noStrike" spc="-1">
              <a:solidFill>
                <a:srgbClr val="000000"/>
              </a:solidFill>
              <a:uFill>
                <a:solidFill>
                  <a:srgbClr val="FFFFFF"/>
                </a:solidFill>
              </a:uFill>
              <a:latin typeface="Arial"/>
            </a:endParaRPr>
          </a:p>
          <a:p>
            <a:pPr algn="ctr">
              <a:lnSpc>
                <a:spcPct val="90000"/>
              </a:lnSpc>
            </a:pPr>
            <a:r>
              <a:rPr lang="en-US" sz="1800" b="0" strike="noStrike" spc="-1">
                <a:solidFill>
                  <a:srgbClr val="000000"/>
                </a:solidFill>
                <a:uFill>
                  <a:solidFill>
                    <a:srgbClr val="FFFFFF"/>
                  </a:solidFill>
                </a:uFill>
                <a:latin typeface="HelvNeue for IBM Light"/>
                <a:ea typeface="ＭＳ Ｐゴシック"/>
              </a:rPr>
              <a:t>3,500 employees working on Spark-related topics</a:t>
            </a:r>
            <a:endParaRPr lang="en-US" sz="1800" b="0" strike="noStrike" spc="-1">
              <a:solidFill>
                <a:srgbClr val="000000"/>
              </a:solidFill>
              <a:uFill>
                <a:solidFill>
                  <a:srgbClr val="FFFFFF"/>
                </a:solidFill>
              </a:uFill>
              <a:latin typeface="Arial"/>
            </a:endParaRPr>
          </a:p>
          <a:p>
            <a:pPr algn="ctr">
              <a:lnSpc>
                <a:spcPct val="90000"/>
              </a:lnSpc>
            </a:pPr>
            <a:r>
              <a:rPr lang="en-US" sz="1800" b="0" strike="noStrike" spc="-1">
                <a:solidFill>
                  <a:srgbClr val="000000"/>
                </a:solidFill>
                <a:uFill>
                  <a:solidFill>
                    <a:srgbClr val="FFFFFF"/>
                  </a:solidFill>
                </a:uFill>
                <a:latin typeface="HelvNeue for IBM Light"/>
                <a:ea typeface="ＭＳ Ｐゴシック"/>
              </a:rPr>
              <a:t>Spark however customers want it – standalone, platform or products</a:t>
            </a:r>
            <a:endParaRPr lang="en-US" sz="1800" b="0" strike="noStrike" spc="-1">
              <a:solidFill>
                <a:srgbClr val="000000"/>
              </a:solidFill>
              <a:uFill>
                <a:solidFill>
                  <a:srgbClr val="FFFFFF"/>
                </a:solidFill>
              </a:uFill>
              <a:latin typeface="Arial"/>
            </a:endParaRPr>
          </a:p>
        </p:txBody>
      </p:sp>
      <p:sp>
        <p:nvSpPr>
          <p:cNvPr id="360" name="CustomShape 13"/>
          <p:cNvSpPr/>
          <p:nvPr/>
        </p:nvSpPr>
        <p:spPr>
          <a:xfrm>
            <a:off x="5354640" y="2878200"/>
            <a:ext cx="3669840" cy="3676320"/>
          </a:xfrm>
          <a:prstGeom prst="ellipse">
            <a:avLst/>
          </a:prstGeom>
          <a:noFill/>
          <a:ln w="50760">
            <a:solidFill>
              <a:schemeClr val="accent5">
                <a:lumMod val="90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1" name="CustomShape 14"/>
          <p:cNvSpPr/>
          <p:nvPr/>
        </p:nvSpPr>
        <p:spPr>
          <a:xfrm>
            <a:off x="6232680" y="565200"/>
            <a:ext cx="2806200" cy="1226880"/>
          </a:xfrm>
          <a:prstGeom prst="wedgeRoundRectCallout">
            <a:avLst>
              <a:gd name="adj1" fmla="val 23192"/>
              <a:gd name="adj2" fmla="val 60829"/>
              <a:gd name="adj3" fmla="val 16667"/>
            </a:avLst>
          </a:prstGeom>
          <a:solidFill>
            <a:schemeClr val="bg1">
              <a:lumMod val="85000"/>
            </a:schemeClr>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Arial"/>
                <a:ea typeface="ＭＳ Ｐゴシック"/>
              </a:rPr>
              <a:t>"It's like Spark just got blessed by the enterprise rabbi."</a:t>
            </a:r>
            <a:endParaRPr lang="en-US" sz="1800" b="0" strike="noStrike" spc="-1">
              <a:solidFill>
                <a:srgbClr val="000000"/>
              </a:solidFill>
              <a:uFill>
                <a:solidFill>
                  <a:srgbClr val="FFFFFF"/>
                </a:solidFill>
              </a:uFill>
              <a:latin typeface="Arial"/>
            </a:endParaRPr>
          </a:p>
        </p:txBody>
      </p:sp>
      <p:sp>
        <p:nvSpPr>
          <p:cNvPr id="362" name="CustomShape 15"/>
          <p:cNvSpPr/>
          <p:nvPr/>
        </p:nvSpPr>
        <p:spPr>
          <a:xfrm>
            <a:off x="7202520" y="1938240"/>
            <a:ext cx="172476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uFill>
                  <a:solidFill>
                    <a:srgbClr val="FFFFFF"/>
                  </a:solidFill>
                </a:uFill>
                <a:latin typeface="Calibri"/>
                <a:ea typeface="ＭＳ Ｐゴシック"/>
              </a:rPr>
              <a:t>Ben Horowitz,</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ea typeface="ＭＳ Ｐゴシック"/>
              </a:rPr>
              <a:t>Andreessen Horowitz</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IBM Spark Technology Center – </a:t>
            </a:r>
            <a:r>
              <a:rPr lang="en-US" sz="2400" b="1" i="1" strike="noStrike" spc="-1">
                <a:solidFill>
                  <a:srgbClr val="000000"/>
                </a:solidFill>
                <a:uFill>
                  <a:solidFill>
                    <a:srgbClr val="FFFFFF"/>
                  </a:solidFill>
                </a:uFill>
                <a:latin typeface="Arial"/>
                <a:ea typeface="ＭＳ Ｐゴシック"/>
              </a:rPr>
              <a:t>San Francisco, CA</a:t>
            </a:r>
            <a:endParaRPr lang="en-US" sz="2400" b="0" strike="noStrike" spc="-1">
              <a:solidFill>
                <a:srgbClr val="000000"/>
              </a:solidFill>
              <a:uFill>
                <a:solidFill>
                  <a:srgbClr val="FFFFFF"/>
                </a:solidFill>
              </a:uFill>
              <a:latin typeface="Arial"/>
            </a:endParaRPr>
          </a:p>
        </p:txBody>
      </p:sp>
      <p:sp>
        <p:nvSpPr>
          <p:cNvPr id="364"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65" name="Picture 3"/>
          <p:cNvPicPr/>
          <p:nvPr/>
        </p:nvPicPr>
        <p:blipFill>
          <a:blip r:embed="rId3"/>
          <a:stretch/>
        </p:blipFill>
        <p:spPr>
          <a:xfrm>
            <a:off x="264960" y="1399320"/>
            <a:ext cx="4173840" cy="2516400"/>
          </a:xfrm>
          <a:prstGeom prst="rect">
            <a:avLst/>
          </a:prstGeom>
          <a:ln>
            <a:noFill/>
          </a:ln>
        </p:spPr>
      </p:pic>
      <p:pic>
        <p:nvPicPr>
          <p:cNvPr id="366" name="Picture 4"/>
          <p:cNvPicPr/>
          <p:nvPr/>
        </p:nvPicPr>
        <p:blipFill>
          <a:blip r:embed="rId4"/>
          <a:stretch/>
        </p:blipFill>
        <p:spPr>
          <a:xfrm>
            <a:off x="4586760" y="1340640"/>
            <a:ext cx="4076280" cy="3228480"/>
          </a:xfrm>
          <a:prstGeom prst="rect">
            <a:avLst/>
          </a:prstGeom>
          <a:ln>
            <a:noFill/>
          </a:ln>
        </p:spPr>
      </p:pic>
      <p:sp>
        <p:nvSpPr>
          <p:cNvPr id="367" name="CustomShape 3"/>
          <p:cNvSpPr/>
          <p:nvPr/>
        </p:nvSpPr>
        <p:spPr>
          <a:xfrm>
            <a:off x="5382360" y="4237200"/>
            <a:ext cx="16365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i="1" strike="noStrike" spc="-1">
                <a:solidFill>
                  <a:srgbClr val="000000"/>
                </a:solidFill>
                <a:uFill>
                  <a:solidFill>
                    <a:srgbClr val="FFFFFF"/>
                  </a:solidFill>
                </a:uFill>
                <a:latin typeface="Arial"/>
                <a:ea typeface="ＭＳ Ｐゴシック"/>
              </a:rPr>
              <a:t>As of March 10, 2016</a:t>
            </a:r>
            <a:endParaRPr lang="en-US" sz="1800" b="0" strike="noStrike" spc="-1">
              <a:solidFill>
                <a:srgbClr val="000000"/>
              </a:solidFill>
              <a:uFill>
                <a:solidFill>
                  <a:srgbClr val="FFFFFF"/>
                </a:solidFill>
              </a:uFill>
              <a:latin typeface="Arial"/>
            </a:endParaRPr>
          </a:p>
        </p:txBody>
      </p:sp>
      <p:pic>
        <p:nvPicPr>
          <p:cNvPr id="368" name="Picture 6"/>
          <p:cNvPicPr/>
          <p:nvPr/>
        </p:nvPicPr>
        <p:blipFill>
          <a:blip r:embed="rId5"/>
          <a:stretch/>
        </p:blipFill>
        <p:spPr>
          <a:xfrm>
            <a:off x="210240" y="3916080"/>
            <a:ext cx="3279240" cy="2916720"/>
          </a:xfrm>
          <a:prstGeom prst="rect">
            <a:avLst/>
          </a:prstGeom>
          <a:ln>
            <a:noFill/>
          </a:ln>
        </p:spPr>
      </p:pic>
      <p:sp>
        <p:nvSpPr>
          <p:cNvPr id="369" name="CustomShape 4"/>
          <p:cNvSpPr/>
          <p:nvPr/>
        </p:nvSpPr>
        <p:spPr>
          <a:xfrm>
            <a:off x="4956480" y="5550120"/>
            <a:ext cx="3448080" cy="85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FF0000"/>
                </a:solidFill>
                <a:uFill>
                  <a:solidFill>
                    <a:srgbClr val="FFFFFF"/>
                  </a:solidFill>
                </a:uFill>
                <a:latin typeface="Arial"/>
                <a:ea typeface="ＭＳ Ｐゴシック"/>
              </a:rPr>
              <a:t>See what we’re up to …</a:t>
            </a:r>
            <a:endParaRPr lang="en-US" sz="1800" b="0" strike="noStrike" spc="-1">
              <a:solidFill>
                <a:srgbClr val="000000"/>
              </a:solidFill>
              <a:uFill>
                <a:solidFill>
                  <a:srgbClr val="FFFFFF"/>
                </a:solidFill>
              </a:uFill>
              <a:latin typeface="Arial"/>
            </a:endParaRPr>
          </a:p>
          <a:p>
            <a:pPr algn="ctr">
              <a:lnSpc>
                <a:spcPct val="100000"/>
              </a:lnSpc>
            </a:pPr>
            <a:r>
              <a:rPr lang="en-US" sz="1400" b="0" strike="noStrike" spc="-1">
                <a:solidFill>
                  <a:srgbClr val="000000"/>
                </a:solidFill>
                <a:uFill>
                  <a:solidFill>
                    <a:srgbClr val="FFFFFF"/>
                  </a:solidFill>
                </a:uFill>
                <a:latin typeface="Arial"/>
                <a:ea typeface="ＭＳ Ｐゴシック"/>
              </a:rPr>
              <a:t>IBM Spark Technology Center</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Arial"/>
                <a:ea typeface="ＭＳ Ｐゴシック"/>
              </a:rPr>
              <a:t>http://www.spark.tc/blog/</a:t>
            </a:r>
            <a:endParaRPr lang="en-US" sz="1800" b="0" strike="noStrike" spc="-1">
              <a:solidFill>
                <a:srgbClr val="000000"/>
              </a:solidFill>
              <a:uFill>
                <a:solidFill>
                  <a:srgbClr val="FFFFFF"/>
                </a:solidFill>
              </a:uFill>
              <a:latin typeface="Arial"/>
            </a:endParaRPr>
          </a:p>
        </p:txBody>
      </p:sp>
      <p:sp>
        <p:nvSpPr>
          <p:cNvPr id="370" name="CustomShape 5"/>
          <p:cNvSpPr/>
          <p:nvPr/>
        </p:nvSpPr>
        <p:spPr>
          <a:xfrm>
            <a:off x="210240" y="942120"/>
            <a:ext cx="83001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ＭＳ Ｐゴシック"/>
              </a:rPr>
              <a:t>https://issues.apache.org/jira/secure/Dashboard.jspa?selectPageId=12326761</a:t>
            </a:r>
            <a:endParaRPr lang="en-US" sz="1800" b="0" strike="noStrike" spc="-1">
              <a:solidFill>
                <a:srgbClr val="000000"/>
              </a:solidFill>
              <a:uFill>
                <a:solidFill>
                  <a:srgbClr val="FFFFFF"/>
                </a:solidFill>
              </a:uFill>
              <a:latin typeface="Arial"/>
            </a:endParaRPr>
          </a:p>
        </p:txBody>
      </p:sp>
      <p:sp>
        <p:nvSpPr>
          <p:cNvPr id="371" name="CustomShape 6"/>
          <p:cNvSpPr/>
          <p:nvPr/>
        </p:nvSpPr>
        <p:spPr>
          <a:xfrm>
            <a:off x="3874320" y="4769640"/>
            <a:ext cx="3007800" cy="580320"/>
          </a:xfrm>
          <a:prstGeom prst="wedgeRoundRectCallout">
            <a:avLst>
              <a:gd name="adj1" fmla="val -70381"/>
              <a:gd name="adj2" fmla="val -81310"/>
              <a:gd name="adj3" fmla="val 16667"/>
            </a:avLst>
          </a:prstGeom>
          <a:gradFill>
            <a:gsLst>
              <a:gs pos="0">
                <a:schemeClr val="accent6">
                  <a:lumMod val="40000"/>
                  <a:lumOff val="60000"/>
                </a:schemeClr>
              </a:gs>
              <a:gs pos="46000">
                <a:schemeClr val="accent6">
                  <a:lumMod val="95000"/>
                  <a:lumOff val="5000"/>
                </a:schemeClr>
              </a:gs>
              <a:gs pos="100000">
                <a:schemeClr val="accent6">
                  <a:lumMod val="60000"/>
                </a:schemeClr>
              </a:gs>
            </a:gsLst>
            <a:lin ang="0"/>
          </a:gradFill>
          <a:ln>
            <a:solidFill>
              <a:srgbClr val="007AA9"/>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800" b="0" strike="noStrike" spc="-1">
                <a:solidFill>
                  <a:srgbClr val="FFFFFF"/>
                </a:solidFill>
                <a:uFill>
                  <a:solidFill>
                    <a:srgbClr val="FFFFFF"/>
                  </a:solidFill>
                </a:uFill>
                <a:latin typeface="Arial"/>
                <a:ea typeface="ＭＳ Ｐゴシック"/>
              </a:rPr>
              <a:t>Fixing lot’s of issues reported by others</a:t>
            </a:r>
            <a:endParaRPr lang="en-US" sz="1800" b="0" strike="noStrike" spc="-1">
              <a:solidFill>
                <a:srgbClr val="000000"/>
              </a:solidFill>
              <a:uFill>
                <a:solidFill>
                  <a:srgbClr val="FFFFFF"/>
                </a:solidFill>
              </a:uFill>
              <a:latin typeface="Arial"/>
            </a:endParaRPr>
          </a:p>
        </p:txBody>
      </p:sp>
      <p:sp>
        <p:nvSpPr>
          <p:cNvPr id="372" name="CustomShape 7"/>
          <p:cNvSpPr/>
          <p:nvPr/>
        </p:nvSpPr>
        <p:spPr>
          <a:xfrm>
            <a:off x="4625280" y="2070720"/>
            <a:ext cx="3885120" cy="357480"/>
          </a:xfrm>
          <a:prstGeom prst="roundRect">
            <a:avLst>
              <a:gd name="adj" fmla="val 16667"/>
            </a:avLst>
          </a:prstGeom>
          <a:noFill/>
          <a:ln>
            <a:solidFill>
              <a:srgbClr val="C00000"/>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3" name="CustomShape 8"/>
          <p:cNvSpPr/>
          <p:nvPr/>
        </p:nvSpPr>
        <p:spPr>
          <a:xfrm>
            <a:off x="4625280" y="2676240"/>
            <a:ext cx="3885120" cy="357480"/>
          </a:xfrm>
          <a:prstGeom prst="roundRect">
            <a:avLst>
              <a:gd name="adj" fmla="val 16667"/>
            </a:avLst>
          </a:prstGeom>
          <a:noFill/>
          <a:ln>
            <a:solidFill>
              <a:srgbClr val="C00000"/>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extShape 1"/>
          <p:cNvSpPr txBox="1"/>
          <p:nvPr/>
        </p:nvSpPr>
        <p:spPr>
          <a:xfrm>
            <a:off x="236880" y="569160"/>
            <a:ext cx="8652240" cy="1066320"/>
          </a:xfrm>
          <a:prstGeom prst="rect">
            <a:avLst/>
          </a:prstGeom>
          <a:noFill/>
          <a:ln>
            <a:noFill/>
          </a:ln>
        </p:spPr>
        <p:txBody>
          <a:bodyPr lIns="0"/>
          <a:lstStyle/>
          <a:p>
            <a:pPr>
              <a:lnSpc>
                <a:spcPct val="100000"/>
              </a:lnSpc>
            </a:pPr>
            <a:r>
              <a:rPr lang="en-US" sz="2800" b="1" strike="noStrike" spc="-1">
                <a:solidFill>
                  <a:srgbClr val="000000"/>
                </a:solidFill>
                <a:uFill>
                  <a:solidFill>
                    <a:srgbClr val="FFFFFF"/>
                  </a:solidFill>
                </a:uFill>
                <a:latin typeface="Arial"/>
                <a:ea typeface="MS PGothic"/>
              </a:rPr>
              <a:t>IBM | SPARK – The Analytics Operating System
</a:t>
            </a:r>
            <a:r>
              <a:rPr lang="en-US" sz="1800" b="1" i="1" strike="noStrike" spc="-1">
                <a:solidFill>
                  <a:srgbClr val="000000"/>
                </a:solidFill>
                <a:uFill>
                  <a:solidFill>
                    <a:srgbClr val="FFFFFF"/>
                  </a:solidFill>
                </a:uFill>
                <a:latin typeface="Arial"/>
                <a:ea typeface="MS PGothic"/>
              </a:rPr>
              <a:t>“Enabling New Classes of Intelligent Applications Embedded with Analytics”</a:t>
            </a:r>
            <a:endParaRPr lang="en-US" sz="2400" b="0" strike="noStrike" spc="-1">
              <a:solidFill>
                <a:srgbClr val="000000"/>
              </a:solidFill>
              <a:uFill>
                <a:solidFill>
                  <a:srgbClr val="FFFFFF"/>
                </a:solidFill>
              </a:uFill>
              <a:latin typeface="Arial"/>
            </a:endParaRPr>
          </a:p>
        </p:txBody>
      </p:sp>
      <p:sp>
        <p:nvSpPr>
          <p:cNvPr id="375" name="TextShape 2"/>
          <p:cNvSpPr txBox="1"/>
          <p:nvPr/>
        </p:nvSpPr>
        <p:spPr>
          <a:xfrm>
            <a:off x="399960" y="1810440"/>
            <a:ext cx="3866760" cy="4479480"/>
          </a:xfrm>
          <a:prstGeom prst="rect">
            <a:avLst/>
          </a:prstGeom>
          <a:noFill/>
          <a:ln>
            <a:noFill/>
          </a:ln>
        </p:spPr>
        <p:txBody>
          <a:bodyPr lIns="0"/>
          <a:lstStyle/>
          <a:p>
            <a:pPr marL="176040" indent="-175680">
              <a:lnSpc>
                <a:spcPct val="100000"/>
              </a:lnSpc>
              <a:buClr>
                <a:srgbClr val="000000"/>
              </a:buClr>
              <a:buFont typeface="Arial"/>
              <a:buChar char="•"/>
            </a:pPr>
            <a:r>
              <a:rPr lang="en-US" sz="1800" b="1" strike="noStrike" spc="-1">
                <a:solidFill>
                  <a:srgbClr val="000000"/>
                </a:solidFill>
                <a:uFill>
                  <a:solidFill>
                    <a:srgbClr val="FFFFFF"/>
                  </a:solidFill>
                </a:uFill>
                <a:latin typeface="Arial"/>
                <a:ea typeface="ＭＳ Ｐゴシック"/>
              </a:rPr>
              <a:t>Spark unifies data, enabling 
real-time insights</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Arial"/>
              <a:buChar char="•"/>
            </a:pPr>
            <a:r>
              <a:rPr lang="en-US" sz="1800" b="1" strike="noStrike" spc="-1">
                <a:solidFill>
                  <a:srgbClr val="000000"/>
                </a:solidFill>
                <a:uFill>
                  <a:solidFill>
                    <a:srgbClr val="FFFFFF"/>
                  </a:solidFill>
                </a:uFill>
                <a:latin typeface="Arial"/>
                <a:ea typeface="ＭＳ Ｐゴシック"/>
              </a:rPr>
              <a:t>Spark processes and analyzes data from any data source</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Arial"/>
              <a:buChar char="•"/>
            </a:pPr>
            <a:r>
              <a:rPr lang="en-US" sz="1800" b="1" strike="noStrike" spc="-1">
                <a:solidFill>
                  <a:srgbClr val="000000"/>
                </a:solidFill>
                <a:uFill>
                  <a:solidFill>
                    <a:srgbClr val="FFFFFF"/>
                  </a:solidFill>
                </a:uFill>
                <a:latin typeface="Arial"/>
                <a:ea typeface="ＭＳ Ｐゴシック"/>
              </a:rPr>
              <a:t>Spark is complementary to Hadoop, but faster with 
in-memory performance</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Arial"/>
              <a:buChar char="•"/>
            </a:pPr>
            <a:r>
              <a:rPr lang="en-US" sz="1800" b="1" strike="noStrike" spc="-1">
                <a:solidFill>
                  <a:srgbClr val="000000"/>
                </a:solidFill>
                <a:uFill>
                  <a:solidFill>
                    <a:srgbClr val="FFFFFF"/>
                  </a:solidFill>
                </a:uFill>
                <a:latin typeface="Arial"/>
                <a:ea typeface="ＭＳ Ｐゴシック"/>
              </a:rPr>
              <a:t>Build models quickly. Iterate faster. Apply intelligence </a:t>
            </a:r>
            <a:r>
              <a:rPr lang="en-US" sz="1800" b="1" strike="noStrike" spc="-1">
                <a:solidFill>
                  <a:srgbClr val="FFFFFF"/>
                </a:solidFill>
                <a:uFill>
                  <a:solidFill>
                    <a:srgbClr val="FFFFFF"/>
                  </a:solidFill>
                </a:uFill>
                <a:latin typeface="Arial"/>
                <a:ea typeface="ＭＳ Ｐゴシック"/>
              </a:rPr>
              <a:t>.</a:t>
            </a: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p:txBody>
      </p:sp>
      <p:pic>
        <p:nvPicPr>
          <p:cNvPr id="376" name="Picture 18"/>
          <p:cNvPicPr/>
          <p:nvPr/>
        </p:nvPicPr>
        <p:blipFill>
          <a:blip r:embed="rId3"/>
          <a:stretch/>
        </p:blipFill>
        <p:spPr>
          <a:xfrm>
            <a:off x="4224240" y="1757880"/>
            <a:ext cx="4595400" cy="41320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Our Use of Spark at IBM and Growing</a:t>
            </a:r>
            <a:endParaRPr lang="en-US" sz="2400" b="0" strike="noStrike" spc="-1">
              <a:solidFill>
                <a:srgbClr val="000000"/>
              </a:solidFill>
              <a:uFill>
                <a:solidFill>
                  <a:srgbClr val="FFFFFF"/>
                </a:solidFill>
              </a:uFill>
              <a:latin typeface="Arial"/>
            </a:endParaRPr>
          </a:p>
        </p:txBody>
      </p:sp>
      <p:sp>
        <p:nvSpPr>
          <p:cNvPr id="378" name="TextShape 2"/>
          <p:cNvSpPr txBox="1"/>
          <p:nvPr/>
        </p:nvSpPr>
        <p:spPr>
          <a:xfrm>
            <a:off x="266760" y="1471680"/>
            <a:ext cx="4193640" cy="48970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Cloudant on Bluemix</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Dataworks on Bluemix</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Commerce Dynamic Pricing</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Swift Object Storage</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Open Platform on Softlayer</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BigInsights on Bluemix</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Insights for Twitter Service</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Twitter CDE</a:t>
            </a:r>
            <a:endParaRPr lang="en-US" sz="2000" b="1" strike="noStrike" spc="-1">
              <a:solidFill>
                <a:srgbClr val="000000"/>
              </a:solidFill>
              <a:uFill>
                <a:solidFill>
                  <a:srgbClr val="FFFFFF"/>
                </a:solidFill>
              </a:uFill>
              <a:latin typeface="Arial"/>
            </a:endParaRPr>
          </a:p>
        </p:txBody>
      </p:sp>
      <p:sp>
        <p:nvSpPr>
          <p:cNvPr id="379" name="TextShape 3"/>
          <p:cNvSpPr txBox="1"/>
          <p:nvPr/>
        </p:nvSpPr>
        <p:spPr>
          <a:xfrm>
            <a:off x="4613400" y="1471680"/>
            <a:ext cx="4195440" cy="48970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IoT on Bluemix</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Journey Analytics</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Mark Down Optimization</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Nimbus ETL</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Omni Channel Pricing</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Apache Spark on Bluemix</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SPSS Analytics Server</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0" strike="noStrike" spc="-1">
                <a:solidFill>
                  <a:srgbClr val="000000"/>
                </a:solidFill>
                <a:uFill>
                  <a:solidFill>
                    <a:srgbClr val="FFFFFF"/>
                  </a:solidFill>
                </a:uFill>
                <a:latin typeface="Arial"/>
                <a:ea typeface="ＭＳ Ｐゴシック"/>
              </a:rPr>
              <a:t>IBM SPSS Modeler</a:t>
            </a:r>
            <a:endParaRPr lang="en-US" sz="2000" b="1"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264960" y="593640"/>
            <a:ext cx="8593560" cy="1004400"/>
          </a:xfrm>
          <a:prstGeom prst="rect">
            <a:avLst/>
          </a:prstGeom>
          <a:noFill/>
          <a:ln>
            <a:noFill/>
          </a:ln>
        </p:spPr>
        <p:txBody>
          <a:bodyPr lIns="0"/>
          <a:lstStyle/>
          <a:p>
            <a:pPr>
              <a:lnSpc>
                <a:spcPct val="100000"/>
              </a:lnSpc>
            </a:pPr>
            <a:r>
              <a:rPr lang="en-US" sz="2800" b="1" strike="noStrike" spc="-1">
                <a:solidFill>
                  <a:srgbClr val="000000"/>
                </a:solidFill>
                <a:uFill>
                  <a:solidFill>
                    <a:srgbClr val="FFFFFF"/>
                  </a:solidFill>
                </a:uFill>
                <a:latin typeface="Arial"/>
                <a:ea typeface="ＭＳ Ｐゴシック"/>
              </a:rPr>
              <a:t>Leverage the most complete portfolio of data &amp; analytics cloud services on the planet</a:t>
            </a:r>
            <a:endParaRPr lang="en-US" sz="2400" b="0" strike="noStrike" spc="-1">
              <a:solidFill>
                <a:srgbClr val="000000"/>
              </a:solidFill>
              <a:uFill>
                <a:solidFill>
                  <a:srgbClr val="FFFFFF"/>
                </a:solidFill>
              </a:uFill>
              <a:latin typeface="Arial"/>
            </a:endParaRPr>
          </a:p>
        </p:txBody>
      </p:sp>
      <p:pic>
        <p:nvPicPr>
          <p:cNvPr id="381" name="Picture 20"/>
          <p:cNvPicPr/>
          <p:nvPr/>
        </p:nvPicPr>
        <p:blipFill>
          <a:blip r:embed="rId3"/>
          <a:stretch/>
        </p:blipFill>
        <p:spPr>
          <a:xfrm>
            <a:off x="777600" y="1598760"/>
            <a:ext cx="7568280" cy="48520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5437440" y="1533240"/>
            <a:ext cx="2752560" cy="5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350" b="1" strike="noStrike" spc="-1">
                <a:solidFill>
                  <a:srgbClr val="0A5889"/>
                </a:solidFill>
                <a:uFill>
                  <a:solidFill>
                    <a:srgbClr val="FFFFFF"/>
                  </a:solidFill>
                </a:uFill>
                <a:latin typeface="Helvetica Neue Light"/>
                <a:ea typeface="Helvetica Neue Light"/>
              </a:rPr>
              <a:t>IBM Data Science Experience</a:t>
            </a:r>
            <a:endParaRPr lang="en-US" sz="1800" b="0" strike="noStrike" spc="-1">
              <a:solidFill>
                <a:srgbClr val="000000"/>
              </a:solidFill>
              <a:uFill>
                <a:solidFill>
                  <a:srgbClr val="FFFFFF"/>
                </a:solidFill>
              </a:uFill>
              <a:latin typeface="Arial"/>
            </a:endParaRPr>
          </a:p>
        </p:txBody>
      </p:sp>
      <p:sp>
        <p:nvSpPr>
          <p:cNvPr id="383" name="CustomShape 2"/>
          <p:cNvSpPr/>
          <p:nvPr/>
        </p:nvSpPr>
        <p:spPr>
          <a:xfrm>
            <a:off x="1244160" y="2431800"/>
            <a:ext cx="1222200" cy="5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350" b="1" strike="noStrike" spc="-1">
                <a:solidFill>
                  <a:srgbClr val="248B82"/>
                </a:solidFill>
                <a:uFill>
                  <a:solidFill>
                    <a:srgbClr val="FFFFFF"/>
                  </a:solidFill>
                </a:uFill>
                <a:latin typeface="Helvetica Neue Light"/>
                <a:ea typeface="Helvetica Neue Light"/>
              </a:rPr>
              <a:t>Community</a:t>
            </a:r>
            <a:endParaRPr lang="en-US" sz="1800" b="0" strike="noStrike" spc="-1">
              <a:solidFill>
                <a:srgbClr val="000000"/>
              </a:solidFill>
              <a:uFill>
                <a:solidFill>
                  <a:srgbClr val="FFFFFF"/>
                </a:solidFill>
              </a:uFill>
              <a:latin typeface="Arial"/>
            </a:endParaRPr>
          </a:p>
        </p:txBody>
      </p:sp>
      <p:sp>
        <p:nvSpPr>
          <p:cNvPr id="384" name="CustomShape 3"/>
          <p:cNvSpPr/>
          <p:nvPr/>
        </p:nvSpPr>
        <p:spPr>
          <a:xfrm>
            <a:off x="3878280" y="2427840"/>
            <a:ext cx="1383480" cy="5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350" b="1" strike="noStrike" spc="-1">
                <a:solidFill>
                  <a:srgbClr val="248B82"/>
                </a:solidFill>
                <a:uFill>
                  <a:solidFill>
                    <a:srgbClr val="FFFFFF"/>
                  </a:solidFill>
                </a:uFill>
                <a:latin typeface="Helvetica Neue Light"/>
                <a:ea typeface="Helvetica Neue Light"/>
              </a:rPr>
              <a:t>Open Source</a:t>
            </a:r>
            <a:endParaRPr lang="en-US" sz="1800" b="0" strike="noStrike" spc="-1">
              <a:solidFill>
                <a:srgbClr val="000000"/>
              </a:solidFill>
              <a:uFill>
                <a:solidFill>
                  <a:srgbClr val="FFFFFF"/>
                </a:solidFill>
              </a:uFill>
              <a:latin typeface="Arial"/>
            </a:endParaRPr>
          </a:p>
        </p:txBody>
      </p:sp>
      <p:sp>
        <p:nvSpPr>
          <p:cNvPr id="385" name="CustomShape 4"/>
          <p:cNvSpPr/>
          <p:nvPr/>
        </p:nvSpPr>
        <p:spPr>
          <a:xfrm>
            <a:off x="6381000" y="2529000"/>
            <a:ext cx="180900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350" b="1" strike="noStrike" spc="-1">
                <a:solidFill>
                  <a:srgbClr val="248B82"/>
                </a:solidFill>
                <a:uFill>
                  <a:solidFill>
                    <a:srgbClr val="FFFFFF"/>
                  </a:solidFill>
                </a:uFill>
                <a:latin typeface="Helvetica Neue Light"/>
                <a:ea typeface="Helvetica Neue Light"/>
              </a:rPr>
              <a:t>IBM Added Value</a:t>
            </a:r>
            <a:endParaRPr lang="en-US" sz="1800" b="0" strike="noStrike" spc="-1">
              <a:solidFill>
                <a:srgbClr val="000000"/>
              </a:solidFill>
              <a:uFill>
                <a:solidFill>
                  <a:srgbClr val="FFFFFF"/>
                </a:solidFill>
              </a:uFill>
              <a:latin typeface="Arial"/>
            </a:endParaRPr>
          </a:p>
        </p:txBody>
      </p:sp>
      <p:sp>
        <p:nvSpPr>
          <p:cNvPr id="386" name="Line 5"/>
          <p:cNvSpPr/>
          <p:nvPr/>
        </p:nvSpPr>
        <p:spPr>
          <a:xfrm>
            <a:off x="4569840" y="1979640"/>
            <a:ext cx="360" cy="475920"/>
          </a:xfrm>
          <a:prstGeom prst="line">
            <a:avLst/>
          </a:prstGeom>
          <a:ln w="38160">
            <a:solidFill>
              <a:srgbClr val="000000"/>
            </a:solidFill>
            <a:miter/>
          </a:ln>
        </p:spPr>
        <p:style>
          <a:lnRef idx="0">
            <a:scrgbClr r="0" g="0" b="0"/>
          </a:lnRef>
          <a:fillRef idx="0">
            <a:scrgbClr r="0" g="0" b="0"/>
          </a:fillRef>
          <a:effectRef idx="0">
            <a:scrgbClr r="0" g="0" b="0"/>
          </a:effectRef>
          <a:fontRef idx="minor"/>
        </p:style>
      </p:sp>
      <p:sp>
        <p:nvSpPr>
          <p:cNvPr id="387" name="Line 6"/>
          <p:cNvSpPr/>
          <p:nvPr/>
        </p:nvSpPr>
        <p:spPr>
          <a:xfrm flipH="1" flipV="1">
            <a:off x="1855440" y="2302200"/>
            <a:ext cx="5433840" cy="13320"/>
          </a:xfrm>
          <a:prstGeom prst="line">
            <a:avLst/>
          </a:prstGeom>
          <a:ln w="38160">
            <a:solidFill>
              <a:srgbClr val="000000"/>
            </a:solidFill>
            <a:miter/>
          </a:ln>
        </p:spPr>
        <p:style>
          <a:lnRef idx="0">
            <a:scrgbClr r="0" g="0" b="0"/>
          </a:lnRef>
          <a:fillRef idx="0">
            <a:scrgbClr r="0" g="0" b="0"/>
          </a:fillRef>
          <a:effectRef idx="0">
            <a:scrgbClr r="0" g="0" b="0"/>
          </a:effectRef>
          <a:fontRef idx="minor"/>
        </p:style>
      </p:sp>
      <p:sp>
        <p:nvSpPr>
          <p:cNvPr id="388" name="Line 7"/>
          <p:cNvSpPr/>
          <p:nvPr/>
        </p:nvSpPr>
        <p:spPr>
          <a:xfrm>
            <a:off x="1855440" y="2289600"/>
            <a:ext cx="360" cy="165960"/>
          </a:xfrm>
          <a:prstGeom prst="line">
            <a:avLst/>
          </a:prstGeom>
          <a:ln w="38160">
            <a:solidFill>
              <a:srgbClr val="000000"/>
            </a:solidFill>
            <a:miter/>
          </a:ln>
        </p:spPr>
        <p:style>
          <a:lnRef idx="0">
            <a:scrgbClr r="0" g="0" b="0"/>
          </a:lnRef>
          <a:fillRef idx="0">
            <a:scrgbClr r="0" g="0" b="0"/>
          </a:fillRef>
          <a:effectRef idx="0">
            <a:scrgbClr r="0" g="0" b="0"/>
          </a:effectRef>
          <a:fontRef idx="minor"/>
        </p:style>
      </p:sp>
      <p:sp>
        <p:nvSpPr>
          <p:cNvPr id="389" name="Line 8"/>
          <p:cNvSpPr/>
          <p:nvPr/>
        </p:nvSpPr>
        <p:spPr>
          <a:xfrm>
            <a:off x="7289280" y="2302920"/>
            <a:ext cx="360" cy="164880"/>
          </a:xfrm>
          <a:prstGeom prst="line">
            <a:avLst/>
          </a:prstGeom>
          <a:ln w="38160">
            <a:solidFill>
              <a:srgbClr val="000000"/>
            </a:solidFill>
            <a:miter/>
          </a:ln>
        </p:spPr>
        <p:style>
          <a:lnRef idx="0">
            <a:scrgbClr r="0" g="0" b="0"/>
          </a:lnRef>
          <a:fillRef idx="0">
            <a:scrgbClr r="0" g="0" b="0"/>
          </a:fillRef>
          <a:effectRef idx="0">
            <a:scrgbClr r="0" g="0" b="0"/>
          </a:effectRef>
          <a:fontRef idx="minor"/>
        </p:style>
      </p:sp>
      <p:sp>
        <p:nvSpPr>
          <p:cNvPr id="390" name="CustomShape 9"/>
          <p:cNvSpPr/>
          <p:nvPr/>
        </p:nvSpPr>
        <p:spPr>
          <a:xfrm>
            <a:off x="506520" y="5913000"/>
            <a:ext cx="8126640" cy="437040"/>
          </a:xfrm>
          <a:prstGeom prst="roundRect">
            <a:avLst>
              <a:gd name="adj" fmla="val 16667"/>
            </a:avLst>
          </a:prstGeom>
          <a:solidFill>
            <a:srgbClr val="0A5889"/>
          </a:solidFill>
          <a:ln w="6480">
            <a:solidFill>
              <a:srgbClr val="4177BE"/>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350" b="0" strike="noStrike" spc="-1">
                <a:solidFill>
                  <a:srgbClr val="FFFFFF"/>
                </a:solidFill>
                <a:uFill>
                  <a:solidFill>
                    <a:srgbClr val="FFFFFF"/>
                  </a:solidFill>
                </a:uFill>
                <a:latin typeface="Helvetica Neue Light"/>
                <a:ea typeface="Helvetica Neue Light"/>
              </a:rPr>
              <a:t>Powered by IBM </a:t>
            </a:r>
            <a:r>
              <a:rPr lang="en-US" sz="1350" b="1" strike="noStrike" spc="-1">
                <a:solidFill>
                  <a:srgbClr val="FEC82E"/>
                </a:solidFill>
                <a:uFill>
                  <a:solidFill>
                    <a:srgbClr val="FFFFFF"/>
                  </a:solidFill>
                </a:uFill>
                <a:latin typeface="Helvetica Neue Light"/>
                <a:ea typeface="Helvetica Neue Light"/>
              </a:rPr>
              <a:t>DataWorks Platform </a:t>
            </a:r>
            <a:r>
              <a:rPr lang="en-US" sz="1350" b="0" strike="noStrike" spc="-1">
                <a:solidFill>
                  <a:srgbClr val="FFFFFF"/>
                </a:solidFill>
                <a:uFill>
                  <a:solidFill>
                    <a:srgbClr val="FFFFFF"/>
                  </a:solidFill>
                </a:uFill>
                <a:latin typeface="Helvetica Neue Light"/>
                <a:ea typeface="Helvetica Neue Light"/>
              </a:rPr>
              <a:t>in the Cloud</a:t>
            </a:r>
            <a:endParaRPr lang="en-US" sz="1800" b="0" strike="noStrike" spc="-1">
              <a:solidFill>
                <a:srgbClr val="000000"/>
              </a:solidFill>
              <a:uFill>
                <a:solidFill>
                  <a:srgbClr val="FFFFFF"/>
                </a:solidFill>
              </a:uFill>
              <a:latin typeface="Arial"/>
            </a:endParaRPr>
          </a:p>
        </p:txBody>
      </p:sp>
      <p:sp>
        <p:nvSpPr>
          <p:cNvPr id="391" name="CustomShape 10"/>
          <p:cNvSpPr/>
          <p:nvPr/>
        </p:nvSpPr>
        <p:spPr>
          <a:xfrm>
            <a:off x="235440" y="2900880"/>
            <a:ext cx="2879280" cy="200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Find tutorials and datasets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Connect with data scientists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Ask questions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Read articles and papers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Fork and share projects</a:t>
            </a:r>
            <a:endParaRPr lang="en-US" sz="1800" b="0" strike="noStrike" spc="-1">
              <a:solidFill>
                <a:srgbClr val="000000"/>
              </a:solidFill>
              <a:uFill>
                <a:solidFill>
                  <a:srgbClr val="FFFFFF"/>
                </a:solidFill>
              </a:uFill>
              <a:latin typeface="Arial"/>
            </a:endParaRPr>
          </a:p>
        </p:txBody>
      </p:sp>
      <p:sp>
        <p:nvSpPr>
          <p:cNvPr id="392" name="CustomShape 11"/>
          <p:cNvSpPr/>
          <p:nvPr/>
        </p:nvSpPr>
        <p:spPr>
          <a:xfrm>
            <a:off x="2880000" y="2900880"/>
            <a:ext cx="3315240" cy="200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Code in Scala/Python/R/SQL</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Jupyter and </a:t>
            </a:r>
            <a:r>
              <a:rPr lang="en-US" sz="1400" b="0" strike="noStrike" spc="-1">
                <a:solidFill>
                  <a:srgbClr val="A6A6A6"/>
                </a:solidFill>
                <a:uFill>
                  <a:solidFill>
                    <a:srgbClr val="FFFFFF"/>
                  </a:solidFill>
                </a:uFill>
                <a:latin typeface="Helvetica Neue Light"/>
                <a:ea typeface="Helvetica Neue Light"/>
              </a:rPr>
              <a:t>Zeppelin*</a:t>
            </a:r>
            <a:r>
              <a:rPr lang="en-US" sz="1400" b="0" strike="noStrike" spc="-1">
                <a:solidFill>
                  <a:srgbClr val="808080"/>
                </a:solidFill>
                <a:uFill>
                  <a:solidFill>
                    <a:srgbClr val="FFFFFF"/>
                  </a:solidFill>
                </a:uFill>
                <a:latin typeface="Helvetica Neue Light"/>
                <a:ea typeface="Helvetica Neue Light"/>
              </a:rPr>
              <a:t> </a:t>
            </a:r>
            <a:r>
              <a:rPr lang="en-US" sz="1400" b="0" strike="noStrike" spc="-1">
                <a:solidFill>
                  <a:srgbClr val="000000"/>
                </a:solidFill>
                <a:uFill>
                  <a:solidFill>
                    <a:srgbClr val="FFFFFF"/>
                  </a:solidFill>
                </a:uFill>
                <a:latin typeface="Helvetica Neue Light"/>
                <a:ea typeface="Helvetica Neue Light"/>
              </a:rPr>
              <a:t>Notebooks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RStudio IDE and Shiny apps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1" strike="noStrike" spc="-1">
                <a:solidFill>
                  <a:srgbClr val="455AFB"/>
                </a:solidFill>
                <a:uFill>
                  <a:solidFill>
                    <a:srgbClr val="FFFFFF"/>
                  </a:solidFill>
                </a:uFill>
                <a:latin typeface="Helvetica Neue Light"/>
                <a:ea typeface="Helvetica Neue Light"/>
              </a:rPr>
              <a:t>Apache Spark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en-US" sz="1400" b="0" strike="noStrike" spc="-1">
                <a:solidFill>
                  <a:srgbClr val="000000"/>
                </a:solidFill>
                <a:uFill>
                  <a:solidFill>
                    <a:srgbClr val="FFFFFF"/>
                  </a:solidFill>
                </a:uFill>
                <a:latin typeface="Helvetica Neue Light"/>
                <a:ea typeface="Helvetica Neue Light"/>
              </a:rPr>
              <a:t>Your favorite libraries</a:t>
            </a:r>
            <a:endParaRPr lang="en-US" sz="1800" b="0" strike="noStrike" spc="-1">
              <a:solidFill>
                <a:srgbClr val="000000"/>
              </a:solidFill>
              <a:uFill>
                <a:solidFill>
                  <a:srgbClr val="FFFFFF"/>
                </a:solidFill>
              </a:uFill>
              <a:latin typeface="Arial"/>
            </a:endParaRPr>
          </a:p>
        </p:txBody>
      </p:sp>
      <p:sp>
        <p:nvSpPr>
          <p:cNvPr id="393" name="CustomShape 12"/>
          <p:cNvSpPr/>
          <p:nvPr/>
        </p:nvSpPr>
        <p:spPr>
          <a:xfrm>
            <a:off x="6036840" y="2900880"/>
            <a:ext cx="2496960" cy="349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1000">
              <a:lnSpc>
                <a:spcPct val="100000"/>
              </a:lnSpc>
              <a:buClr>
                <a:srgbClr val="A6A6A6"/>
              </a:buClr>
              <a:buFont typeface="Arial"/>
              <a:buChar char="•"/>
            </a:pPr>
            <a:r>
              <a:rPr lang="en-US" sz="1400" b="0" strike="noStrike" spc="-1">
                <a:solidFill>
                  <a:srgbClr val="A6A6A6"/>
                </a:solidFill>
                <a:uFill>
                  <a:solidFill>
                    <a:srgbClr val="FFFFFF"/>
                  </a:solidFill>
                </a:uFill>
                <a:latin typeface="Helvetica Neue Light"/>
                <a:ea typeface="Helvetica Neue Light"/>
              </a:rPr>
              <a:t>Data Shaping/Pipeline UI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A6A6A6"/>
              </a:buClr>
              <a:buFont typeface="Arial"/>
              <a:buChar char="•"/>
            </a:pPr>
            <a:r>
              <a:rPr lang="en-US" sz="1400" b="0" strike="noStrike" spc="-1">
                <a:solidFill>
                  <a:srgbClr val="A6A6A6"/>
                </a:solidFill>
                <a:uFill>
                  <a:solidFill>
                    <a:srgbClr val="FFFFFF"/>
                  </a:solidFill>
                </a:uFill>
                <a:latin typeface="Helvetica Neue Light"/>
                <a:ea typeface="Helvetica Neue Light"/>
              </a:rPr>
              <a:t>Auto-data preparation 
and modeling*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A6A6A6"/>
              </a:buClr>
              <a:buFont typeface="Arial"/>
              <a:buChar char="•"/>
            </a:pPr>
            <a:r>
              <a:rPr lang="en-US" sz="1400" b="0" strike="noStrike" spc="-1">
                <a:solidFill>
                  <a:srgbClr val="A6A6A6"/>
                </a:solidFill>
                <a:uFill>
                  <a:solidFill>
                    <a:srgbClr val="FFFFFF"/>
                  </a:solidFill>
                </a:uFill>
                <a:latin typeface="Helvetica Neue Light"/>
                <a:ea typeface="Helvetica Neue Light"/>
              </a:rPr>
              <a:t>Advanced Visualizations*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A6A6A6"/>
              </a:buClr>
              <a:buFont typeface="Arial"/>
              <a:buChar char="•"/>
            </a:pPr>
            <a:r>
              <a:rPr lang="en-US" sz="1400" b="0" strike="noStrike" spc="-1">
                <a:solidFill>
                  <a:srgbClr val="A6A6A6"/>
                </a:solidFill>
                <a:uFill>
                  <a:solidFill>
                    <a:srgbClr val="FFFFFF"/>
                  </a:solidFill>
                </a:uFill>
                <a:latin typeface="Helvetica Neue Light"/>
                <a:ea typeface="Helvetica Neue Light"/>
              </a:rPr>
              <a:t>Model management 
and deployment*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A6A6A6"/>
              </a:buClr>
              <a:buFont typeface="Arial"/>
              <a:buChar char="•"/>
            </a:pPr>
            <a:r>
              <a:rPr lang="en-US" sz="1400" b="0" strike="noStrike" spc="-1">
                <a:solidFill>
                  <a:srgbClr val="A6A6A6"/>
                </a:solidFill>
                <a:uFill>
                  <a:solidFill>
                    <a:srgbClr val="FFFFFF"/>
                  </a:solidFill>
                </a:uFill>
                <a:latin typeface="Helvetica Neue Light"/>
                <a:ea typeface="Helvetica Neue Light"/>
              </a:rPr>
              <a:t>Documented Model APIs*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171360" indent="-171000">
              <a:lnSpc>
                <a:spcPct val="100000"/>
              </a:lnSpc>
              <a:buClr>
                <a:srgbClr val="A6A6A6"/>
              </a:buClr>
              <a:buFont typeface="Arial"/>
              <a:buChar char="•"/>
            </a:pPr>
            <a:r>
              <a:rPr lang="en-US" sz="1400" b="0" strike="noStrike" spc="-1">
                <a:solidFill>
                  <a:srgbClr val="A6A6A6"/>
                </a:solidFill>
                <a:uFill>
                  <a:solidFill>
                    <a:srgbClr val="FFFFFF"/>
                  </a:solidFill>
                </a:uFill>
                <a:latin typeface="Helvetica Neue Light"/>
                <a:ea typeface="Helvetica Neue Light"/>
              </a:rPr>
              <a:t>Spark as a Service *</a:t>
            </a:r>
            <a:endParaRPr lang="en-US" sz="1800" b="0" strike="noStrike" spc="-1">
              <a:solidFill>
                <a:srgbClr val="000000"/>
              </a:solidFill>
              <a:uFill>
                <a:solidFill>
                  <a:srgbClr val="FFFFFF"/>
                </a:solidFill>
              </a:uFill>
              <a:latin typeface="Arial"/>
            </a:endParaRPr>
          </a:p>
        </p:txBody>
      </p:sp>
      <p:sp>
        <p:nvSpPr>
          <p:cNvPr id="394" name="CustomShape 13"/>
          <p:cNvSpPr/>
          <p:nvPr/>
        </p:nvSpPr>
        <p:spPr>
          <a:xfrm>
            <a:off x="506520" y="6360120"/>
            <a:ext cx="373680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0" strike="noStrike" spc="-1">
                <a:solidFill>
                  <a:srgbClr val="A6A6A6"/>
                </a:solidFill>
                <a:uFill>
                  <a:solidFill>
                    <a:srgbClr val="FFFFFF"/>
                  </a:solidFill>
                </a:uFill>
                <a:latin typeface="HelvNeue Roman for IBM"/>
                <a:ea typeface="ＭＳ Ｐゴシック"/>
              </a:rPr>
              <a:t>* DSX product roadmap items</a:t>
            </a:r>
            <a:endParaRPr lang="en-US" sz="1800" b="0" strike="noStrike" spc="-1">
              <a:solidFill>
                <a:srgbClr val="000000"/>
              </a:solidFill>
              <a:uFill>
                <a:solidFill>
                  <a:srgbClr val="FFFFFF"/>
                </a:solidFill>
              </a:uFill>
              <a:latin typeface="Arial"/>
            </a:endParaRPr>
          </a:p>
        </p:txBody>
      </p:sp>
      <p:sp>
        <p:nvSpPr>
          <p:cNvPr id="395" name="TextShape 14"/>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Core Attributes of the Data Scientist Experience</a:t>
            </a:r>
            <a:endParaRPr lang="en-US" sz="2400" b="0" strike="noStrike" spc="-1">
              <a:solidFill>
                <a:srgbClr val="000000"/>
              </a:solidFill>
              <a:uFill>
                <a:solidFill>
                  <a:srgbClr val="FFFFFF"/>
                </a:solidFill>
              </a:uFill>
              <a:latin typeface="Arial"/>
            </a:endParaRPr>
          </a:p>
        </p:txBody>
      </p:sp>
      <p:pic>
        <p:nvPicPr>
          <p:cNvPr id="396" name="Picture 27"/>
          <p:cNvPicPr/>
          <p:nvPr/>
        </p:nvPicPr>
        <p:blipFill>
          <a:blip r:embed="rId3"/>
          <a:stretch/>
        </p:blipFill>
        <p:spPr>
          <a:xfrm>
            <a:off x="3702960" y="1405800"/>
            <a:ext cx="1734120" cy="7416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Picture 20"/>
          <p:cNvPicPr/>
          <p:nvPr/>
        </p:nvPicPr>
        <p:blipFill>
          <a:blip r:embed="rId2"/>
          <a:stretch/>
        </p:blipFill>
        <p:spPr>
          <a:xfrm>
            <a:off x="2234160" y="2688840"/>
            <a:ext cx="1688400" cy="899280"/>
          </a:xfrm>
          <a:prstGeom prst="rect">
            <a:avLst/>
          </a:prstGeom>
          <a:ln>
            <a:noFill/>
          </a:ln>
        </p:spPr>
      </p:pic>
      <p:sp>
        <p:nvSpPr>
          <p:cNvPr id="398" name="CustomShape 1"/>
          <p:cNvSpPr/>
          <p:nvPr/>
        </p:nvSpPr>
        <p:spPr>
          <a:xfrm>
            <a:off x="3918960" y="2940120"/>
            <a:ext cx="30812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000" b="1" strike="noStrike" spc="-1">
                <a:solidFill>
                  <a:srgbClr val="404040"/>
                </a:solidFill>
                <a:uFill>
                  <a:solidFill>
                    <a:srgbClr val="FFFFFF"/>
                  </a:solidFill>
                </a:uFill>
                <a:latin typeface="Arial"/>
                <a:ea typeface="ＭＳ Ｐゴシック"/>
              </a:rPr>
              <a:t>background</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Background</a:t>
            </a:r>
            <a:endParaRPr lang="en-US" sz="2400" b="0" strike="noStrike" spc="-1">
              <a:solidFill>
                <a:srgbClr val="000000"/>
              </a:solidFill>
              <a:uFill>
                <a:solidFill>
                  <a:srgbClr val="FFFFFF"/>
                </a:solidFill>
              </a:uFill>
              <a:latin typeface="Arial"/>
            </a:endParaRPr>
          </a:p>
        </p:txBody>
      </p:sp>
      <p:sp>
        <p:nvSpPr>
          <p:cNvPr id="400"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Started as a research project in 2009, 
open source in 2010</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General purpose cluster computing system</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1" strike="noStrike" spc="-1">
                <a:solidFill>
                  <a:srgbClr val="0085B3"/>
                </a:solidFill>
                <a:uFill>
                  <a:solidFill>
                    <a:srgbClr val="FFFFFF"/>
                  </a:solidFill>
                </a:uFill>
                <a:latin typeface="Arial"/>
                <a:ea typeface="ＭＳ Ｐゴシック"/>
              </a:rPr>
              <a:t>Generalizes MapReduce</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Batch oriented processing</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Main concept: 
</a:t>
            </a:r>
            <a:r>
              <a:rPr lang="en-US" sz="1800" b="1" strike="noStrike" spc="-1">
                <a:solidFill>
                  <a:srgbClr val="007DAD"/>
                </a:solidFill>
                <a:uFill>
                  <a:solidFill>
                    <a:srgbClr val="FFFFFF"/>
                  </a:solidFill>
                </a:uFill>
                <a:latin typeface="Arial"/>
                <a:ea typeface="ＭＳ Ｐゴシック"/>
              </a:rPr>
              <a:t>Immutable</a:t>
            </a:r>
            <a:r>
              <a:rPr lang="en-US" sz="1800" b="0" strike="noStrike" spc="-1">
                <a:solidFill>
                  <a:srgbClr val="007DAD"/>
                </a:solidFill>
                <a:uFill>
                  <a:solidFill>
                    <a:srgbClr val="FFFFFF"/>
                  </a:solidFill>
                </a:uFill>
                <a:latin typeface="Arial"/>
                <a:ea typeface="ＭＳ Ｐゴシック"/>
              </a:rPr>
              <a:t> </a:t>
            </a:r>
            <a:r>
              <a:rPr lang="en-US" sz="1800" b="0" strike="noStrike" spc="-1">
                <a:solidFill>
                  <a:srgbClr val="000000"/>
                </a:solidFill>
                <a:uFill>
                  <a:solidFill>
                    <a:srgbClr val="FFFFFF"/>
                  </a:solidFill>
                </a:uFill>
                <a:latin typeface="Arial"/>
                <a:ea typeface="ＭＳ Ｐゴシック"/>
              </a:rPr>
              <a:t>Resilient Distributed Datasets (RDDs)</a:t>
            </a:r>
            <a:endParaRPr lang="en-US" sz="1600" b="0"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Apache incubator project in June 2013</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Apache top level project Feb 27, 2014</a:t>
            </a:r>
            <a:endParaRPr lang="en-US" sz="1600" b="0"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Current version 2.0 (July 26, 2016)</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Languages supported: Java, Scala, Python, R
(Java 7+, Python 2.6+/3.4, R 3.1+)</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May need additional libraries for Python
ex: numpy</a:t>
            </a:r>
            <a:endParaRPr lang="en-US" sz="1600" b="0" strike="noStrike" spc="-1">
              <a:solidFill>
                <a:srgbClr val="000000"/>
              </a:solidFill>
              <a:uFill>
                <a:solidFill>
                  <a:srgbClr val="FFFFFF"/>
                </a:solidFill>
              </a:uFill>
              <a:latin typeface="Arial"/>
            </a:endParaRPr>
          </a:p>
        </p:txBody>
      </p:sp>
      <p:pic>
        <p:nvPicPr>
          <p:cNvPr id="401" name="Picture 20"/>
          <p:cNvPicPr/>
          <p:nvPr/>
        </p:nvPicPr>
        <p:blipFill>
          <a:blip r:embed="rId3"/>
          <a:stretch/>
        </p:blipFill>
        <p:spPr>
          <a:xfrm>
            <a:off x="7566120" y="501480"/>
            <a:ext cx="1310760" cy="698040"/>
          </a:xfrm>
          <a:prstGeom prst="rect">
            <a:avLst/>
          </a:prstGeom>
          <a:ln>
            <a:noFill/>
          </a:ln>
        </p:spPr>
      </p:pic>
      <p:pic>
        <p:nvPicPr>
          <p:cNvPr id="402" name="Picture 3"/>
          <p:cNvPicPr/>
          <p:nvPr/>
        </p:nvPicPr>
        <p:blipFill>
          <a:blip r:embed="rId4"/>
          <a:stretch/>
        </p:blipFill>
        <p:spPr>
          <a:xfrm>
            <a:off x="6702120" y="1292400"/>
            <a:ext cx="2441520" cy="483876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Community</a:t>
            </a:r>
            <a:endParaRPr lang="en-US" sz="2400" b="0" strike="noStrike" spc="-1">
              <a:solidFill>
                <a:srgbClr val="000000"/>
              </a:solidFill>
              <a:uFill>
                <a:solidFill>
                  <a:srgbClr val="FFFFFF"/>
                </a:solidFill>
              </a:uFill>
              <a:latin typeface="Arial"/>
            </a:endParaRPr>
          </a:p>
        </p:txBody>
      </p:sp>
      <p:sp>
        <p:nvSpPr>
          <p:cNvPr id="404"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45 Committers</a:t>
            </a: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Contributors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Over 1000 members 
(Apache Spark github members)
</a:t>
            </a:r>
            <a:r>
              <a:rPr lang="en-US" sz="1800" b="0" strike="noStrike" spc="-1">
                <a:solidFill>
                  <a:srgbClr val="000000"/>
                </a:solidFill>
                <a:uFill>
                  <a:solidFill>
                    <a:srgbClr val="FFFFFF"/>
                  </a:solidFill>
                </a:uFill>
                <a:latin typeface="Arial"/>
              </a:rPr>
              <a:t> </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IBM contribution</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IBM worked on over 580 issues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Top 3 areas: SQL, ML, PySpark</a:t>
            </a:r>
            <a:endParaRPr lang="en-US" sz="1600" b="0" strike="noStrike" spc="-1">
              <a:solidFill>
                <a:srgbClr val="000000"/>
              </a:solidFill>
              <a:uFill>
                <a:solidFill>
                  <a:srgbClr val="FFFFFF"/>
                </a:solidFill>
              </a:uFill>
              <a:latin typeface="Arial"/>
            </a:endParaRPr>
          </a:p>
        </p:txBody>
      </p:sp>
      <p:graphicFrame>
        <p:nvGraphicFramePr>
          <p:cNvPr id="405" name="Table 3"/>
          <p:cNvGraphicFramePr/>
          <p:nvPr>
            <p:extLst>
              <p:ext uri="{D42A27DB-BD31-4B8C-83A1-F6EECF244321}">
                <p14:modId xmlns:p14="http://schemas.microsoft.com/office/powerpoint/2010/main" val="2024800216"/>
              </p:ext>
            </p:extLst>
          </p:nvPr>
        </p:nvGraphicFramePr>
        <p:xfrm>
          <a:off x="459720" y="1696680"/>
          <a:ext cx="6095520" cy="1482840"/>
        </p:xfrm>
        <a:graphic>
          <a:graphicData uri="http://schemas.openxmlformats.org/drawingml/2006/table">
            <a:tbl>
              <a:tblPr/>
              <a:tblGrid>
                <a:gridCol w="1523880"/>
                <a:gridCol w="1523880"/>
                <a:gridCol w="1523880"/>
                <a:gridCol w="1523880"/>
              </a:tblGrid>
              <a:tr h="37080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Databricks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17</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UC Berkeley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5</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r>
              <a:tr h="37080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Cloudera</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Yahoo!</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r>
              <a:tr h="37080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IBM</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Intel</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2</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r>
              <a:tr h="37044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Others</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13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r>
            </a:tbl>
          </a:graphicData>
        </a:graphic>
      </p:graphicFrame>
      <p:pic>
        <p:nvPicPr>
          <p:cNvPr id="406" name="Picture 2"/>
          <p:cNvPicPr/>
          <p:nvPr/>
        </p:nvPicPr>
        <p:blipFill>
          <a:blip r:embed="rId3"/>
          <a:stretch/>
        </p:blipFill>
        <p:spPr>
          <a:xfrm>
            <a:off x="5725440" y="3286440"/>
            <a:ext cx="3276360" cy="31874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Libraries Usage</a:t>
            </a:r>
            <a:r>
              <a:rPr lang="en-US" sz="2400" b="1" strike="noStrike" spc="-1" baseline="30000">
                <a:solidFill>
                  <a:srgbClr val="000000"/>
                </a:solidFill>
                <a:uFill>
                  <a:solidFill>
                    <a:srgbClr val="FFFFFF"/>
                  </a:solidFill>
                </a:uFill>
                <a:latin typeface="Arial"/>
                <a:ea typeface="ＭＳ Ｐゴシック"/>
              </a:rPr>
              <a:t>1</a:t>
            </a:r>
            <a:endParaRPr lang="en-US" sz="2400" b="0" strike="noStrike" spc="-1">
              <a:solidFill>
                <a:srgbClr val="000000"/>
              </a:solidFill>
              <a:uFill>
                <a:solidFill>
                  <a:srgbClr val="FFFFFF"/>
                </a:solidFill>
              </a:uFill>
              <a:latin typeface="Arial"/>
            </a:endParaRPr>
          </a:p>
        </p:txBody>
      </p:sp>
      <p:sp>
        <p:nvSpPr>
          <p:cNvPr id="408" name="CustomShape 2"/>
          <p:cNvSpPr/>
          <p:nvPr/>
        </p:nvSpPr>
        <p:spPr>
          <a:xfrm>
            <a:off x="317520" y="5950800"/>
            <a:ext cx="8805600" cy="7102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a:lnSpc>
                <a:spcPct val="100000"/>
              </a:lnSpc>
            </a:pPr>
            <a:r>
              <a:rPr lang="en-US" sz="1800" b="0" strike="noStrike" spc="-1" baseline="30000">
                <a:solidFill>
                  <a:srgbClr val="000000"/>
                </a:solidFill>
                <a:uFill>
                  <a:solidFill>
                    <a:srgbClr val="FFFFFF"/>
                  </a:solidFill>
                </a:uFill>
                <a:latin typeface="Arial"/>
                <a:ea typeface="ＭＳ Ｐゴシック"/>
              </a:rPr>
              <a:t>1</a:t>
            </a:r>
            <a:r>
              <a:rPr lang="en-US" sz="1800" b="0" strike="noStrike" spc="-1">
                <a:solidFill>
                  <a:srgbClr val="000000"/>
                </a:solidFill>
                <a:uFill>
                  <a:solidFill>
                    <a:srgbClr val="FFFFFF"/>
                  </a:solidFill>
                </a:uFill>
                <a:latin typeface="Arial"/>
                <a:ea typeface="ＭＳ Ｐゴシック"/>
              </a:rPr>
              <a:t> From surveys done by Databricks, summer/fall 2015 and 2016</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baseline="30000">
                <a:solidFill>
                  <a:srgbClr val="000000"/>
                </a:solidFill>
                <a:uFill>
                  <a:solidFill>
                    <a:srgbClr val="FFFFFF"/>
                  </a:solidFill>
                </a:uFill>
                <a:latin typeface="Arial"/>
                <a:ea typeface="ＭＳ Ｐゴシック"/>
              </a:rPr>
              <a:t>2</a:t>
            </a:r>
            <a:r>
              <a:rPr lang="en-US" sz="1800" b="0" strike="noStrike" spc="-1">
                <a:solidFill>
                  <a:srgbClr val="000000"/>
                </a:solidFill>
                <a:uFill>
                  <a:solidFill>
                    <a:srgbClr val="FFFFFF"/>
                  </a:solidFill>
                </a:uFill>
                <a:latin typeface="Arial"/>
                <a:ea typeface="ＭＳ Ｐゴシック"/>
              </a:rPr>
              <a:t> MLLib only</a:t>
            </a:r>
            <a:endParaRPr lang="en-US" sz="1800" b="0" strike="noStrike" spc="-1">
              <a:solidFill>
                <a:srgbClr val="000000"/>
              </a:solidFill>
              <a:uFill>
                <a:solidFill>
                  <a:srgbClr val="FFFFFF"/>
                </a:solidFill>
              </a:uFill>
              <a:latin typeface="Arial"/>
            </a:endParaRPr>
          </a:p>
        </p:txBody>
      </p:sp>
      <p:sp>
        <p:nvSpPr>
          <p:cNvPr id="409" name="CustomShape 3"/>
          <p:cNvSpPr/>
          <p:nvPr/>
        </p:nvSpPr>
        <p:spPr>
          <a:xfrm>
            <a:off x="4672800" y="5246640"/>
            <a:ext cx="4137480" cy="622080"/>
          </a:xfrm>
          <a:prstGeom prst="rect">
            <a:avLst/>
          </a:prstGeom>
          <a:solidFill>
            <a:srgbClr val="EB6D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Spark Core</a:t>
            </a:r>
            <a:endParaRPr lang="en-US" sz="1800" b="0" strike="noStrike" spc="-1">
              <a:solidFill>
                <a:srgbClr val="000000"/>
              </a:solidFill>
              <a:uFill>
                <a:solidFill>
                  <a:srgbClr val="FFFFFF"/>
                </a:solidFill>
              </a:uFill>
              <a:latin typeface="Arial"/>
            </a:endParaRPr>
          </a:p>
        </p:txBody>
      </p:sp>
      <p:sp>
        <p:nvSpPr>
          <p:cNvPr id="410" name="CustomShape 4"/>
          <p:cNvSpPr/>
          <p:nvPr/>
        </p:nvSpPr>
        <p:spPr>
          <a:xfrm>
            <a:off x="4672800" y="4222800"/>
            <a:ext cx="966960" cy="931680"/>
          </a:xfrm>
          <a:prstGeom prst="rect">
            <a:avLst/>
          </a:prstGeom>
          <a:solidFill>
            <a:srgbClr val="0A5889"/>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Spark SQL</a:t>
            </a:r>
            <a:endParaRPr lang="en-US" sz="1800" b="0" strike="noStrike" spc="-1">
              <a:solidFill>
                <a:srgbClr val="000000"/>
              </a:solidFill>
              <a:uFill>
                <a:solidFill>
                  <a:srgbClr val="FFFFFF"/>
                </a:solidFill>
              </a:uFill>
              <a:latin typeface="Arial"/>
            </a:endParaRPr>
          </a:p>
        </p:txBody>
      </p:sp>
      <p:sp>
        <p:nvSpPr>
          <p:cNvPr id="411" name="CustomShape 5"/>
          <p:cNvSpPr/>
          <p:nvPr/>
        </p:nvSpPr>
        <p:spPr>
          <a:xfrm>
            <a:off x="5727960" y="4222800"/>
            <a:ext cx="966960" cy="931680"/>
          </a:xfrm>
          <a:prstGeom prst="rect">
            <a:avLst/>
          </a:prstGeom>
          <a:solidFill>
            <a:srgbClr val="0A5889"/>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Spark Streaming</a:t>
            </a:r>
            <a:endParaRPr lang="en-US" sz="1800" b="0" strike="noStrike" spc="-1">
              <a:solidFill>
                <a:srgbClr val="000000"/>
              </a:solidFill>
              <a:uFill>
                <a:solidFill>
                  <a:srgbClr val="FFFFFF"/>
                </a:solidFill>
              </a:uFill>
              <a:latin typeface="Arial"/>
            </a:endParaRPr>
          </a:p>
        </p:txBody>
      </p:sp>
      <p:sp>
        <p:nvSpPr>
          <p:cNvPr id="412" name="CustomShape 6"/>
          <p:cNvSpPr/>
          <p:nvPr/>
        </p:nvSpPr>
        <p:spPr>
          <a:xfrm>
            <a:off x="6783120" y="4222800"/>
            <a:ext cx="966960" cy="931680"/>
          </a:xfrm>
          <a:prstGeom prst="rect">
            <a:avLst/>
          </a:prstGeom>
          <a:solidFill>
            <a:srgbClr val="0A5889"/>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MLlib 
</a:t>
            </a:r>
            <a:r>
              <a:rPr lang="en-US" sz="1100" b="0" strike="noStrike" spc="-1">
                <a:solidFill>
                  <a:srgbClr val="FFFFFF"/>
                </a:solidFill>
                <a:uFill>
                  <a:solidFill>
                    <a:srgbClr val="FFFFFF"/>
                  </a:solidFill>
                </a:uFill>
                <a:latin typeface="Helvetica Neue Thin"/>
                <a:ea typeface="Helvetica Neue Thin"/>
              </a:rPr>
              <a:t>Machine Learning</a:t>
            </a:r>
            <a:endParaRPr lang="en-US" sz="1800" b="0" strike="noStrike" spc="-1">
              <a:solidFill>
                <a:srgbClr val="000000"/>
              </a:solidFill>
              <a:uFill>
                <a:solidFill>
                  <a:srgbClr val="FFFFFF"/>
                </a:solidFill>
              </a:uFill>
              <a:latin typeface="Arial"/>
            </a:endParaRPr>
          </a:p>
        </p:txBody>
      </p:sp>
      <p:sp>
        <p:nvSpPr>
          <p:cNvPr id="413" name="CustomShape 7"/>
          <p:cNvSpPr/>
          <p:nvPr/>
        </p:nvSpPr>
        <p:spPr>
          <a:xfrm>
            <a:off x="7837920" y="4222800"/>
            <a:ext cx="966960" cy="931680"/>
          </a:xfrm>
          <a:prstGeom prst="rect">
            <a:avLst/>
          </a:prstGeom>
          <a:solidFill>
            <a:srgbClr val="0A5889"/>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GraphX </a:t>
            </a:r>
            <a:r>
              <a:rPr lang="en-US" sz="1100" b="0" strike="noStrike" spc="-1">
                <a:solidFill>
                  <a:srgbClr val="FFFFFF"/>
                </a:solidFill>
                <a:uFill>
                  <a:solidFill>
                    <a:srgbClr val="FFFFFF"/>
                  </a:solidFill>
                </a:uFill>
                <a:latin typeface="Helvetica Neue Thin"/>
                <a:ea typeface="Helvetica Neue Thin"/>
              </a:rPr>
              <a:t>Graphing</a:t>
            </a:r>
            <a:endParaRPr lang="en-US" sz="1800" b="0" strike="noStrike" spc="-1">
              <a:solidFill>
                <a:srgbClr val="000000"/>
              </a:solidFill>
              <a:uFill>
                <a:solidFill>
                  <a:srgbClr val="FFFFFF"/>
                </a:solidFill>
              </a:uFill>
              <a:latin typeface="Arial"/>
            </a:endParaRPr>
          </a:p>
        </p:txBody>
      </p:sp>
      <p:graphicFrame>
        <p:nvGraphicFramePr>
          <p:cNvPr id="414" name="Table 8"/>
          <p:cNvGraphicFramePr/>
          <p:nvPr/>
        </p:nvGraphicFramePr>
        <p:xfrm>
          <a:off x="264960" y="1541880"/>
          <a:ext cx="4405680" cy="1854000"/>
        </p:xfrm>
        <a:graphic>
          <a:graphicData uri="http://schemas.openxmlformats.org/drawingml/2006/table">
            <a:tbl>
              <a:tblPr/>
              <a:tblGrid>
                <a:gridCol w="1948320"/>
                <a:gridCol w="1370520"/>
                <a:gridCol w="1086840"/>
              </a:tblGrid>
              <a:tr h="375120">
                <a:tc>
                  <a:txBody>
                    <a:bodyPr/>
                    <a:lstStyle/>
                    <a:p>
                      <a:pPr>
                        <a:lnSpc>
                          <a:spcPct val="100000"/>
                        </a:lnSpc>
                      </a:pPr>
                      <a:r>
                        <a:rPr lang="en-US" sz="2000" b="1" strike="noStrike" spc="-1">
                          <a:solidFill>
                            <a:srgbClr val="FFFFFF"/>
                          </a:solidFill>
                          <a:uFill>
                            <a:solidFill>
                              <a:srgbClr val="FFFFFF"/>
                            </a:solidFill>
                          </a:uFill>
                          <a:latin typeface="Arial"/>
                          <a:ea typeface="ＭＳ Ｐゴシック"/>
                        </a:rPr>
                        <a:t>Library</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c>
                  <a:txBody>
                    <a:bodyPr/>
                    <a:lstStyle/>
                    <a:p>
                      <a:pPr algn="ctr">
                        <a:lnSpc>
                          <a:spcPct val="100000"/>
                        </a:lnSpc>
                      </a:pPr>
                      <a:r>
                        <a:rPr lang="en-US" sz="2000" b="1" strike="noStrike" spc="-1">
                          <a:solidFill>
                            <a:srgbClr val="FFFFFF"/>
                          </a:solidFill>
                          <a:uFill>
                            <a:solidFill>
                              <a:srgbClr val="FFFFFF"/>
                            </a:solidFill>
                          </a:uFill>
                          <a:latin typeface="Arial"/>
                          <a:ea typeface="ＭＳ Ｐゴシック"/>
                        </a:rPr>
                        <a:t>2015</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c>
                  <a:txBody>
                    <a:bodyPr/>
                    <a:lstStyle/>
                    <a:p>
                      <a:pPr algn="ctr">
                        <a:lnSpc>
                          <a:spcPct val="100000"/>
                        </a:lnSpc>
                      </a:pPr>
                      <a:r>
                        <a:rPr lang="en-US" sz="2000" b="1" strike="noStrike" spc="-1">
                          <a:solidFill>
                            <a:srgbClr val="FFFFFF"/>
                          </a:solidFill>
                          <a:uFill>
                            <a:solidFill>
                              <a:srgbClr val="FFFFFF"/>
                            </a:solidFill>
                          </a:uFill>
                          <a:latin typeface="Arial"/>
                          <a:ea typeface="ＭＳ Ｐゴシック"/>
                        </a:rPr>
                        <a:t>2016</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r>
              <a:tr h="375120">
                <a:tc>
                  <a:txBody>
                    <a:bodyPr/>
                    <a:lstStyle/>
                    <a:p>
                      <a:pPr>
                        <a:lnSpc>
                          <a:spcPct val="100000"/>
                        </a:lnSpc>
                      </a:pPr>
                      <a:r>
                        <a:rPr lang="en-US" sz="2000" b="0" strike="noStrike" spc="-1">
                          <a:solidFill>
                            <a:srgbClr val="000000"/>
                          </a:solidFill>
                          <a:uFill>
                            <a:solidFill>
                              <a:srgbClr val="FFFFFF"/>
                            </a:solidFill>
                          </a:uFill>
                          <a:latin typeface="Arial"/>
                          <a:ea typeface="ＭＳ Ｐゴシック"/>
                        </a:rPr>
                        <a:t>SparkSQL</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7E2"/>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69%</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7E2"/>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88%</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7E2"/>
                    </a:solidFill>
                  </a:tcPr>
                </a:tc>
              </a:tr>
              <a:tr h="375120">
                <a:tc>
                  <a:txBody>
                    <a:bodyPr/>
                    <a:lstStyle/>
                    <a:p>
                      <a:pPr>
                        <a:lnSpc>
                          <a:spcPct val="100000"/>
                        </a:lnSpc>
                      </a:pPr>
                      <a:r>
                        <a:rPr lang="en-US" sz="2000" b="0" strike="noStrike" spc="-1">
                          <a:solidFill>
                            <a:srgbClr val="000000"/>
                          </a:solidFill>
                          <a:uFill>
                            <a:solidFill>
                              <a:srgbClr val="FFFFFF"/>
                            </a:solidFill>
                          </a:uFill>
                          <a:latin typeface="Arial"/>
                          <a:ea typeface="ＭＳ Ｐゴシック"/>
                        </a:rPr>
                        <a:t>DataFrames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62%</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N/A</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r>
              <a:tr h="375120">
                <a:tc>
                  <a:txBody>
                    <a:bodyPr/>
                    <a:lstStyle/>
                    <a:p>
                      <a:pPr>
                        <a:lnSpc>
                          <a:spcPct val="100000"/>
                        </a:lnSpc>
                      </a:pPr>
                      <a:r>
                        <a:rPr lang="en-US" sz="2000" b="0" strike="noStrike" spc="-1">
                          <a:solidFill>
                            <a:srgbClr val="000000"/>
                          </a:solidFill>
                          <a:uFill>
                            <a:solidFill>
                              <a:srgbClr val="FFFFFF"/>
                            </a:solidFill>
                          </a:uFill>
                          <a:latin typeface="Arial"/>
                          <a:ea typeface="ＭＳ Ｐゴシック"/>
                        </a:rPr>
                        <a:t>Streaming</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58%</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71%</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r>
              <a:tr h="375120">
                <a:tc>
                  <a:txBody>
                    <a:bodyPr/>
                    <a:lstStyle/>
                    <a:p>
                      <a:pPr>
                        <a:lnSpc>
                          <a:spcPct val="100000"/>
                        </a:lnSpc>
                      </a:pPr>
                      <a:r>
                        <a:rPr lang="en-US" sz="2000" b="0" strike="noStrike" spc="-1">
                          <a:solidFill>
                            <a:srgbClr val="000000"/>
                          </a:solidFill>
                          <a:uFill>
                            <a:solidFill>
                              <a:srgbClr val="FFFFFF"/>
                            </a:solidFill>
                          </a:uFill>
                          <a:latin typeface="Arial"/>
                          <a:ea typeface="ＭＳ Ｐゴシック"/>
                        </a:rPr>
                        <a:t>MLLib/GraphX</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58%</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2000" b="0" strike="noStrike" spc="-1">
                          <a:solidFill>
                            <a:srgbClr val="000000"/>
                          </a:solidFill>
                          <a:uFill>
                            <a:solidFill>
                              <a:srgbClr val="FFFFFF"/>
                            </a:solidFill>
                          </a:uFill>
                          <a:latin typeface="Arial"/>
                          <a:ea typeface="ＭＳ Ｐゴシック"/>
                        </a:rPr>
                        <a:t>71%</a:t>
                      </a:r>
                      <a:r>
                        <a:rPr lang="en-US" sz="2000" b="0" strike="noStrike" spc="-1" baseline="30000">
                          <a:solidFill>
                            <a:srgbClr val="000000"/>
                          </a:solidFill>
                          <a:uFill>
                            <a:solidFill>
                              <a:srgbClr val="FFFFFF"/>
                            </a:solidFill>
                          </a:uFill>
                          <a:latin typeface="Arial"/>
                          <a:ea typeface="ＭＳ Ｐゴシック"/>
                        </a:rPr>
                        <a:t>2</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Agenda</a:t>
            </a:r>
            <a:endParaRPr lang="en-US" sz="2400" b="0" strike="noStrike" spc="-1">
              <a:solidFill>
                <a:srgbClr val="000000"/>
              </a:solidFill>
              <a:uFill>
                <a:solidFill>
                  <a:srgbClr val="FFFFFF"/>
                </a:solidFill>
              </a:uFill>
              <a:latin typeface="Arial"/>
            </a:endParaRPr>
          </a:p>
        </p:txBody>
      </p:sp>
      <p:sp>
        <p:nvSpPr>
          <p:cNvPr id="219"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Why Spark?</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IBM’s commitment to Spark</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Spark background</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Spark details</a:t>
            </a:r>
            <a:endParaRPr lang="en-US" sz="2000" b="1"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Programming Languages</a:t>
            </a:r>
            <a:endParaRPr lang="en-US" sz="2400" b="0" strike="noStrike" spc="-1">
              <a:solidFill>
                <a:srgbClr val="000000"/>
              </a:solidFill>
              <a:uFill>
                <a:solidFill>
                  <a:srgbClr val="FFFFFF"/>
                </a:solidFill>
              </a:uFill>
              <a:latin typeface="Arial"/>
            </a:endParaRPr>
          </a:p>
        </p:txBody>
      </p:sp>
      <p:sp>
        <p:nvSpPr>
          <p:cNvPr id="416"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Scala</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Functional programming</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Spark written in Scala</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Scala compiles into 
Java byte code</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Java</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New features in Java 8 makes for more
compact coding (lambda expressions)</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Python</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Always a bit behind Scala in functionality</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R</a:t>
            </a:r>
            <a:endParaRPr lang="en-US" sz="2000" b="1" strike="noStrike" spc="-1">
              <a:solidFill>
                <a:srgbClr val="000000"/>
              </a:solidFill>
              <a:uFill>
                <a:solidFill>
                  <a:srgbClr val="FFFFFF"/>
                </a:solidFill>
              </a:uFill>
              <a:latin typeface="Arial"/>
            </a:endParaRPr>
          </a:p>
        </p:txBody>
      </p:sp>
      <p:sp>
        <p:nvSpPr>
          <p:cNvPr id="417" name="CustomShape 3"/>
          <p:cNvSpPr/>
          <p:nvPr/>
        </p:nvSpPr>
        <p:spPr>
          <a:xfrm>
            <a:off x="37800" y="5996520"/>
            <a:ext cx="91026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1" strike="noStrike" spc="-1">
                <a:solidFill>
                  <a:srgbClr val="00B2EF"/>
                </a:solidFill>
                <a:uFill>
                  <a:solidFill>
                    <a:srgbClr val="FFFFFF"/>
                  </a:solidFill>
                </a:uFill>
                <a:latin typeface="Arial"/>
                <a:ea typeface="ＭＳ Ｐゴシック"/>
              </a:rPr>
              <a:t>This probably means that more “data scientists” are starting to use Spark</a:t>
            </a:r>
            <a:endParaRPr lang="en-US" sz="1800" b="0" strike="noStrike" spc="-1">
              <a:solidFill>
                <a:srgbClr val="000000"/>
              </a:solidFill>
              <a:uFill>
                <a:solidFill>
                  <a:srgbClr val="FFFFFF"/>
                </a:solidFill>
              </a:uFill>
              <a:latin typeface="Arial"/>
            </a:endParaRPr>
          </a:p>
        </p:txBody>
      </p:sp>
      <p:graphicFrame>
        <p:nvGraphicFramePr>
          <p:cNvPr id="418" name="Table 4"/>
          <p:cNvGraphicFramePr/>
          <p:nvPr/>
        </p:nvGraphicFramePr>
        <p:xfrm>
          <a:off x="4375080" y="1279440"/>
          <a:ext cx="4500360" cy="1854000"/>
        </p:xfrm>
        <a:graphic>
          <a:graphicData uri="http://schemas.openxmlformats.org/drawingml/2006/table">
            <a:tbl>
              <a:tblPr/>
              <a:tblGrid>
                <a:gridCol w="1278000"/>
                <a:gridCol w="1109160"/>
                <a:gridCol w="1056240"/>
                <a:gridCol w="1056960"/>
              </a:tblGrid>
              <a:tr h="370800">
                <a:tc>
                  <a:txBody>
                    <a:bodyPr/>
                    <a:lstStyle/>
                    <a:p>
                      <a:pPr>
                        <a:lnSpc>
                          <a:spcPct val="100000"/>
                        </a:lnSpc>
                      </a:pPr>
                      <a:r>
                        <a:rPr lang="en-US" sz="1800" b="1" strike="noStrike" spc="-1">
                          <a:solidFill>
                            <a:srgbClr val="FFFFFF"/>
                          </a:solidFill>
                          <a:uFill>
                            <a:solidFill>
                              <a:srgbClr val="FFFFFF"/>
                            </a:solidFill>
                          </a:uFill>
                          <a:latin typeface="Arial"/>
                          <a:ea typeface="ＭＳ Ｐゴシック"/>
                        </a:rPr>
                        <a:t>Language</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2014</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2015</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2016</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r>
              <a:tr h="37080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Scala</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7E2"/>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84%</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7E2"/>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71%</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7E2"/>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65%</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7E2"/>
                    </a:solidFill>
                  </a:tcPr>
                </a:tc>
              </a:tr>
              <a:tr h="37080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Java</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38%</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31%</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29%</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r>
              <a:tr h="37080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Python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38%</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58%</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62%</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7E2"/>
                    </a:solidFill>
                  </a:tcPr>
                </a:tc>
              </a:tr>
              <a:tr h="37080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unknown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18%</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c>
                  <a:txBody>
                    <a:bodyPr/>
                    <a:lstStyle/>
                    <a:p>
                      <a:pPr algn="ctr">
                        <a:lnSpc>
                          <a:spcPct val="100000"/>
                        </a:lnSpc>
                      </a:pPr>
                      <a:r>
                        <a:rPr lang="en-US" sz="1800" b="0" strike="noStrike" spc="-1">
                          <a:solidFill>
                            <a:srgbClr val="000000"/>
                          </a:solidFill>
                          <a:uFill>
                            <a:solidFill>
                              <a:srgbClr val="FFFFFF"/>
                            </a:solidFill>
                          </a:uFill>
                          <a:latin typeface="Arial"/>
                          <a:ea typeface="ＭＳ Ｐゴシック"/>
                        </a:rPr>
                        <a:t>20%</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CF1"/>
                    </a:solidFill>
                  </a:tcPr>
                </a:tc>
              </a:tr>
            </a:tbl>
          </a:graphicData>
        </a:graphic>
      </p:graphicFrame>
      <p:sp>
        <p:nvSpPr>
          <p:cNvPr id="419" name="CustomShape 5"/>
          <p:cNvSpPr/>
          <p:nvPr/>
        </p:nvSpPr>
        <p:spPr>
          <a:xfrm>
            <a:off x="5216040" y="3195720"/>
            <a:ext cx="2817720" cy="577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600" b="0" strike="noStrike" spc="-1">
                <a:solidFill>
                  <a:srgbClr val="000000"/>
                </a:solidFill>
                <a:uFill>
                  <a:solidFill>
                    <a:srgbClr val="FFFFFF"/>
                  </a:solidFill>
                </a:uFill>
                <a:latin typeface="Arial"/>
                <a:ea typeface="ＭＳ Ｐゴシック"/>
              </a:rPr>
              <a:t>Surveys done by Databricks, 
summer 2015, 2016</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Web-Based Notebooks</a:t>
            </a:r>
            <a:endParaRPr lang="en-US" sz="2400" b="0" strike="noStrike" spc="-1">
              <a:solidFill>
                <a:srgbClr val="000000"/>
              </a:solidFill>
              <a:uFill>
                <a:solidFill>
                  <a:srgbClr val="FFFFFF"/>
                </a:solidFill>
              </a:uFill>
              <a:latin typeface="Arial"/>
            </a:endParaRPr>
          </a:p>
        </p:txBody>
      </p:sp>
      <p:sp>
        <p:nvSpPr>
          <p:cNvPr id="421"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Notebooks:
</a:t>
            </a:r>
            <a:r>
              <a:rPr lang="en-US" sz="2000" b="0" strike="noStrike" spc="-1">
                <a:solidFill>
                  <a:srgbClr val="000000"/>
                </a:solidFill>
                <a:uFill>
                  <a:solidFill>
                    <a:srgbClr val="FFFFFF"/>
                  </a:solidFill>
                </a:uFill>
                <a:latin typeface="Arial"/>
                <a:ea typeface="ＭＳ Ｐゴシック"/>
              </a:rPr>
              <a:t>“interactive computational environment, in which you can combine code
           execution, rich text, mathematics, plots and rich media”</a:t>
            </a: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Zeppelin</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Apache incubator project</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Current version: 0.5.5 (Nov 18, 2015)</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Suport multiple interpreters</a:t>
            </a:r>
            <a:endParaRPr lang="en-US" sz="1600" b="0" strike="noStrike" spc="-1">
              <a:solidFill>
                <a:srgbClr val="000000"/>
              </a:solidFill>
              <a:uFill>
                <a:solidFill>
                  <a:srgbClr val="FFFFFF"/>
                </a:solidFill>
              </a:uFill>
              <a:latin typeface="Arial"/>
            </a:endParaRPr>
          </a:p>
          <a:p>
            <a:pPr marL="804960" lvl="2" indent="-171000">
              <a:lnSpc>
                <a:spcPct val="100000"/>
              </a:lnSpc>
              <a:buClr>
                <a:srgbClr val="000000"/>
              </a:buClr>
              <a:buFont typeface="Symbol" charset="2"/>
              <a:buChar char=""/>
            </a:pPr>
            <a:r>
              <a:rPr lang="en-US" sz="1600" b="0" strike="noStrike" spc="-1">
                <a:solidFill>
                  <a:srgbClr val="000000"/>
                </a:solidFill>
                <a:uFill>
                  <a:solidFill>
                    <a:srgbClr val="FFFFFF"/>
                  </a:solidFill>
                </a:uFill>
                <a:latin typeface="Arial"/>
                <a:ea typeface="ＭＳ Ｐゴシック"/>
              </a:rPr>
              <a:t>Scala, Python, SparkSQL</a:t>
            </a:r>
            <a:endParaRPr lang="en-US" sz="14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Jupyter </a:t>
            </a:r>
            <a:r>
              <a:rPr lang="en-US" sz="2000" b="0" strike="noStrike" spc="-1">
                <a:solidFill>
                  <a:srgbClr val="000000"/>
                </a:solidFill>
                <a:uFill>
                  <a:solidFill>
                    <a:srgbClr val="FFFFFF"/>
                  </a:solidFill>
                </a:uFill>
                <a:latin typeface="Arial"/>
                <a:ea typeface="ＭＳ Ｐゴシック"/>
              </a:rPr>
              <a:t>(part of Bluemix Apache Spark Service and DSX)</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Based on IPython</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Current version: 4.1.0b1</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Supports multiple interpreters</a:t>
            </a:r>
            <a:endParaRPr lang="en-US" sz="1600" b="0" strike="noStrike" spc="-1">
              <a:solidFill>
                <a:srgbClr val="000000"/>
              </a:solidFill>
              <a:uFill>
                <a:solidFill>
                  <a:srgbClr val="FFFFFF"/>
                </a:solidFill>
              </a:uFill>
              <a:latin typeface="Arial"/>
            </a:endParaRPr>
          </a:p>
          <a:p>
            <a:pPr marL="804960" lvl="2" indent="-171000">
              <a:lnSpc>
                <a:spcPct val="100000"/>
              </a:lnSpc>
              <a:buClr>
                <a:srgbClr val="000000"/>
              </a:buClr>
              <a:buFont typeface="Symbol" charset="2"/>
              <a:buChar char=""/>
            </a:pPr>
            <a:r>
              <a:rPr lang="en-US" sz="1600" b="0" strike="noStrike" spc="-1">
                <a:solidFill>
                  <a:srgbClr val="000000"/>
                </a:solidFill>
                <a:uFill>
                  <a:solidFill>
                    <a:srgbClr val="FFFFFF"/>
                  </a:solidFill>
                </a:uFill>
                <a:latin typeface="Arial"/>
                <a:ea typeface="ＭＳ Ｐゴシック"/>
              </a:rPr>
              <a:t>Python, Scala</a:t>
            </a:r>
            <a:endParaRPr lang="en-US" sz="14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 name="Picture 20"/>
          <p:cNvPicPr/>
          <p:nvPr/>
        </p:nvPicPr>
        <p:blipFill>
          <a:blip r:embed="rId2"/>
          <a:stretch/>
        </p:blipFill>
        <p:spPr>
          <a:xfrm>
            <a:off x="2459520" y="2688840"/>
            <a:ext cx="1688400" cy="899280"/>
          </a:xfrm>
          <a:prstGeom prst="rect">
            <a:avLst/>
          </a:prstGeom>
          <a:ln>
            <a:noFill/>
          </a:ln>
        </p:spPr>
      </p:pic>
      <p:sp>
        <p:nvSpPr>
          <p:cNvPr id="423" name="CustomShape 1"/>
          <p:cNvSpPr/>
          <p:nvPr/>
        </p:nvSpPr>
        <p:spPr>
          <a:xfrm>
            <a:off x="4137840" y="2940120"/>
            <a:ext cx="178884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000" b="1" strike="noStrike" spc="-1">
                <a:solidFill>
                  <a:srgbClr val="404040"/>
                </a:solidFill>
                <a:uFill>
                  <a:solidFill>
                    <a:srgbClr val="FFFFFF"/>
                  </a:solidFill>
                </a:uFill>
                <a:latin typeface="Arial"/>
                <a:ea typeface="ＭＳ Ｐゴシック"/>
              </a:rPr>
              <a:t>details</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 name="Picture 2"/>
          <p:cNvPicPr/>
          <p:nvPr/>
        </p:nvPicPr>
        <p:blipFill>
          <a:blip r:embed="rId3"/>
          <a:stretch/>
        </p:blipFill>
        <p:spPr>
          <a:xfrm>
            <a:off x="2057400" y="3287880"/>
            <a:ext cx="6819480" cy="3225600"/>
          </a:xfrm>
          <a:prstGeom prst="rect">
            <a:avLst/>
          </a:prstGeom>
          <a:ln>
            <a:noFill/>
          </a:ln>
        </p:spPr>
      </p:pic>
      <p:sp>
        <p:nvSpPr>
          <p:cNvPr id="425"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Application Architecture</a:t>
            </a:r>
            <a:endParaRPr lang="en-US" sz="2400" b="0" strike="noStrike" spc="-1">
              <a:solidFill>
                <a:srgbClr val="000000"/>
              </a:solidFill>
              <a:uFill>
                <a:solidFill>
                  <a:srgbClr val="FFFFFF"/>
                </a:solidFill>
              </a:uFill>
              <a:latin typeface="Arial"/>
            </a:endParaRPr>
          </a:p>
        </p:txBody>
      </p:sp>
      <p:sp>
        <p:nvSpPr>
          <p:cNvPr id="426"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A Spark application is initiated from a driver program</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Spark execution modes: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Standalone with the built-in cluster manager</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Use Mesos as the cluster manager</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Use YARN as the cluster manager</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Standalone cluster on Amazon EC2</a:t>
            </a:r>
            <a:endParaRPr lang="en-US" sz="1600" b="0" strike="noStrike" spc="-1">
              <a:solidFill>
                <a:srgbClr val="000000"/>
              </a:solidFill>
              <a:uFill>
                <a:solidFill>
                  <a:srgbClr val="FFFFFF"/>
                </a:solidFill>
              </a:uFill>
              <a:latin typeface="Arial"/>
            </a:endParaRPr>
          </a:p>
        </p:txBody>
      </p:sp>
      <p:pic>
        <p:nvPicPr>
          <p:cNvPr id="427" name="Picture 20"/>
          <p:cNvPicPr/>
          <p:nvPr/>
        </p:nvPicPr>
        <p:blipFill>
          <a:blip r:embed="rId4"/>
          <a:stretch/>
        </p:blipFill>
        <p:spPr>
          <a:xfrm>
            <a:off x="7566120" y="612720"/>
            <a:ext cx="1310760" cy="6980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extShape 1"/>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RDDs are </a:t>
            </a:r>
            <a:r>
              <a:rPr lang="en-US" sz="2000" b="1" strike="noStrike" spc="-1">
                <a:solidFill>
                  <a:srgbClr val="FF0000"/>
                </a:solidFill>
                <a:uFill>
                  <a:solidFill>
                    <a:srgbClr val="FFFFFF"/>
                  </a:solidFill>
                </a:uFill>
                <a:latin typeface="Arial"/>
                <a:ea typeface="ＭＳ Ｐゴシック"/>
              </a:rPr>
              <a:t>immutable</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Modifications create new RDDs</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Holds references to partition objects</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Each partition is a subset of the overall data</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Partitions are assigned
 to nodes on the cluster</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Partitions are in memory
by default</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RDDs keep information
on their lineage</a:t>
            </a:r>
            <a:endParaRPr lang="en-US" sz="2000" b="1" strike="noStrike" spc="-1">
              <a:solidFill>
                <a:srgbClr val="000000"/>
              </a:solidFill>
              <a:uFill>
                <a:solidFill>
                  <a:srgbClr val="FFFFFF"/>
                </a:solidFill>
              </a:uFill>
              <a:latin typeface="Arial"/>
            </a:endParaRPr>
          </a:p>
        </p:txBody>
      </p:sp>
      <p:sp>
        <p:nvSpPr>
          <p:cNvPr id="429" name="TextShape 2"/>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Resilient Distributed Dataset (RDD)</a:t>
            </a:r>
            <a:endParaRPr lang="en-US" sz="2400" b="0" strike="noStrike" spc="-1">
              <a:solidFill>
                <a:srgbClr val="000000"/>
              </a:solidFill>
              <a:uFill>
                <a:solidFill>
                  <a:srgbClr val="FFFFFF"/>
                </a:solidFill>
              </a:uFill>
              <a:latin typeface="Arial"/>
            </a:endParaRPr>
          </a:p>
        </p:txBody>
      </p:sp>
      <p:sp>
        <p:nvSpPr>
          <p:cNvPr id="430" name="CustomShape 3"/>
          <p:cNvSpPr/>
          <p:nvPr/>
        </p:nvSpPr>
        <p:spPr>
          <a:xfrm>
            <a:off x="3781440" y="3266640"/>
            <a:ext cx="1513800" cy="2918520"/>
          </a:xfrm>
          <a:prstGeom prst="rect">
            <a:avLst/>
          </a:prstGeom>
          <a:noFill/>
          <a:ln w="12600">
            <a:solidFill>
              <a:schemeClr val="tx1"/>
            </a:solidFill>
            <a:round/>
          </a:ln>
        </p:spPr>
        <p:style>
          <a:lnRef idx="0">
            <a:scrgbClr r="0" g="0" b="0"/>
          </a:lnRef>
          <a:fillRef idx="0">
            <a:scrgbClr r="0" g="0" b="0"/>
          </a:fillRef>
          <a:effectRef idx="0">
            <a:scrgbClr r="0" g="0" b="0"/>
          </a:effectRef>
          <a:fontRef idx="minor"/>
        </p:style>
      </p:sp>
      <p:sp>
        <p:nvSpPr>
          <p:cNvPr id="431" name="CustomShape 4"/>
          <p:cNvSpPr/>
          <p:nvPr/>
        </p:nvSpPr>
        <p:spPr>
          <a:xfrm>
            <a:off x="6440040" y="3785400"/>
            <a:ext cx="891000" cy="768960"/>
          </a:xfrm>
          <a:prstGeom prst="rect">
            <a:avLst/>
          </a:prstGeom>
          <a:noFill/>
          <a:ln w="12600">
            <a:solidFill>
              <a:schemeClr val="tx1"/>
            </a:solidFill>
            <a:round/>
          </a:ln>
        </p:spPr>
        <p:style>
          <a:lnRef idx="0">
            <a:scrgbClr r="0" g="0" b="0"/>
          </a:lnRef>
          <a:fillRef idx="0">
            <a:scrgbClr r="0" g="0" b="0"/>
          </a:fillRef>
          <a:effectRef idx="0">
            <a:scrgbClr r="0" g="0" b="0"/>
          </a:effectRef>
          <a:fontRef idx="minor"/>
        </p:style>
      </p:sp>
      <p:sp>
        <p:nvSpPr>
          <p:cNvPr id="432" name="Line 5"/>
          <p:cNvSpPr/>
          <p:nvPr/>
        </p:nvSpPr>
        <p:spPr>
          <a:xfrm>
            <a:off x="6439680" y="4109040"/>
            <a:ext cx="89136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33" name="CustomShape 6"/>
          <p:cNvSpPr/>
          <p:nvPr/>
        </p:nvSpPr>
        <p:spPr>
          <a:xfrm>
            <a:off x="6445080" y="3785400"/>
            <a:ext cx="9262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34" name="CustomShape 7"/>
          <p:cNvSpPr/>
          <p:nvPr/>
        </p:nvSpPr>
        <p:spPr>
          <a:xfrm>
            <a:off x="8219880" y="5724360"/>
            <a:ext cx="750960" cy="708120"/>
          </a:xfrm>
          <a:prstGeom prst="rect">
            <a:avLst/>
          </a:prstGeom>
          <a:no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Memory</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35" name="CustomShape 8"/>
          <p:cNvSpPr/>
          <p:nvPr/>
        </p:nvSpPr>
        <p:spPr>
          <a:xfrm>
            <a:off x="6440040" y="2882160"/>
            <a:ext cx="891000" cy="768960"/>
          </a:xfrm>
          <a:prstGeom prst="rect">
            <a:avLst/>
          </a:prstGeom>
          <a:noFill/>
          <a:ln w="12600">
            <a:solidFill>
              <a:schemeClr val="tx1"/>
            </a:solidFill>
            <a:round/>
          </a:ln>
        </p:spPr>
        <p:style>
          <a:lnRef idx="0">
            <a:scrgbClr r="0" g="0" b="0"/>
          </a:lnRef>
          <a:fillRef idx="0">
            <a:scrgbClr r="0" g="0" b="0"/>
          </a:fillRef>
          <a:effectRef idx="0">
            <a:scrgbClr r="0" g="0" b="0"/>
          </a:effectRef>
          <a:fontRef idx="minor"/>
        </p:style>
      </p:sp>
      <p:sp>
        <p:nvSpPr>
          <p:cNvPr id="436" name="Line 9"/>
          <p:cNvSpPr/>
          <p:nvPr/>
        </p:nvSpPr>
        <p:spPr>
          <a:xfrm>
            <a:off x="6439680" y="3205440"/>
            <a:ext cx="89136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37" name="CustomShape 10"/>
          <p:cNvSpPr/>
          <p:nvPr/>
        </p:nvSpPr>
        <p:spPr>
          <a:xfrm>
            <a:off x="6445080" y="2882160"/>
            <a:ext cx="9262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38" name="CustomShape 11"/>
          <p:cNvSpPr/>
          <p:nvPr/>
        </p:nvSpPr>
        <p:spPr>
          <a:xfrm>
            <a:off x="6440040" y="4804920"/>
            <a:ext cx="891000" cy="768960"/>
          </a:xfrm>
          <a:prstGeom prst="rect">
            <a:avLst/>
          </a:prstGeom>
          <a:noFill/>
          <a:ln w="12600">
            <a:solidFill>
              <a:schemeClr val="tx1"/>
            </a:solidFill>
            <a:round/>
          </a:ln>
        </p:spPr>
        <p:style>
          <a:lnRef idx="0">
            <a:scrgbClr r="0" g="0" b="0"/>
          </a:lnRef>
          <a:fillRef idx="0">
            <a:scrgbClr r="0" g="0" b="0"/>
          </a:fillRef>
          <a:effectRef idx="0">
            <a:scrgbClr r="0" g="0" b="0"/>
          </a:effectRef>
          <a:fontRef idx="minor"/>
        </p:style>
      </p:sp>
      <p:sp>
        <p:nvSpPr>
          <p:cNvPr id="439" name="Line 12"/>
          <p:cNvSpPr/>
          <p:nvPr/>
        </p:nvSpPr>
        <p:spPr>
          <a:xfrm>
            <a:off x="6439680" y="5128560"/>
            <a:ext cx="89136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40" name="CustomShape 13"/>
          <p:cNvSpPr/>
          <p:nvPr/>
        </p:nvSpPr>
        <p:spPr>
          <a:xfrm>
            <a:off x="6445080" y="4804920"/>
            <a:ext cx="9262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41" name="CustomShape 14"/>
          <p:cNvSpPr/>
          <p:nvPr/>
        </p:nvSpPr>
        <p:spPr>
          <a:xfrm>
            <a:off x="6440040" y="5724360"/>
            <a:ext cx="891000" cy="768960"/>
          </a:xfrm>
          <a:prstGeom prst="rect">
            <a:avLst/>
          </a:prstGeom>
          <a:noFill/>
          <a:ln w="12600">
            <a:solidFill>
              <a:schemeClr val="tx1"/>
            </a:solidFill>
            <a:round/>
          </a:ln>
        </p:spPr>
        <p:style>
          <a:lnRef idx="0">
            <a:scrgbClr r="0" g="0" b="0"/>
          </a:lnRef>
          <a:fillRef idx="0">
            <a:scrgbClr r="0" g="0" b="0"/>
          </a:fillRef>
          <a:effectRef idx="0">
            <a:scrgbClr r="0" g="0" b="0"/>
          </a:effectRef>
          <a:fontRef idx="minor"/>
        </p:style>
      </p:sp>
      <p:sp>
        <p:nvSpPr>
          <p:cNvPr id="442" name="Line 15"/>
          <p:cNvSpPr/>
          <p:nvPr/>
        </p:nvSpPr>
        <p:spPr>
          <a:xfrm>
            <a:off x="6439680" y="6047640"/>
            <a:ext cx="89136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43" name="CustomShape 16"/>
          <p:cNvSpPr/>
          <p:nvPr/>
        </p:nvSpPr>
        <p:spPr>
          <a:xfrm>
            <a:off x="6445080" y="5724360"/>
            <a:ext cx="9262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44" name="CustomShape 17"/>
          <p:cNvSpPr/>
          <p:nvPr/>
        </p:nvSpPr>
        <p:spPr>
          <a:xfrm>
            <a:off x="8219880" y="4804920"/>
            <a:ext cx="750960" cy="708120"/>
          </a:xfrm>
          <a:prstGeom prst="rect">
            <a:avLst/>
          </a:prstGeom>
          <a:no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Memory</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45" name="CustomShape 18"/>
          <p:cNvSpPr/>
          <p:nvPr/>
        </p:nvSpPr>
        <p:spPr>
          <a:xfrm>
            <a:off x="8219880" y="2912400"/>
            <a:ext cx="750960" cy="708120"/>
          </a:xfrm>
          <a:prstGeom prst="rect">
            <a:avLst/>
          </a:prstGeom>
          <a:no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Memory</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46" name="CustomShape 19"/>
          <p:cNvSpPr/>
          <p:nvPr/>
        </p:nvSpPr>
        <p:spPr>
          <a:xfrm>
            <a:off x="8219880" y="3785400"/>
            <a:ext cx="750960" cy="708120"/>
          </a:xfrm>
          <a:prstGeom prst="rect">
            <a:avLst/>
          </a:prstGeom>
          <a:no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Memory</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Arial"/>
                <a:ea typeface="ＭＳ Ｐゴシック"/>
              </a:rPr>
              <a:t>partition</a:t>
            </a:r>
            <a:endParaRPr lang="en-US" sz="1800" b="0" strike="noStrike" spc="-1">
              <a:solidFill>
                <a:srgbClr val="000000"/>
              </a:solidFill>
              <a:uFill>
                <a:solidFill>
                  <a:srgbClr val="FFFFFF"/>
                </a:solidFill>
              </a:uFill>
              <a:latin typeface="Arial"/>
            </a:endParaRPr>
          </a:p>
        </p:txBody>
      </p:sp>
      <p:sp>
        <p:nvSpPr>
          <p:cNvPr id="447" name="CustomShape 20"/>
          <p:cNvSpPr/>
          <p:nvPr/>
        </p:nvSpPr>
        <p:spPr>
          <a:xfrm>
            <a:off x="4143960" y="3495240"/>
            <a:ext cx="789120" cy="1005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uFill>
                  <a:solidFill>
                    <a:srgbClr val="FFFFFF"/>
                  </a:solidFill>
                </a:uFill>
                <a:latin typeface="Arial"/>
                <a:ea typeface="ＭＳ Ｐゴシック"/>
              </a:rPr>
              <a:t>RDD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Arial"/>
                <a:ea typeface="ＭＳ Ｐゴシック"/>
              </a:rPr>
              <a:t>Array</a:t>
            </a:r>
            <a:endParaRPr lang="en-US" sz="1800" b="0" strike="noStrike" spc="-1">
              <a:solidFill>
                <a:srgbClr val="000000"/>
              </a:solidFill>
              <a:uFill>
                <a:solidFill>
                  <a:srgbClr val="FFFFFF"/>
                </a:solidFill>
              </a:uFill>
              <a:latin typeface="Arial"/>
            </a:endParaRPr>
          </a:p>
        </p:txBody>
      </p:sp>
      <p:sp>
        <p:nvSpPr>
          <p:cNvPr id="448" name="CustomShape 21"/>
          <p:cNvSpPr/>
          <p:nvPr/>
        </p:nvSpPr>
        <p:spPr>
          <a:xfrm flipV="1">
            <a:off x="5295600" y="3266640"/>
            <a:ext cx="1144080" cy="51840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49" name="CustomShape 22"/>
          <p:cNvSpPr/>
          <p:nvPr/>
        </p:nvSpPr>
        <p:spPr>
          <a:xfrm>
            <a:off x="5295600" y="4170240"/>
            <a:ext cx="114408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50" name="CustomShape 23"/>
          <p:cNvSpPr/>
          <p:nvPr/>
        </p:nvSpPr>
        <p:spPr>
          <a:xfrm>
            <a:off x="5295600" y="5311800"/>
            <a:ext cx="114408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51" name="CustomShape 24"/>
          <p:cNvSpPr/>
          <p:nvPr/>
        </p:nvSpPr>
        <p:spPr>
          <a:xfrm>
            <a:off x="5295600" y="5729760"/>
            <a:ext cx="1144080" cy="37872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52" name="CustomShape 25"/>
          <p:cNvSpPr/>
          <p:nvPr/>
        </p:nvSpPr>
        <p:spPr>
          <a:xfrm>
            <a:off x="7331400" y="3266640"/>
            <a:ext cx="88812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53" name="CustomShape 26"/>
          <p:cNvSpPr/>
          <p:nvPr/>
        </p:nvSpPr>
        <p:spPr>
          <a:xfrm flipV="1">
            <a:off x="7331400" y="5159160"/>
            <a:ext cx="888120" cy="3024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54" name="CustomShape 27"/>
          <p:cNvSpPr/>
          <p:nvPr/>
        </p:nvSpPr>
        <p:spPr>
          <a:xfrm>
            <a:off x="7331400" y="4181760"/>
            <a:ext cx="88812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55" name="CustomShape 28"/>
          <p:cNvSpPr/>
          <p:nvPr/>
        </p:nvSpPr>
        <p:spPr>
          <a:xfrm>
            <a:off x="7331400" y="6108840"/>
            <a:ext cx="88812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DataFrames &amp; Datasets</a:t>
            </a:r>
            <a:endParaRPr lang="en-US" sz="2400" b="0" strike="noStrike" spc="-1">
              <a:solidFill>
                <a:srgbClr val="000000"/>
              </a:solidFill>
              <a:uFill>
                <a:solidFill>
                  <a:srgbClr val="FFFFFF"/>
                </a:solidFill>
              </a:uFill>
              <a:latin typeface="Arial"/>
            </a:endParaRPr>
          </a:p>
        </p:txBody>
      </p:sp>
      <p:sp>
        <p:nvSpPr>
          <p:cNvPr id="457"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DataFrame API announce in February 2015</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Dataset: Generalization of DataFrame</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Available in Scala and Java (DataFrame for Python and R)</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Distributed collection of data organized in named columns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Conceptually equivalent to a relational table, R/Python data frames</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Supported format and sources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Can be created from an SQLContext (SparkSession in 2.0)</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From sources such as: JSON, Hive, JDBC, parquet, etc.</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Benefits: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Easier manipulation interface (similar to SQL)</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1" strike="noStrike" spc="-1">
                <a:solidFill>
                  <a:srgbClr val="0000FF"/>
                </a:solidFill>
                <a:uFill>
                  <a:solidFill>
                    <a:srgbClr val="FFFFFF"/>
                  </a:solidFill>
                </a:uFill>
                <a:latin typeface="Arial"/>
                <a:ea typeface="ＭＳ Ｐゴシック"/>
              </a:rPr>
              <a:t>Higher abstraction for possible optimization</a:t>
            </a:r>
            <a:endParaRPr lang="en-US" sz="1600" b="0" strike="noStrike" spc="-1">
              <a:solidFill>
                <a:srgbClr val="000000"/>
              </a:solidFill>
              <a:uFill>
                <a:solidFill>
                  <a:srgbClr val="FFFFFF"/>
                </a:solidFill>
              </a:u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SparkSQL, DataFrames and Datasets</a:t>
            </a:r>
            <a:endParaRPr lang="en-US" sz="2400" b="0" strike="noStrike" spc="-1">
              <a:solidFill>
                <a:srgbClr val="000000"/>
              </a:solidFill>
              <a:uFill>
                <a:solidFill>
                  <a:srgbClr val="FFFFFF"/>
                </a:solidFill>
              </a:uFill>
              <a:latin typeface="Arial"/>
            </a:endParaRPr>
          </a:p>
        </p:txBody>
      </p:sp>
      <p:sp>
        <p:nvSpPr>
          <p:cNvPr id="459"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A rich set of functionality that allows 
“Database-like” processing</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Share single optimizer, called “Catalyst”</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An open-source extensible query optimizer (!)</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Because it is the same engine, 
it has exactly the same performance for different APIs </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And performance is much better than for RDD</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Much less code</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All SparkSQL, DF, 
and DataSets 
are essentially using 
the same engine</a:t>
            </a:r>
            <a:endParaRPr lang="en-US" sz="2000" b="1" strike="noStrike" spc="-1">
              <a:solidFill>
                <a:srgbClr val="000000"/>
              </a:solidFill>
              <a:uFill>
                <a:solidFill>
                  <a:srgbClr val="FFFFFF"/>
                </a:solidFill>
              </a:uFill>
              <a:latin typeface="Arial"/>
            </a:endParaRPr>
          </a:p>
        </p:txBody>
      </p:sp>
      <p:pic>
        <p:nvPicPr>
          <p:cNvPr id="460" name="Picture 2"/>
          <p:cNvPicPr/>
          <p:nvPr/>
        </p:nvPicPr>
        <p:blipFill>
          <a:blip r:embed="rId2"/>
          <a:stretch/>
        </p:blipFill>
        <p:spPr>
          <a:xfrm>
            <a:off x="3900600" y="3770280"/>
            <a:ext cx="5070240" cy="2787120"/>
          </a:xfrm>
          <a:prstGeom prst="rect">
            <a:avLst/>
          </a:prstGeom>
          <a:ln>
            <a:noFill/>
          </a:ln>
        </p:spPr>
      </p:pic>
      <p:sp>
        <p:nvSpPr>
          <p:cNvPr id="461" name="CustomShape 3"/>
          <p:cNvSpPr/>
          <p:nvPr/>
        </p:nvSpPr>
        <p:spPr>
          <a:xfrm>
            <a:off x="5019120" y="6419880"/>
            <a:ext cx="21866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000000"/>
                </a:solidFill>
                <a:uFill>
                  <a:solidFill>
                    <a:srgbClr val="FFFFFF"/>
                  </a:solidFill>
                </a:uFill>
                <a:latin typeface="Arial"/>
                <a:ea typeface="ＭＳ Ｐゴシック"/>
              </a:rPr>
              <a:t>Picture credit: databricks.com</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Programming Model</a:t>
            </a:r>
            <a:endParaRPr lang="en-US" sz="2400" b="0" strike="noStrike" spc="-1">
              <a:solidFill>
                <a:srgbClr val="000000"/>
              </a:solidFill>
              <a:uFill>
                <a:solidFill>
                  <a:srgbClr val="FFFFFF"/>
                </a:solidFill>
              </a:uFill>
              <a:latin typeface="Arial"/>
            </a:endParaRPr>
          </a:p>
        </p:txBody>
      </p:sp>
      <p:sp>
        <p:nvSpPr>
          <p:cNvPr id="463"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Operations on RDDs (datasets)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Transformation</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Action</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Transformations use lazy evaluation</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Executed only if an action requires it</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An application consist of a directed acyclic graph (DAG)</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Each action results in a separate batch job</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Parallelism is determined by the number of RDD partitions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Each action is a separate job</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RDDs could be re-evaluated if not persisted</a:t>
            </a:r>
            <a:endParaRPr lang="en-US" sz="1600" b="0" strike="noStrike" spc="-1">
              <a:solidFill>
                <a:srgbClr val="000000"/>
              </a:solidFill>
              <a:uFill>
                <a:solidFill>
                  <a:srgbClr val="FFFFFF"/>
                </a:solidFill>
              </a:uFill>
              <a:latin typeface="Arial"/>
            </a:endParaRPr>
          </a:p>
        </p:txBody>
      </p:sp>
      <p:sp>
        <p:nvSpPr>
          <p:cNvPr id="464" name="CustomShape 3"/>
          <p:cNvSpPr/>
          <p:nvPr/>
        </p:nvSpPr>
        <p:spPr>
          <a:xfrm>
            <a:off x="2184480" y="5196240"/>
            <a:ext cx="573480" cy="390240"/>
          </a:xfrm>
          <a:prstGeom prst="can">
            <a:avLst>
              <a:gd name="adj" fmla="val 25000"/>
            </a:avLst>
          </a:prstGeom>
          <a:solidFill>
            <a:schemeClr val="accent1"/>
          </a:solidFill>
          <a:ln w="12600">
            <a:solidFill>
              <a:schemeClr val="tx1"/>
            </a:solidFill>
            <a:round/>
          </a:ln>
        </p:spPr>
        <p:style>
          <a:lnRef idx="0">
            <a:scrgbClr r="0" g="0" b="0"/>
          </a:lnRef>
          <a:fillRef idx="0">
            <a:scrgbClr r="0" g="0" b="0"/>
          </a:fillRef>
          <a:effectRef idx="0">
            <a:scrgbClr r="0" g="0" b="0"/>
          </a:effectRef>
          <a:fontRef idx="minor"/>
        </p:style>
      </p:sp>
      <p:sp>
        <p:nvSpPr>
          <p:cNvPr id="465" name="CustomShape 4"/>
          <p:cNvSpPr/>
          <p:nvPr/>
        </p:nvSpPr>
        <p:spPr>
          <a:xfrm>
            <a:off x="3099960" y="5196240"/>
            <a:ext cx="720000" cy="390240"/>
          </a:xfrm>
          <a:prstGeom prst="roundRect">
            <a:avLst>
              <a:gd name="adj" fmla="val 16667"/>
            </a:avLst>
          </a:prstGeom>
          <a:solidFill>
            <a:schemeClr val="accent1"/>
          </a:solid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ＭＳ Ｐゴシック"/>
              </a:rPr>
              <a:t>RDD1</a:t>
            </a:r>
            <a:endParaRPr lang="en-US" sz="1800" b="0" strike="noStrike" spc="-1">
              <a:solidFill>
                <a:srgbClr val="000000"/>
              </a:solidFill>
              <a:uFill>
                <a:solidFill>
                  <a:srgbClr val="FFFFFF"/>
                </a:solidFill>
              </a:uFill>
              <a:latin typeface="Arial"/>
            </a:endParaRPr>
          </a:p>
        </p:txBody>
      </p:sp>
      <p:sp>
        <p:nvSpPr>
          <p:cNvPr id="466" name="CustomShape 5"/>
          <p:cNvSpPr/>
          <p:nvPr/>
        </p:nvSpPr>
        <p:spPr>
          <a:xfrm>
            <a:off x="4168080" y="5196240"/>
            <a:ext cx="720000" cy="390240"/>
          </a:xfrm>
          <a:prstGeom prst="roundRect">
            <a:avLst>
              <a:gd name="adj" fmla="val 16667"/>
            </a:avLst>
          </a:prstGeom>
          <a:solidFill>
            <a:schemeClr val="accent1"/>
          </a:solid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ＭＳ Ｐゴシック"/>
              </a:rPr>
              <a:t>RDD2</a:t>
            </a:r>
            <a:endParaRPr lang="en-US" sz="1800" b="0" strike="noStrike" spc="-1">
              <a:solidFill>
                <a:srgbClr val="000000"/>
              </a:solidFill>
              <a:uFill>
                <a:solidFill>
                  <a:srgbClr val="FFFFFF"/>
                </a:solidFill>
              </a:uFill>
              <a:latin typeface="Arial"/>
            </a:endParaRPr>
          </a:p>
        </p:txBody>
      </p:sp>
      <p:sp>
        <p:nvSpPr>
          <p:cNvPr id="467" name="CustomShape 6"/>
          <p:cNvSpPr/>
          <p:nvPr/>
        </p:nvSpPr>
        <p:spPr>
          <a:xfrm>
            <a:off x="5187600" y="5196240"/>
            <a:ext cx="720000" cy="390240"/>
          </a:xfrm>
          <a:prstGeom prst="roundRect">
            <a:avLst>
              <a:gd name="adj" fmla="val 16667"/>
            </a:avLst>
          </a:prstGeom>
          <a:solidFill>
            <a:schemeClr val="accent1"/>
          </a:solid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ＭＳ Ｐゴシック"/>
              </a:rPr>
              <a:t>RDD3</a:t>
            </a:r>
            <a:endParaRPr lang="en-US" sz="1800" b="0" strike="noStrike" spc="-1">
              <a:solidFill>
                <a:srgbClr val="000000"/>
              </a:solidFill>
              <a:uFill>
                <a:solidFill>
                  <a:srgbClr val="FFFFFF"/>
                </a:solidFill>
              </a:uFill>
              <a:latin typeface="Arial"/>
            </a:endParaRPr>
          </a:p>
        </p:txBody>
      </p:sp>
      <p:sp>
        <p:nvSpPr>
          <p:cNvPr id="468" name="CustomShape 7"/>
          <p:cNvSpPr/>
          <p:nvPr/>
        </p:nvSpPr>
        <p:spPr>
          <a:xfrm>
            <a:off x="6238080" y="4719960"/>
            <a:ext cx="829800" cy="475920"/>
          </a:xfrm>
          <a:prstGeom prst="ellipse">
            <a:avLst/>
          </a:prstGeom>
          <a:solidFill>
            <a:schemeClr val="accent1"/>
          </a:solid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ＭＳ Ｐゴシック"/>
              </a:rPr>
              <a:t>Act1</a:t>
            </a:r>
            <a:endParaRPr lang="en-US" sz="1800" b="0" strike="noStrike" spc="-1">
              <a:solidFill>
                <a:srgbClr val="000000"/>
              </a:solidFill>
              <a:uFill>
                <a:solidFill>
                  <a:srgbClr val="FFFFFF"/>
                </a:solidFill>
              </a:uFill>
              <a:latin typeface="Arial"/>
            </a:endParaRPr>
          </a:p>
        </p:txBody>
      </p:sp>
      <p:sp>
        <p:nvSpPr>
          <p:cNvPr id="469" name="CustomShape 8"/>
          <p:cNvSpPr/>
          <p:nvPr/>
        </p:nvSpPr>
        <p:spPr>
          <a:xfrm>
            <a:off x="6238080" y="5586840"/>
            <a:ext cx="829800" cy="475920"/>
          </a:xfrm>
          <a:prstGeom prst="ellipse">
            <a:avLst/>
          </a:prstGeom>
          <a:solidFill>
            <a:schemeClr val="accent1"/>
          </a:solidFill>
          <a:ln w="126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ＭＳ Ｐゴシック"/>
              </a:rPr>
              <a:t>Act2</a:t>
            </a:r>
            <a:endParaRPr lang="en-US" sz="1800" b="0" strike="noStrike" spc="-1">
              <a:solidFill>
                <a:srgbClr val="000000"/>
              </a:solidFill>
              <a:uFill>
                <a:solidFill>
                  <a:srgbClr val="FFFFFF"/>
                </a:solidFill>
              </a:uFill>
              <a:latin typeface="Arial"/>
            </a:endParaRPr>
          </a:p>
        </p:txBody>
      </p:sp>
      <p:sp>
        <p:nvSpPr>
          <p:cNvPr id="470" name="CustomShape 9"/>
          <p:cNvSpPr/>
          <p:nvPr/>
        </p:nvSpPr>
        <p:spPr>
          <a:xfrm>
            <a:off x="2758320" y="5391360"/>
            <a:ext cx="34164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71" name="CustomShape 10"/>
          <p:cNvSpPr/>
          <p:nvPr/>
        </p:nvSpPr>
        <p:spPr>
          <a:xfrm>
            <a:off x="3820320" y="5391360"/>
            <a:ext cx="34740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72" name="CustomShape 11"/>
          <p:cNvSpPr/>
          <p:nvPr/>
        </p:nvSpPr>
        <p:spPr>
          <a:xfrm>
            <a:off x="4888440" y="5391360"/>
            <a:ext cx="298440" cy="36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73" name="CustomShape 12"/>
          <p:cNvSpPr/>
          <p:nvPr/>
        </p:nvSpPr>
        <p:spPr>
          <a:xfrm flipV="1">
            <a:off x="5907960" y="4957200"/>
            <a:ext cx="329760" cy="43308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74" name="CustomShape 13"/>
          <p:cNvSpPr/>
          <p:nvPr/>
        </p:nvSpPr>
        <p:spPr>
          <a:xfrm>
            <a:off x="5907960" y="5391360"/>
            <a:ext cx="329760" cy="43308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75" name="CustomShape 14"/>
          <p:cNvSpPr/>
          <p:nvPr/>
        </p:nvSpPr>
        <p:spPr>
          <a:xfrm>
            <a:off x="7585200" y="4036320"/>
            <a:ext cx="6886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ea typeface="ＭＳ Ｐゴシック"/>
              </a:rPr>
              <a:t>Job-1</a:t>
            </a:r>
            <a:endParaRPr lang="en-US" sz="1800" b="0" strike="noStrike" spc="-1">
              <a:solidFill>
                <a:srgbClr val="000000"/>
              </a:solidFill>
              <a:uFill>
                <a:solidFill>
                  <a:srgbClr val="FFFFFF"/>
                </a:solidFill>
              </a:uFill>
              <a:latin typeface="Arial"/>
            </a:endParaRPr>
          </a:p>
        </p:txBody>
      </p:sp>
      <p:sp>
        <p:nvSpPr>
          <p:cNvPr id="476" name="CustomShape 15"/>
          <p:cNvSpPr/>
          <p:nvPr/>
        </p:nvSpPr>
        <p:spPr>
          <a:xfrm>
            <a:off x="7585200" y="6206040"/>
            <a:ext cx="6886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ea typeface="ＭＳ Ｐゴシック"/>
              </a:rPr>
              <a:t>Job-2</a:t>
            </a:r>
            <a:endParaRPr lang="en-US" sz="1800" b="0" strike="noStrike" spc="-1">
              <a:solidFill>
                <a:srgbClr val="000000"/>
              </a:solidFill>
              <a:uFill>
                <a:solidFill>
                  <a:srgbClr val="FFFFFF"/>
                </a:solidFill>
              </a:uFill>
              <a:latin typeface="Arial"/>
            </a:endParaRPr>
          </a:p>
        </p:txBody>
      </p:sp>
      <p:sp>
        <p:nvSpPr>
          <p:cNvPr id="477" name="CustomShape 16"/>
          <p:cNvSpPr/>
          <p:nvPr/>
        </p:nvSpPr>
        <p:spPr>
          <a:xfrm flipH="1" flipV="1">
            <a:off x="7068240" y="5976720"/>
            <a:ext cx="658800" cy="32940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
        <p:nvSpPr>
          <p:cNvPr id="478" name="CustomShape 17"/>
          <p:cNvSpPr/>
          <p:nvPr/>
        </p:nvSpPr>
        <p:spPr>
          <a:xfrm flipH="1">
            <a:off x="7068240" y="4374720"/>
            <a:ext cx="658800" cy="442440"/>
          </a:xfrm>
          <a:custGeom>
            <a:avLst/>
            <a:gdLst/>
            <a:ahLst/>
            <a:cxnLst/>
            <a:rect l="l" t="t" r="r" b="b"/>
            <a:pathLst>
              <a:path w="21600" h="21600">
                <a:moveTo>
                  <a:pt x="0" y="0"/>
                </a:moveTo>
                <a:lnTo>
                  <a:pt x="21600" y="21600"/>
                </a:lnTo>
              </a:path>
            </a:pathLst>
          </a:custGeom>
          <a:noFill/>
          <a:ln w="12600">
            <a:solidFill>
              <a:schemeClr val="tx1"/>
            </a:solidFill>
            <a:round/>
            <a:tailEnd type="arrow" w="med" len="med"/>
          </a:ln>
        </p:spPr>
        <p:style>
          <a:lnRef idx="0">
            <a:scrgbClr r="0" g="0" b="0"/>
          </a:lnRef>
          <a:fillRef idx="0">
            <a:scrgbClr r="0" g="0" b="0"/>
          </a:fillRef>
          <a:effectRef idx="0">
            <a:scrgbClr r="0" g="0" b="0"/>
          </a:effectRef>
          <a:fontRef idx="minor"/>
        </p:style>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Operations</a:t>
            </a:r>
            <a:endParaRPr lang="en-US" sz="2400" b="0" strike="noStrike" spc="-1">
              <a:solidFill>
                <a:srgbClr val="000000"/>
              </a:solidFill>
              <a:uFill>
                <a:solidFill>
                  <a:srgbClr val="FFFFFF"/>
                </a:solidFill>
              </a:uFill>
              <a:latin typeface="Arial"/>
            </a:endParaRPr>
          </a:p>
        </p:txBody>
      </p:sp>
      <p:sp>
        <p:nvSpPr>
          <p:cNvPr id="480"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455AFB"/>
                </a:solidFill>
                <a:uFill>
                  <a:solidFill>
                    <a:srgbClr val="FFFFFF"/>
                  </a:solidFill>
                </a:uFill>
                <a:latin typeface="Arial"/>
                <a:ea typeface="ＭＳ Ｐゴシック"/>
              </a:rPr>
              <a:t>Transformation</a:t>
            </a:r>
            <a:r>
              <a:rPr lang="en-US" sz="2000" b="1" strike="noStrike" spc="-1">
                <a:solidFill>
                  <a:srgbClr val="000000"/>
                </a:solidFill>
                <a:uFill>
                  <a:solidFill>
                    <a:srgbClr val="FFFFFF"/>
                  </a:solidFill>
                </a:uFill>
                <a:latin typeface="Arial"/>
                <a:ea typeface="ＭＳ Ｐゴシック"/>
              </a:rPr>
              <a:t> operations (set operations)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Convert RDDs into other RDDs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Operations availability depends on the type of RDD processed</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Examples of operations:</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455AFB"/>
                </a:solidFill>
                <a:uFill>
                  <a:solidFill>
                    <a:srgbClr val="FFFFFF"/>
                  </a:solidFill>
                </a:uFill>
                <a:latin typeface="Arial"/>
                <a:ea typeface="ＭＳ Ｐゴシック"/>
              </a:rPr>
              <a:t>Action</a:t>
            </a:r>
            <a:r>
              <a:rPr lang="en-US" sz="2000" b="1" strike="noStrike" spc="-1">
                <a:solidFill>
                  <a:srgbClr val="000000"/>
                </a:solidFill>
                <a:uFill>
                  <a:solidFill>
                    <a:srgbClr val="FFFFFF"/>
                  </a:solidFill>
                </a:uFill>
                <a:latin typeface="Arial"/>
                <a:ea typeface="ＭＳ Ｐゴシック"/>
              </a:rPr>
              <a:t> operations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Return a value to the driver</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Examples of actions:</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p:txBody>
      </p:sp>
      <p:graphicFrame>
        <p:nvGraphicFramePr>
          <p:cNvPr id="481" name="Table 3"/>
          <p:cNvGraphicFramePr/>
          <p:nvPr/>
        </p:nvGraphicFramePr>
        <p:xfrm>
          <a:off x="790560" y="2801880"/>
          <a:ext cx="7598880" cy="1479240"/>
        </p:xfrm>
        <a:graphic>
          <a:graphicData uri="http://schemas.openxmlformats.org/drawingml/2006/table">
            <a:tbl>
              <a:tblPr/>
              <a:tblGrid>
                <a:gridCol w="1900080"/>
                <a:gridCol w="1900080"/>
                <a:gridCol w="1898640"/>
                <a:gridCol w="1900080"/>
              </a:tblGrid>
              <a:tr h="369720">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 (union)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aggregate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EC82E"/>
                          </a:solidFill>
                          <a:uFill>
                            <a:solidFill>
                              <a:srgbClr val="FFFFFF"/>
                            </a:solidFill>
                          </a:uFill>
                          <a:latin typeface="Helvetica Neue Light"/>
                          <a:ea typeface="Helvetica Neue Light"/>
                        </a:rPr>
                        <a:t>cache/persist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cartesian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r>
              <a:tr h="369720">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coalesce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count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distinct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filter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r>
              <a:tr h="369720">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flatmap/map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groupby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intersection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reduceByKey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r>
              <a:tr h="370080">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subtract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union</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zip</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r>
            </a:tbl>
          </a:graphicData>
        </a:graphic>
      </p:graphicFrame>
      <p:graphicFrame>
        <p:nvGraphicFramePr>
          <p:cNvPr id="482" name="Table 4"/>
          <p:cNvGraphicFramePr/>
          <p:nvPr/>
        </p:nvGraphicFramePr>
        <p:xfrm>
          <a:off x="790560" y="5627520"/>
          <a:ext cx="7598880" cy="740880"/>
        </p:xfrm>
        <a:graphic>
          <a:graphicData uri="http://schemas.openxmlformats.org/drawingml/2006/table">
            <a:tbl>
              <a:tblPr/>
              <a:tblGrid>
                <a:gridCol w="1899720"/>
                <a:gridCol w="1899720"/>
                <a:gridCol w="1899720"/>
                <a:gridCol w="1899720"/>
              </a:tblGrid>
              <a:tr h="370440">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reduce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collect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count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first</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r>
              <a:tr h="370440">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take_</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saveAs_</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countByKey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c>
                  <a:txBody>
                    <a:bodyPr/>
                    <a:lstStyle/>
                    <a:p>
                      <a:pPr algn="ctr">
                        <a:lnSpc>
                          <a:spcPct val="100000"/>
                        </a:lnSpc>
                      </a:pPr>
                      <a:r>
                        <a:rPr lang="en-US" sz="1600" b="0" strike="noStrike" spc="-1">
                          <a:solidFill>
                            <a:srgbClr val="FFFFFF"/>
                          </a:solidFill>
                          <a:uFill>
                            <a:solidFill>
                              <a:srgbClr val="FFFFFF"/>
                            </a:solidFill>
                          </a:uFill>
                          <a:latin typeface="Helvetica Neue Light"/>
                          <a:ea typeface="Helvetica Neue Light"/>
                        </a:rPr>
                        <a:t>foreach</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0A5889"/>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Streaming</a:t>
            </a:r>
            <a:endParaRPr lang="en-US" sz="2400" b="0" strike="noStrike" spc="-1">
              <a:solidFill>
                <a:srgbClr val="000000"/>
              </a:solidFill>
              <a:uFill>
                <a:solidFill>
                  <a:srgbClr val="FFFFFF"/>
                </a:solidFill>
              </a:uFill>
              <a:latin typeface="Arial"/>
            </a:endParaRPr>
          </a:p>
        </p:txBody>
      </p:sp>
      <p:sp>
        <p:nvSpPr>
          <p:cNvPr id="484"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Component of Spark</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Project started in 2012</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First alpha release in Spring 2013</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Out of alpha with Spark 0.9.0</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Discretized Stream (DStream) programming abstraction</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Represented as a sequence of RDDs (micro-batches)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RDD: set of records for a specific time interval</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Supports Scala, Java, and Python (with limitations)</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Fundamental architecture: batch processing of datasets</a:t>
            </a:r>
            <a:endParaRPr lang="en-US" sz="2000" b="1" strike="noStrike" spc="-1">
              <a:solidFill>
                <a:srgbClr val="000000"/>
              </a:solidFill>
              <a:uFill>
                <a:solidFill>
                  <a:srgbClr val="FFFFFF"/>
                </a:solidFill>
              </a:uFill>
              <a:latin typeface="Arial"/>
            </a:endParaRPr>
          </a:p>
        </p:txBody>
      </p:sp>
      <p:pic>
        <p:nvPicPr>
          <p:cNvPr id="485" name="Picture 2"/>
          <p:cNvPicPr/>
          <p:nvPr/>
        </p:nvPicPr>
        <p:blipFill>
          <a:blip r:embed="rId3"/>
          <a:stretch/>
        </p:blipFill>
        <p:spPr>
          <a:xfrm>
            <a:off x="7186680" y="566640"/>
            <a:ext cx="1784160" cy="1139400"/>
          </a:xfrm>
          <a:prstGeom prst="rect">
            <a:avLst/>
          </a:prstGeom>
          <a:ln>
            <a:noFill/>
          </a:ln>
        </p:spPr>
      </p:pic>
      <p:pic>
        <p:nvPicPr>
          <p:cNvPr id="486" name="Picture 2"/>
          <p:cNvPicPr/>
          <p:nvPr/>
        </p:nvPicPr>
        <p:blipFill>
          <a:blip r:embed="rId4"/>
          <a:stretch/>
        </p:blipFill>
        <p:spPr>
          <a:xfrm>
            <a:off x="360360" y="5241960"/>
            <a:ext cx="7911720" cy="12060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20"/>
          <p:cNvPicPr/>
          <p:nvPr/>
        </p:nvPicPr>
        <p:blipFill>
          <a:blip r:embed="rId2"/>
          <a:stretch/>
        </p:blipFill>
        <p:spPr>
          <a:xfrm>
            <a:off x="4359600" y="2688840"/>
            <a:ext cx="1688400" cy="899280"/>
          </a:xfrm>
          <a:prstGeom prst="rect">
            <a:avLst/>
          </a:prstGeom>
          <a:ln>
            <a:noFill/>
          </a:ln>
        </p:spPr>
      </p:pic>
      <p:sp>
        <p:nvSpPr>
          <p:cNvPr id="221" name="CustomShape 1"/>
          <p:cNvSpPr/>
          <p:nvPr/>
        </p:nvSpPr>
        <p:spPr>
          <a:xfrm>
            <a:off x="3138840" y="2880720"/>
            <a:ext cx="125100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000" b="1" strike="noStrike" spc="-1">
                <a:solidFill>
                  <a:srgbClr val="404040"/>
                </a:solidFill>
                <a:uFill>
                  <a:solidFill>
                    <a:srgbClr val="FFFFFF"/>
                  </a:solidFill>
                </a:uFill>
                <a:latin typeface="Arial"/>
                <a:ea typeface="ＭＳ Ｐゴシック"/>
              </a:rPr>
              <a:t>Why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Current Spark Streaming I/O</a:t>
            </a:r>
            <a:endParaRPr lang="en-US" sz="2400" b="0" strike="noStrike" spc="-1">
              <a:solidFill>
                <a:srgbClr val="000000"/>
              </a:solidFill>
              <a:uFill>
                <a:solidFill>
                  <a:srgbClr val="FFFFFF"/>
                </a:solidFill>
              </a:uFill>
              <a:latin typeface="Arial"/>
            </a:endParaRPr>
          </a:p>
        </p:txBody>
      </p:sp>
      <p:sp>
        <p:nvSpPr>
          <p:cNvPr id="488"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Input Sources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Kafka, Flume, Twitter, ZeroMQ, MQTT, TCP sockets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Basic sources: sockets, files, Akka actors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Other sources require receiver threads</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Output operations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Print(), saveAsTextFiles(), saveAsObjectFiles(), saveAsHadoopFiles(), foreachRDD()</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foreachRDD can be used for message queues, DB operations and more</a:t>
            </a:r>
            <a:endParaRPr lang="en-US" sz="1600" b="0" strike="noStrike" spc="-1">
              <a:solidFill>
                <a:srgbClr val="000000"/>
              </a:solidFill>
              <a:uFill>
                <a:solidFill>
                  <a:srgbClr val="FFFFFF"/>
                </a:solidFill>
              </a:uFill>
              <a:latin typeface="Arial"/>
            </a:endParaRPr>
          </a:p>
        </p:txBody>
      </p:sp>
      <p:pic>
        <p:nvPicPr>
          <p:cNvPr id="489" name="Picture 7"/>
          <p:cNvPicPr/>
          <p:nvPr/>
        </p:nvPicPr>
        <p:blipFill>
          <a:blip r:embed="rId3"/>
          <a:stretch/>
        </p:blipFill>
        <p:spPr>
          <a:xfrm>
            <a:off x="1077120" y="4393800"/>
            <a:ext cx="7159320" cy="208800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SparkSQL</a:t>
            </a:r>
            <a:endParaRPr lang="en-US" sz="2400" b="0" strike="noStrike" spc="-1">
              <a:solidFill>
                <a:srgbClr val="000000"/>
              </a:solidFill>
              <a:uFill>
                <a:solidFill>
                  <a:srgbClr val="FFFFFF"/>
                </a:solidFill>
              </a:uFill>
              <a:latin typeface="Arial"/>
            </a:endParaRPr>
          </a:p>
        </p:txBody>
      </p:sp>
      <p:sp>
        <p:nvSpPr>
          <p:cNvPr id="491"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Provide for relational queries expressed in SQL, HiveQL and Scala</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Seamlessly mix SQL queries with Spark programs </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DataFrame/Dataset provide a single interface for efficiently working with structured data including Apache Hive, Parquet and JSON files</a:t>
            </a: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Leverages Hive frontend and metastore</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Compatibility with Hive data, queries, and UDFs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HiveQL limitations may apply</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Not ANSI SQL compliant</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Little to no query rewrite optimization, automatic memory management or sophisticated workload management</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Graduated from alpha status with Spark 1.3</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DataFrames API marked as experimental</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Standard connectivity through JDBC/ODBC</a:t>
            </a:r>
            <a:endParaRPr lang="en-US" sz="2000" b="1" strike="noStrike" spc="-1">
              <a:solidFill>
                <a:srgbClr val="000000"/>
              </a:solidFill>
              <a:uFill>
                <a:solidFill>
                  <a:srgbClr val="FFFFFF"/>
                </a:solidFill>
              </a:uFill>
              <a:latin typeface="Arial"/>
            </a:endParaRPr>
          </a:p>
        </p:txBody>
      </p:sp>
      <p:pic>
        <p:nvPicPr>
          <p:cNvPr id="492" name="Picture 3"/>
          <p:cNvPicPr/>
          <p:nvPr/>
        </p:nvPicPr>
        <p:blipFill>
          <a:blip r:embed="rId3"/>
          <a:stretch/>
        </p:blipFill>
        <p:spPr>
          <a:xfrm>
            <a:off x="5961240" y="5099040"/>
            <a:ext cx="3009600" cy="1504440"/>
          </a:xfrm>
          <a:prstGeom prst="rect">
            <a:avLst/>
          </a:prstGeom>
          <a:ln>
            <a:noFill/>
          </a:ln>
        </p:spPr>
      </p:pic>
      <p:pic>
        <p:nvPicPr>
          <p:cNvPr id="493" name="Picture 2"/>
          <p:cNvPicPr/>
          <p:nvPr/>
        </p:nvPicPr>
        <p:blipFill>
          <a:blip r:embed="rId4"/>
          <a:stretch/>
        </p:blipFill>
        <p:spPr>
          <a:xfrm>
            <a:off x="6151680" y="2885760"/>
            <a:ext cx="2890440" cy="10537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ML</a:t>
            </a:r>
            <a:endParaRPr lang="en-US" sz="2400" b="0" strike="noStrike" spc="-1">
              <a:solidFill>
                <a:srgbClr val="000000"/>
              </a:solidFill>
              <a:uFill>
                <a:solidFill>
                  <a:srgbClr val="FFFFFF"/>
                </a:solidFill>
              </a:uFill>
              <a:latin typeface="Arial"/>
            </a:endParaRPr>
          </a:p>
        </p:txBody>
      </p:sp>
      <p:sp>
        <p:nvSpPr>
          <p:cNvPr id="495"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Spark ML for machine learning library</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RDD-based package </a:t>
            </a:r>
            <a:r>
              <a:rPr lang="en-US" sz="1800" b="0" strike="noStrike" spc="-1">
                <a:solidFill>
                  <a:srgbClr val="000000"/>
                </a:solidFill>
                <a:uFill>
                  <a:solidFill>
                    <a:srgbClr val="FFFFFF"/>
                  </a:solidFill>
                </a:uFill>
                <a:latin typeface="Courier New"/>
                <a:ea typeface="Courier New"/>
              </a:rPr>
              <a:t>spark.mllib</a:t>
            </a:r>
            <a:r>
              <a:rPr lang="en-US" sz="1800" b="0" strike="noStrike" spc="-1">
                <a:solidFill>
                  <a:srgbClr val="000000"/>
                </a:solidFill>
                <a:uFill>
                  <a:solidFill>
                    <a:srgbClr val="FFFFFF"/>
                  </a:solidFill>
                </a:uFill>
                <a:latin typeface="Arial"/>
                <a:ea typeface="ＭＳ Ｐゴシック"/>
              </a:rPr>
              <a:t> now in maintenance mode </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The primary API is now the DataFrame-based package </a:t>
            </a:r>
            <a:r>
              <a:rPr lang="en-US" sz="1800" b="0" strike="noStrike" spc="-1">
                <a:solidFill>
                  <a:srgbClr val="000000"/>
                </a:solidFill>
                <a:uFill>
                  <a:solidFill>
                    <a:srgbClr val="FFFFFF"/>
                  </a:solidFill>
                </a:uFill>
                <a:latin typeface="Courier New"/>
                <a:ea typeface="Courier New"/>
              </a:rPr>
              <a:t>spark.ml</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Courier New"/>
              </a:rPr>
              <a:t>Parity of </a:t>
            </a:r>
            <a:r>
              <a:rPr lang="en-US" sz="1800" b="0" strike="noStrike" spc="-1">
                <a:solidFill>
                  <a:srgbClr val="000000"/>
                </a:solidFill>
                <a:uFill>
                  <a:solidFill>
                    <a:srgbClr val="FFFFFF"/>
                  </a:solidFill>
                </a:uFill>
                <a:latin typeface="Courier New"/>
                <a:ea typeface="Courier New"/>
              </a:rPr>
              <a:t>spark.ml</a:t>
            </a:r>
            <a:r>
              <a:rPr lang="en-US" sz="1800" b="0" strike="noStrike" spc="-1">
                <a:solidFill>
                  <a:srgbClr val="000000"/>
                </a:solidFill>
                <a:uFill>
                  <a:solidFill>
                    <a:srgbClr val="FFFFFF"/>
                  </a:solidFill>
                </a:uFill>
                <a:latin typeface="Arial"/>
                <a:ea typeface="Courier New"/>
              </a:rPr>
              <a:t> estimated for Spark 2.2</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Provides common algorithm and utilities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Classification</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Regression</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Clustering</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Collaborative filtering</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Dimensionality reduction</a:t>
            </a:r>
            <a:endParaRPr lang="en-US" sz="1600" b="0"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Leverages iteration and yields better results than one-pass approximations sometimes used with MapReduce</a:t>
            </a:r>
            <a:endParaRPr lang="en-US" sz="2000" b="1" strike="noStrike" spc="-1">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757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ML</a:t>
            </a:r>
            <a:endParaRPr lang="en-US" sz="2400" b="0" strike="noStrike" spc="-1">
              <a:solidFill>
                <a:srgbClr val="000000"/>
              </a:solidFill>
              <a:uFill>
                <a:solidFill>
                  <a:srgbClr val="FFFFFF"/>
                </a:solidFill>
              </a:uFill>
              <a:latin typeface="Arial"/>
            </a:endParaRPr>
          </a:p>
        </p:txBody>
      </p:sp>
      <p:graphicFrame>
        <p:nvGraphicFramePr>
          <p:cNvPr id="499" name="Table 2"/>
          <p:cNvGraphicFramePr/>
          <p:nvPr/>
        </p:nvGraphicFramePr>
        <p:xfrm>
          <a:off x="320760" y="1170000"/>
          <a:ext cx="8658000" cy="4828680"/>
        </p:xfrm>
        <a:graphic>
          <a:graphicData uri="http://schemas.openxmlformats.org/drawingml/2006/table">
            <a:tbl>
              <a:tblPr/>
              <a:tblGrid>
                <a:gridCol w="2847960"/>
                <a:gridCol w="2846160"/>
                <a:gridCol w="2963880"/>
              </a:tblGrid>
              <a:tr h="352080">
                <a:tc>
                  <a:txBody>
                    <a:bodyPr/>
                    <a:lstStyle/>
                    <a:p>
                      <a:pPr algn="ctr">
                        <a:lnSpc>
                          <a:spcPct val="100000"/>
                        </a:lnSpc>
                      </a:pPr>
                      <a:r>
                        <a:rPr lang="en-US" sz="1800" b="0" strike="noStrike" spc="-1">
                          <a:solidFill>
                            <a:srgbClr val="FFFFFF"/>
                          </a:solidFill>
                          <a:uFill>
                            <a:solidFill>
                              <a:srgbClr val="FFFFFF"/>
                            </a:solidFill>
                          </a:uFill>
                          <a:latin typeface="Arial"/>
                          <a:ea typeface="ＭＳ Ｐゴシック"/>
                        </a:rPr>
                        <a:t>Classification/Regression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Clustering</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Feature Extractors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007DAD"/>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Logistic regression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CCDA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K-means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CCDA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TF-IDF</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CCDAF1"/>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Decision tree classifier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Gaussian mixture</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Word2Vec</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Random forest (class/reg)</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Latent Dirichlet allocation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CountVectorizer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Gradient boosted tree</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Bisecting k-means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Feature Transformers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008ABF"/>
                    </a:solidFill>
                  </a:tcPr>
                </a:tc>
              </a:tr>
              <a:tr h="60372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Multilayer perceptron classifier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Collaborative Filtering</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007DAD"/>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Tokenizer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One-vs-rest classifier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Alternating least squares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StopWordRemover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Linear regression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6DDF2"/>
                    </a:solidFill>
                  </a:tcPr>
                </a:tc>
                <a:tc>
                  <a:txBody>
                    <a:bodyPr/>
                    <a:lstStyle/>
                    <a:p>
                      <a:pPr algn="ctr">
                        <a:lnSpc>
                          <a:spcPct val="100000"/>
                        </a:lnSpc>
                      </a:pPr>
                      <a:r>
                        <a:rPr lang="en-US" sz="1800" b="1" strike="noStrike" spc="-1">
                          <a:solidFill>
                            <a:srgbClr val="FFFFFF"/>
                          </a:solidFill>
                          <a:uFill>
                            <a:solidFill>
                              <a:srgbClr val="FFFFFF"/>
                            </a:solidFill>
                          </a:uFill>
                          <a:latin typeface="Arial"/>
                          <a:ea typeface="ＭＳ Ｐゴシック"/>
                        </a:rPr>
                        <a:t>Feature Selectors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007DAD"/>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N-gram</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6DDF2"/>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Generalized linear reg.</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VectorSlicer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Binarizer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Naïve Bayes</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RFormula</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D6DDF2"/>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PCA</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Decision trees (class/reg)</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ChiSqSelector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PolynomialExpansion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Survival regression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StringIndexer</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CDAF1"/>
                    </a:solidFill>
                  </a:tcPr>
                </a:tc>
              </a:tr>
              <a:tr h="352080">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Isotonic regression</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endParaRPr lang="en-US"/>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c>
                  <a:txBody>
                    <a:bodyPr/>
                    <a:lstStyle/>
                    <a:p>
                      <a:pPr>
                        <a:lnSpc>
                          <a:spcPct val="100000"/>
                        </a:lnSpc>
                      </a:pPr>
                      <a:r>
                        <a:rPr lang="en-US" sz="1800" b="0" strike="noStrike" spc="-1">
                          <a:solidFill>
                            <a:srgbClr val="000000"/>
                          </a:solidFill>
                          <a:uFill>
                            <a:solidFill>
                              <a:srgbClr val="FFFFFF"/>
                            </a:solidFill>
                          </a:uFill>
                          <a:latin typeface="Arial"/>
                          <a:ea typeface="ＭＳ Ｐゴシック"/>
                        </a:rPr>
                        <a:t>---- 13 more ---</a:t>
                      </a:r>
                      <a:endParaRPr lang="en-US" sz="1800" b="0" strike="noStrike" spc="-1">
                        <a:solidFill>
                          <a:srgbClr val="000000"/>
                        </a:solidFill>
                        <a:uFill>
                          <a:solidFill>
                            <a:srgbClr val="FFFFFF"/>
                          </a:solidFill>
                        </a:u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7EDF8"/>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GraphX</a:t>
            </a:r>
            <a:endParaRPr lang="en-US" sz="2400" b="0" strike="noStrike" spc="-1">
              <a:solidFill>
                <a:srgbClr val="000000"/>
              </a:solidFill>
              <a:uFill>
                <a:solidFill>
                  <a:srgbClr val="FFFFFF"/>
                </a:solidFill>
              </a:uFill>
              <a:latin typeface="Arial"/>
            </a:endParaRPr>
          </a:p>
        </p:txBody>
      </p:sp>
      <p:sp>
        <p:nvSpPr>
          <p:cNvPr id="501"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Flexible Graphing</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GraphX unifies ETL, exploratory analysis, and iterative graph computation</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You can view the same data as both graphs and  collections, transform and join graphs with RDDs efficiently, and write custom iterative graph algorithms with the API</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 Speed</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Comparable performance to the fastest specialized graph processing systems.</a:t>
            </a:r>
            <a:endParaRPr lang="en-US" sz="1600" b="0"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Algorithms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Choose from a growing library of graph algorithms</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In addition to a highly flexible API, GraphX comes with a variety of graph algorithms</a:t>
            </a:r>
            <a:endParaRPr lang="en-US" sz="1600" b="0"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p:txBody>
      </p:sp>
      <p:pic>
        <p:nvPicPr>
          <p:cNvPr id="502" name="Picture 4"/>
          <p:cNvPicPr/>
          <p:nvPr/>
        </p:nvPicPr>
        <p:blipFill>
          <a:blip r:embed="rId3"/>
          <a:stretch/>
        </p:blipFill>
        <p:spPr>
          <a:xfrm>
            <a:off x="6510240" y="4403880"/>
            <a:ext cx="2347560" cy="199980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R</a:t>
            </a:r>
            <a:endParaRPr lang="en-US" sz="2400" b="0" strike="noStrike" spc="-1">
              <a:solidFill>
                <a:srgbClr val="000000"/>
              </a:solidFill>
              <a:uFill>
                <a:solidFill>
                  <a:srgbClr val="FFFFFF"/>
                </a:solidFill>
              </a:uFill>
              <a:latin typeface="Arial"/>
            </a:endParaRPr>
          </a:p>
        </p:txBody>
      </p:sp>
      <p:sp>
        <p:nvSpPr>
          <p:cNvPr id="504" name="TextShape 2"/>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Spark R is an R package that provides a light-weight front-end to use Apache Spark from R </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Spark R exposes the Spark API through the RDD class and allows users to interactively run jobs from the R shell on a cluster.</a:t>
            </a:r>
            <a:endParaRPr lang="en-US" sz="2000" b="1" strike="noStrike" spc="-1">
              <a:solidFill>
                <a:srgbClr val="000000"/>
              </a:solidFill>
              <a:uFill>
                <a:solidFill>
                  <a:srgbClr val="FFFFFF"/>
                </a:solidFill>
              </a:uFill>
              <a:latin typeface="Arial"/>
            </a:endParaRPr>
          </a:p>
          <a:p>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Goals</a:t>
            </a:r>
            <a:endParaRPr lang="en-US" sz="2000" b="1"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Make Spark R production ready </a:t>
            </a:r>
            <a:endParaRPr lang="en-US" sz="1600" b="0" strike="noStrike" spc="-1">
              <a:solidFill>
                <a:srgbClr val="000000"/>
              </a:solidFill>
              <a:uFill>
                <a:solidFill>
                  <a:srgbClr val="FFFFFF"/>
                </a:solidFill>
              </a:uFill>
              <a:latin typeface="Arial"/>
            </a:endParaRPr>
          </a:p>
          <a:p>
            <a:pPr marL="804960" lvl="2" indent="-171000">
              <a:lnSpc>
                <a:spcPct val="100000"/>
              </a:lnSpc>
              <a:buClr>
                <a:srgbClr val="000000"/>
              </a:buClr>
              <a:buFont typeface="Symbol" charset="2"/>
              <a:buChar char=""/>
            </a:pPr>
            <a:r>
              <a:rPr lang="en-US" sz="1600" b="0" strike="noStrike" spc="-1">
                <a:solidFill>
                  <a:srgbClr val="000000"/>
                </a:solidFill>
                <a:uFill>
                  <a:solidFill>
                    <a:srgbClr val="FFFFFF"/>
                  </a:solidFill>
                </a:uFill>
                <a:latin typeface="Arial"/>
                <a:ea typeface="ＭＳ Ｐゴシック"/>
              </a:rPr>
              <a:t>Efforts from AlteryX and DataBricks</a:t>
            </a:r>
            <a:endParaRPr lang="en-US" sz="14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Integration with Mllib</a:t>
            </a:r>
            <a:endParaRPr lang="en-US" sz="1600" b="0" strike="noStrike" spc="-1">
              <a:solidFill>
                <a:srgbClr val="000000"/>
              </a:solidFill>
              <a:uFill>
                <a:solidFill>
                  <a:srgbClr val="FFFFFF"/>
                </a:solidFill>
              </a:uFill>
              <a:latin typeface="Arial"/>
            </a:endParaRPr>
          </a:p>
          <a:p>
            <a:pPr marL="515880" lvl="1" indent="-225000">
              <a:lnSpc>
                <a:spcPct val="100000"/>
              </a:lnSpc>
              <a:buClr>
                <a:srgbClr val="000000"/>
              </a:buClr>
              <a:buFont typeface="Symbol"/>
              <a:buChar char="-"/>
            </a:pPr>
            <a:r>
              <a:rPr lang="en-US" sz="1800" b="0" strike="noStrike" spc="-1">
                <a:solidFill>
                  <a:srgbClr val="000000"/>
                </a:solidFill>
                <a:uFill>
                  <a:solidFill>
                    <a:srgbClr val="FFFFFF"/>
                  </a:solidFill>
                </a:uFill>
                <a:latin typeface="Arial"/>
                <a:ea typeface="ＭＳ Ｐゴシック"/>
              </a:rPr>
              <a:t>Consolidations to the data frame and RDD concepts</a:t>
            </a:r>
            <a:endParaRPr lang="en-US" sz="1600" b="0" strike="noStrike" spc="-1">
              <a:solidFill>
                <a:srgbClr val="000000"/>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Key Reasons for the Interest in Spark</a:t>
            </a:r>
            <a:endParaRPr lang="en-US" sz="2400" b="0" strike="noStrike" spc="-1">
              <a:solidFill>
                <a:srgbClr val="000000"/>
              </a:solidFill>
              <a:uFill>
                <a:solidFill>
                  <a:srgbClr val="FFFFFF"/>
                </a:solidFill>
              </a:uFill>
              <a:latin typeface="Arial"/>
            </a:endParaRPr>
          </a:p>
        </p:txBody>
      </p:sp>
      <p:sp>
        <p:nvSpPr>
          <p:cNvPr id="223" name="CustomShape 2"/>
          <p:cNvSpPr/>
          <p:nvPr/>
        </p:nvSpPr>
        <p:spPr>
          <a:xfrm>
            <a:off x="384120" y="1474920"/>
            <a:ext cx="2757240" cy="403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200" b="1" strike="noStrike" spc="-1">
                <a:solidFill>
                  <a:srgbClr val="000000"/>
                </a:solidFill>
                <a:uFill>
                  <a:solidFill>
                    <a:srgbClr val="FFFFFF"/>
                  </a:solidFill>
                </a:uFill>
                <a:latin typeface="Arial"/>
                <a:ea typeface="ＭＳ Ｐゴシック"/>
              </a:rPr>
              <a:t>Performant</a:t>
            </a:r>
            <a:endParaRPr lang="en-US" sz="1800" b="0" strike="noStrike" spc="-1">
              <a:solidFill>
                <a:srgbClr val="000000"/>
              </a:solidFill>
              <a:uFill>
                <a:solidFill>
                  <a:srgbClr val="FFFFFF"/>
                </a:solidFill>
              </a:uFill>
              <a:latin typeface="Arial"/>
            </a:endParaRPr>
          </a:p>
        </p:txBody>
      </p:sp>
      <p:sp>
        <p:nvSpPr>
          <p:cNvPr id="224" name="CustomShape 3"/>
          <p:cNvSpPr/>
          <p:nvPr/>
        </p:nvSpPr>
        <p:spPr>
          <a:xfrm>
            <a:off x="3390840" y="1515960"/>
            <a:ext cx="342720" cy="329760"/>
          </a:xfrm>
          <a:prstGeom prst="rightArrow">
            <a:avLst>
              <a:gd name="adj1" fmla="val 50000"/>
              <a:gd name="adj2" fmla="val 50000"/>
            </a:avLst>
          </a:prstGeom>
          <a:ln>
            <a:solidFill>
              <a:srgbClr val="007AA9"/>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CustomShape 4"/>
          <p:cNvSpPr/>
          <p:nvPr/>
        </p:nvSpPr>
        <p:spPr>
          <a:xfrm>
            <a:off x="4105440" y="1465200"/>
            <a:ext cx="4770000" cy="8254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343080" indent="-342720">
              <a:lnSpc>
                <a:spcPct val="90000"/>
              </a:lnSpc>
              <a:buClr>
                <a:srgbClr val="007DAD"/>
              </a:buClr>
              <a:buFont typeface="Wingdings" charset="2"/>
              <a:buChar char=""/>
            </a:pPr>
            <a:r>
              <a:rPr lang="en-US" sz="1600" b="0" strike="noStrike" spc="-1">
                <a:solidFill>
                  <a:srgbClr val="000000"/>
                </a:solidFill>
                <a:uFill>
                  <a:solidFill>
                    <a:srgbClr val="FFFFFF"/>
                  </a:solidFill>
                </a:uFill>
                <a:latin typeface="Arial"/>
                <a:ea typeface="ＭＳ Ｐゴシック"/>
              </a:rPr>
              <a:t>In-memory architecture greatly reduces disk I/O</a:t>
            </a:r>
            <a:endParaRPr lang="en-US" sz="1800" b="0" strike="noStrike" spc="-1">
              <a:solidFill>
                <a:srgbClr val="000000"/>
              </a:solidFill>
              <a:uFill>
                <a:solidFill>
                  <a:srgbClr val="FFFFFF"/>
                </a:solidFill>
              </a:uFill>
              <a:latin typeface="Arial"/>
            </a:endParaRPr>
          </a:p>
          <a:p>
            <a:pPr marL="343080" indent="-342720">
              <a:lnSpc>
                <a:spcPct val="90000"/>
              </a:lnSpc>
              <a:buClr>
                <a:srgbClr val="007DAD"/>
              </a:buClr>
              <a:buFont typeface="Wingdings" charset="2"/>
              <a:buChar char=""/>
            </a:pPr>
            <a:r>
              <a:rPr lang="en-US" sz="1600" b="0" strike="noStrike" spc="-1">
                <a:solidFill>
                  <a:srgbClr val="000000"/>
                </a:solidFill>
                <a:uFill>
                  <a:solidFill>
                    <a:srgbClr val="FFFFFF"/>
                  </a:solidFill>
                </a:uFill>
                <a:latin typeface="Arial"/>
                <a:ea typeface="ＭＳ Ｐゴシック"/>
              </a:rPr>
              <a:t>Anywhere from </a:t>
            </a:r>
            <a:r>
              <a:rPr lang="en-US" sz="1600" b="1" strike="noStrike" spc="-1">
                <a:solidFill>
                  <a:srgbClr val="000000"/>
                </a:solidFill>
                <a:uFill>
                  <a:solidFill>
                    <a:srgbClr val="FFFFFF"/>
                  </a:solidFill>
                </a:uFill>
                <a:latin typeface="Arial"/>
                <a:ea typeface="ＭＳ Ｐゴシック"/>
              </a:rPr>
              <a:t>20-100x faster</a:t>
            </a:r>
            <a:r>
              <a:rPr lang="en-US" sz="1600" b="0" strike="noStrike" spc="-1">
                <a:solidFill>
                  <a:srgbClr val="000000"/>
                </a:solidFill>
                <a:uFill>
                  <a:solidFill>
                    <a:srgbClr val="FFFFFF"/>
                  </a:solidFill>
                </a:uFill>
                <a:latin typeface="Arial"/>
                <a:ea typeface="ＭＳ Ｐゴシック"/>
              </a:rPr>
              <a:t> for common tasks</a:t>
            </a:r>
            <a:endParaRPr lang="en-US" sz="1800" b="0" strike="noStrike" spc="-1">
              <a:solidFill>
                <a:srgbClr val="000000"/>
              </a:solidFill>
              <a:uFill>
                <a:solidFill>
                  <a:srgbClr val="FFFFFF"/>
                </a:solidFill>
              </a:uFill>
              <a:latin typeface="Arial"/>
            </a:endParaRPr>
          </a:p>
        </p:txBody>
      </p:sp>
      <p:sp>
        <p:nvSpPr>
          <p:cNvPr id="226" name="CustomShape 5"/>
          <p:cNvSpPr/>
          <p:nvPr/>
        </p:nvSpPr>
        <p:spPr>
          <a:xfrm>
            <a:off x="384120" y="2419200"/>
            <a:ext cx="2757240" cy="403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200" b="1" strike="noStrike" spc="-1">
                <a:solidFill>
                  <a:srgbClr val="000000"/>
                </a:solidFill>
                <a:uFill>
                  <a:solidFill>
                    <a:srgbClr val="FFFFFF"/>
                  </a:solidFill>
                </a:uFill>
                <a:latin typeface="Arial"/>
                <a:ea typeface="ＭＳ Ｐゴシック"/>
              </a:rPr>
              <a:t>Productive</a:t>
            </a:r>
            <a:endParaRPr lang="en-US" sz="1800" b="0" strike="noStrike" spc="-1">
              <a:solidFill>
                <a:srgbClr val="000000"/>
              </a:solidFill>
              <a:uFill>
                <a:solidFill>
                  <a:srgbClr val="FFFFFF"/>
                </a:solidFill>
              </a:uFill>
              <a:latin typeface="Arial"/>
            </a:endParaRPr>
          </a:p>
        </p:txBody>
      </p:sp>
      <p:sp>
        <p:nvSpPr>
          <p:cNvPr id="227" name="CustomShape 6"/>
          <p:cNvSpPr/>
          <p:nvPr/>
        </p:nvSpPr>
        <p:spPr>
          <a:xfrm>
            <a:off x="3390840" y="2459160"/>
            <a:ext cx="342720" cy="329760"/>
          </a:xfrm>
          <a:prstGeom prst="rightArrow">
            <a:avLst>
              <a:gd name="adj1" fmla="val 50000"/>
              <a:gd name="adj2" fmla="val 50000"/>
            </a:avLst>
          </a:prstGeom>
          <a:ln>
            <a:solidFill>
              <a:srgbClr val="007AA9"/>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CustomShape 7"/>
          <p:cNvSpPr/>
          <p:nvPr/>
        </p:nvSpPr>
        <p:spPr>
          <a:xfrm>
            <a:off x="4105440" y="2408400"/>
            <a:ext cx="4704840" cy="2073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343080" indent="-342720">
              <a:lnSpc>
                <a:spcPct val="90000"/>
              </a:lnSpc>
              <a:buClr>
                <a:srgbClr val="007DAD"/>
              </a:buClr>
              <a:buFont typeface="Wingdings" charset="2"/>
              <a:buChar char=""/>
            </a:pPr>
            <a:r>
              <a:rPr lang="en-US" sz="1600" b="1" strike="noStrike" spc="-1">
                <a:solidFill>
                  <a:srgbClr val="000000"/>
                </a:solidFill>
                <a:uFill>
                  <a:solidFill>
                    <a:srgbClr val="FFFFFF"/>
                  </a:solidFill>
                </a:uFill>
                <a:latin typeface="Arial"/>
                <a:ea typeface="ＭＳ Ｐゴシック"/>
              </a:rPr>
              <a:t>Concise and expressive syntax</a:t>
            </a:r>
            <a:r>
              <a:rPr lang="en-US" sz="1600" b="0" strike="noStrike" spc="-1">
                <a:solidFill>
                  <a:srgbClr val="000000"/>
                </a:solidFill>
                <a:uFill>
                  <a:solidFill>
                    <a:srgbClr val="FFFFFF"/>
                  </a:solidFill>
                </a:uFill>
                <a:latin typeface="Arial"/>
                <a:ea typeface="ＭＳ Ｐゴシック"/>
              </a:rPr>
              <a:t>, especially compared to prior approaches</a:t>
            </a:r>
            <a:endParaRPr lang="en-US" sz="1800" b="0" strike="noStrike" spc="-1">
              <a:solidFill>
                <a:srgbClr val="000000"/>
              </a:solidFill>
              <a:uFill>
                <a:solidFill>
                  <a:srgbClr val="FFFFFF"/>
                </a:solidFill>
              </a:uFill>
              <a:latin typeface="Arial"/>
            </a:endParaRPr>
          </a:p>
          <a:p>
            <a:pPr marL="343080" indent="-342720">
              <a:lnSpc>
                <a:spcPct val="90000"/>
              </a:lnSpc>
              <a:buClr>
                <a:srgbClr val="007DAD"/>
              </a:buClr>
              <a:buFont typeface="Wingdings" charset="2"/>
              <a:buChar char=""/>
            </a:pPr>
            <a:r>
              <a:rPr lang="en-US" sz="1600" b="1" strike="noStrike" spc="-1">
                <a:solidFill>
                  <a:srgbClr val="000000"/>
                </a:solidFill>
                <a:uFill>
                  <a:solidFill>
                    <a:srgbClr val="FFFFFF"/>
                  </a:solidFill>
                </a:uFill>
                <a:latin typeface="Arial"/>
                <a:ea typeface="ＭＳ Ｐゴシック"/>
              </a:rPr>
              <a:t>Single programming model </a:t>
            </a:r>
            <a:r>
              <a:rPr lang="en-US" sz="1600" b="0" strike="noStrike" spc="-1">
                <a:solidFill>
                  <a:srgbClr val="000000"/>
                </a:solidFill>
                <a:uFill>
                  <a:solidFill>
                    <a:srgbClr val="FFFFFF"/>
                  </a:solidFill>
                </a:uFill>
                <a:latin typeface="Arial"/>
                <a:ea typeface="ＭＳ Ｐゴシック"/>
              </a:rPr>
              <a:t>across a range of use cases and steps in data lifecycle</a:t>
            </a:r>
            <a:endParaRPr lang="en-US" sz="1800" b="0" strike="noStrike" spc="-1">
              <a:solidFill>
                <a:srgbClr val="000000"/>
              </a:solidFill>
              <a:uFill>
                <a:solidFill>
                  <a:srgbClr val="FFFFFF"/>
                </a:solidFill>
              </a:uFill>
              <a:latin typeface="Arial"/>
            </a:endParaRPr>
          </a:p>
          <a:p>
            <a:pPr marL="343080" indent="-342720">
              <a:lnSpc>
                <a:spcPct val="90000"/>
              </a:lnSpc>
              <a:buClr>
                <a:srgbClr val="007DAD"/>
              </a:buClr>
              <a:buFont typeface="Wingdings" charset="2"/>
              <a:buChar char=""/>
            </a:pPr>
            <a:r>
              <a:rPr lang="en-US" sz="1600" b="1" strike="noStrike" spc="-1">
                <a:solidFill>
                  <a:srgbClr val="000000"/>
                </a:solidFill>
                <a:uFill>
                  <a:solidFill>
                    <a:srgbClr val="FFFFFF"/>
                  </a:solidFill>
                </a:uFill>
                <a:latin typeface="Arial"/>
                <a:ea typeface="ＭＳ Ｐゴシック"/>
              </a:rPr>
              <a:t>Integrated with common programming languages </a:t>
            </a:r>
            <a:r>
              <a:rPr lang="en-US" sz="1600" b="0" strike="noStrike" spc="-1">
                <a:solidFill>
                  <a:srgbClr val="000000"/>
                </a:solidFill>
                <a:uFill>
                  <a:solidFill>
                    <a:srgbClr val="FFFFFF"/>
                  </a:solidFill>
                </a:uFill>
                <a:latin typeface="Arial"/>
                <a:ea typeface="ＭＳ Ｐゴシック"/>
              </a:rPr>
              <a:t>– Java, Python, Scala, R</a:t>
            </a:r>
            <a:endParaRPr lang="en-US" sz="1800" b="0" strike="noStrike" spc="-1">
              <a:solidFill>
                <a:srgbClr val="000000"/>
              </a:solidFill>
              <a:uFill>
                <a:solidFill>
                  <a:srgbClr val="FFFFFF"/>
                </a:solidFill>
              </a:uFill>
              <a:latin typeface="Arial"/>
            </a:endParaRPr>
          </a:p>
          <a:p>
            <a:pPr marL="343080" indent="-342720">
              <a:lnSpc>
                <a:spcPct val="90000"/>
              </a:lnSpc>
              <a:buClr>
                <a:srgbClr val="007DAD"/>
              </a:buClr>
              <a:buFont typeface="Wingdings" charset="2"/>
              <a:buChar char=""/>
            </a:pPr>
            <a:r>
              <a:rPr lang="en-US" sz="1600" b="1" strike="noStrike" spc="-1">
                <a:solidFill>
                  <a:srgbClr val="000000"/>
                </a:solidFill>
                <a:uFill>
                  <a:solidFill>
                    <a:srgbClr val="FFFFFF"/>
                  </a:solidFill>
                </a:uFill>
                <a:latin typeface="Arial"/>
                <a:ea typeface="ＭＳ Ｐゴシック"/>
              </a:rPr>
              <a:t>New tools </a:t>
            </a:r>
            <a:r>
              <a:rPr lang="en-US" sz="1600" b="0" strike="noStrike" spc="-1">
                <a:solidFill>
                  <a:srgbClr val="000000"/>
                </a:solidFill>
                <a:uFill>
                  <a:solidFill>
                    <a:srgbClr val="FFFFFF"/>
                  </a:solidFill>
                </a:uFill>
                <a:latin typeface="Arial"/>
                <a:ea typeface="ＭＳ Ｐゴシック"/>
              </a:rPr>
              <a:t>continually</a:t>
            </a:r>
            <a:r>
              <a:rPr lang="en-US" sz="1600" b="1" strike="noStrike" spc="-1">
                <a:solidFill>
                  <a:srgbClr val="000000"/>
                </a:solidFill>
                <a:uFill>
                  <a:solidFill>
                    <a:srgbClr val="FFFFFF"/>
                  </a:solidFill>
                </a:uFill>
                <a:latin typeface="Arial"/>
                <a:ea typeface="ＭＳ Ｐゴシック"/>
              </a:rPr>
              <a:t> </a:t>
            </a:r>
            <a:r>
              <a:rPr lang="en-US" sz="1600" b="0" strike="noStrike" spc="-1">
                <a:solidFill>
                  <a:srgbClr val="000000"/>
                </a:solidFill>
                <a:uFill>
                  <a:solidFill>
                    <a:srgbClr val="FFFFFF"/>
                  </a:solidFill>
                </a:uFill>
                <a:latin typeface="Arial"/>
                <a:ea typeface="ＭＳ Ｐゴシック"/>
              </a:rPr>
              <a:t>reduce skill barrier for access (e.g. SQL for analysts)</a:t>
            </a:r>
            <a:endParaRPr lang="en-US" sz="1800" b="0" strike="noStrike" spc="-1">
              <a:solidFill>
                <a:srgbClr val="000000"/>
              </a:solidFill>
              <a:uFill>
                <a:solidFill>
                  <a:srgbClr val="FFFFFF"/>
                </a:solidFill>
              </a:uFill>
              <a:latin typeface="Arial"/>
            </a:endParaRPr>
          </a:p>
        </p:txBody>
      </p:sp>
      <p:sp>
        <p:nvSpPr>
          <p:cNvPr id="229" name="CustomShape 8"/>
          <p:cNvSpPr/>
          <p:nvPr/>
        </p:nvSpPr>
        <p:spPr>
          <a:xfrm>
            <a:off x="384120" y="4846680"/>
            <a:ext cx="2757240" cy="7390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200" b="1" strike="noStrike" spc="-1">
                <a:solidFill>
                  <a:srgbClr val="000000"/>
                </a:solidFill>
                <a:uFill>
                  <a:solidFill>
                    <a:srgbClr val="FFFFFF"/>
                  </a:solidFill>
                </a:uFill>
                <a:latin typeface="Arial"/>
                <a:ea typeface="ＭＳ Ｐゴシック"/>
              </a:rPr>
              <a:t>Leverages existing investments</a:t>
            </a:r>
            <a:endParaRPr lang="en-US" sz="1800" b="0" strike="noStrike" spc="-1">
              <a:solidFill>
                <a:srgbClr val="000000"/>
              </a:solidFill>
              <a:uFill>
                <a:solidFill>
                  <a:srgbClr val="FFFFFF"/>
                </a:solidFill>
              </a:uFill>
              <a:latin typeface="Arial"/>
            </a:endParaRPr>
          </a:p>
        </p:txBody>
      </p:sp>
      <p:sp>
        <p:nvSpPr>
          <p:cNvPr id="230" name="CustomShape 9"/>
          <p:cNvSpPr/>
          <p:nvPr/>
        </p:nvSpPr>
        <p:spPr>
          <a:xfrm>
            <a:off x="3390840" y="4886280"/>
            <a:ext cx="342720" cy="329760"/>
          </a:xfrm>
          <a:prstGeom prst="rightArrow">
            <a:avLst>
              <a:gd name="adj1" fmla="val 50000"/>
              <a:gd name="adj2" fmla="val 50000"/>
            </a:avLst>
          </a:prstGeom>
          <a:ln>
            <a:solidFill>
              <a:srgbClr val="007AA9"/>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1" name="CustomShape 10"/>
          <p:cNvSpPr/>
          <p:nvPr/>
        </p:nvSpPr>
        <p:spPr>
          <a:xfrm>
            <a:off x="4105440" y="4835520"/>
            <a:ext cx="4704840" cy="53028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343080" indent="-342720">
              <a:lnSpc>
                <a:spcPct val="90000"/>
              </a:lnSpc>
              <a:buClr>
                <a:srgbClr val="007DAD"/>
              </a:buClr>
              <a:buFont typeface="Wingdings" charset="2"/>
              <a:buChar char=""/>
            </a:pPr>
            <a:r>
              <a:rPr lang="en-US" sz="1600" b="0" strike="noStrike" spc="-1">
                <a:solidFill>
                  <a:srgbClr val="000000"/>
                </a:solidFill>
                <a:uFill>
                  <a:solidFill>
                    <a:srgbClr val="FFFFFF"/>
                  </a:solidFill>
                </a:uFill>
                <a:latin typeface="Arial"/>
                <a:ea typeface="ＭＳ Ｐゴシック"/>
              </a:rPr>
              <a:t>Works well within </a:t>
            </a:r>
            <a:r>
              <a:rPr lang="en-US" sz="1600" b="1" strike="noStrike" spc="-1">
                <a:solidFill>
                  <a:srgbClr val="000000"/>
                </a:solidFill>
                <a:uFill>
                  <a:solidFill>
                    <a:srgbClr val="FFFFFF"/>
                  </a:solidFill>
                </a:uFill>
                <a:latin typeface="Arial"/>
                <a:ea typeface="ＭＳ Ｐゴシック"/>
              </a:rPr>
              <a:t>existing Hadoop ecosystem</a:t>
            </a:r>
            <a:endParaRPr lang="en-US" sz="1800" b="0" strike="noStrike" spc="-1">
              <a:solidFill>
                <a:srgbClr val="000000"/>
              </a:solidFill>
              <a:uFill>
                <a:solidFill>
                  <a:srgbClr val="FFFFFF"/>
                </a:solidFill>
              </a:uFill>
              <a:latin typeface="Arial"/>
            </a:endParaRPr>
          </a:p>
        </p:txBody>
      </p:sp>
      <p:sp>
        <p:nvSpPr>
          <p:cNvPr id="232" name="CustomShape 11"/>
          <p:cNvSpPr/>
          <p:nvPr/>
        </p:nvSpPr>
        <p:spPr>
          <a:xfrm>
            <a:off x="384120" y="5675400"/>
            <a:ext cx="2757240" cy="40392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a:lnSpc>
                <a:spcPct val="100000"/>
              </a:lnSpc>
            </a:pPr>
            <a:r>
              <a:rPr lang="en-US" sz="2200" b="1" strike="noStrike" spc="-1">
                <a:solidFill>
                  <a:srgbClr val="000000"/>
                </a:solidFill>
                <a:uFill>
                  <a:solidFill>
                    <a:srgbClr val="FFFFFF"/>
                  </a:solidFill>
                </a:uFill>
                <a:latin typeface="Arial"/>
                <a:ea typeface="ＭＳ Ｐゴシック"/>
              </a:rPr>
              <a:t>Improves with age</a:t>
            </a:r>
            <a:endParaRPr lang="en-US" sz="1800" b="0" strike="noStrike" spc="-1">
              <a:solidFill>
                <a:srgbClr val="000000"/>
              </a:solidFill>
              <a:uFill>
                <a:solidFill>
                  <a:srgbClr val="FFFFFF"/>
                </a:solidFill>
              </a:uFill>
              <a:latin typeface="Arial"/>
            </a:endParaRPr>
          </a:p>
        </p:txBody>
      </p:sp>
      <p:sp>
        <p:nvSpPr>
          <p:cNvPr id="233" name="CustomShape 12"/>
          <p:cNvSpPr/>
          <p:nvPr/>
        </p:nvSpPr>
        <p:spPr>
          <a:xfrm>
            <a:off x="3390840" y="5715000"/>
            <a:ext cx="342720" cy="329760"/>
          </a:xfrm>
          <a:prstGeom prst="rightArrow">
            <a:avLst>
              <a:gd name="adj1" fmla="val 50000"/>
              <a:gd name="adj2" fmla="val 50000"/>
            </a:avLst>
          </a:prstGeom>
          <a:ln>
            <a:solidFill>
              <a:srgbClr val="007AA9"/>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4" name="CustomShape 13"/>
          <p:cNvSpPr/>
          <p:nvPr/>
        </p:nvSpPr>
        <p:spPr>
          <a:xfrm>
            <a:off x="4105440" y="5665680"/>
            <a:ext cx="4704840" cy="7491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343080" indent="-342720">
              <a:lnSpc>
                <a:spcPct val="90000"/>
              </a:lnSpc>
              <a:buClr>
                <a:srgbClr val="007DAD"/>
              </a:buClr>
              <a:buFont typeface="Wingdings" charset="2"/>
              <a:buChar char=""/>
            </a:pPr>
            <a:r>
              <a:rPr lang="en-US" sz="1600" b="1" strike="noStrike" spc="-1">
                <a:solidFill>
                  <a:srgbClr val="000000"/>
                </a:solidFill>
                <a:uFill>
                  <a:solidFill>
                    <a:srgbClr val="FFFFFF"/>
                  </a:solidFill>
                </a:uFill>
                <a:latin typeface="Arial"/>
                <a:ea typeface="ＭＳ Ｐゴシック"/>
              </a:rPr>
              <a:t>Large and growing community </a:t>
            </a:r>
            <a:r>
              <a:rPr lang="en-US" sz="1600" b="0" strike="noStrike" spc="-1">
                <a:solidFill>
                  <a:srgbClr val="000000"/>
                </a:solidFill>
                <a:uFill>
                  <a:solidFill>
                    <a:srgbClr val="FFFFFF"/>
                  </a:solidFill>
                </a:uFill>
                <a:latin typeface="Arial"/>
                <a:ea typeface="ＭＳ Ｐゴシック"/>
              </a:rPr>
              <a:t>of contributors continuously improve full analytics stack and extend capabilities</a:t>
            </a:r>
            <a:endParaRPr lang="en-US" sz="1800" b="0" strike="noStrike" spc="-1">
              <a:solidFill>
                <a:srgbClr val="000000"/>
              </a:solidFill>
              <a:uFill>
                <a:solidFill>
                  <a:srgbClr val="FFFFFF"/>
                </a:solidFill>
              </a:uFill>
              <a:latin typeface="Arial"/>
            </a:endParaRPr>
          </a:p>
        </p:txBody>
      </p:sp>
      <p:sp>
        <p:nvSpPr>
          <p:cNvPr id="235" name="Line 14"/>
          <p:cNvSpPr/>
          <p:nvPr/>
        </p:nvSpPr>
        <p:spPr>
          <a:xfrm>
            <a:off x="4105080" y="2317680"/>
            <a:ext cx="4770360" cy="360"/>
          </a:xfrm>
          <a:prstGeom prst="line">
            <a:avLst/>
          </a:prstGeom>
          <a:ln w="9360" cap="rnd">
            <a:solidFill>
              <a:srgbClr val="808080"/>
            </a:solidFill>
            <a:custDash>
              <a:ds d="500000" sp="400000"/>
            </a:custDash>
            <a:round/>
          </a:ln>
        </p:spPr>
        <p:style>
          <a:lnRef idx="0">
            <a:scrgbClr r="0" g="0" b="0"/>
          </a:lnRef>
          <a:fillRef idx="0">
            <a:scrgbClr r="0" g="0" b="0"/>
          </a:fillRef>
          <a:effectRef idx="0">
            <a:scrgbClr r="0" g="0" b="0"/>
          </a:effectRef>
          <a:fontRef idx="minor"/>
        </p:style>
      </p:sp>
      <p:sp>
        <p:nvSpPr>
          <p:cNvPr id="236" name="Line 15"/>
          <p:cNvSpPr/>
          <p:nvPr/>
        </p:nvSpPr>
        <p:spPr>
          <a:xfrm>
            <a:off x="4105080" y="4760640"/>
            <a:ext cx="4770360" cy="360"/>
          </a:xfrm>
          <a:prstGeom prst="line">
            <a:avLst/>
          </a:prstGeom>
          <a:ln w="9360" cap="rnd">
            <a:solidFill>
              <a:srgbClr val="808080"/>
            </a:solidFill>
            <a:custDash>
              <a:ds d="500000" sp="400000"/>
            </a:custDash>
            <a:round/>
          </a:ln>
        </p:spPr>
        <p:style>
          <a:lnRef idx="0">
            <a:scrgbClr r="0" g="0" b="0"/>
          </a:lnRef>
          <a:fillRef idx="0">
            <a:scrgbClr r="0" g="0" b="0"/>
          </a:fillRef>
          <a:effectRef idx="0">
            <a:scrgbClr r="0" g="0" b="0"/>
          </a:effectRef>
          <a:fontRef idx="minor"/>
        </p:style>
      </p:sp>
      <p:sp>
        <p:nvSpPr>
          <p:cNvPr id="237" name="Line 16"/>
          <p:cNvSpPr/>
          <p:nvPr/>
        </p:nvSpPr>
        <p:spPr>
          <a:xfrm>
            <a:off x="4105080" y="5638680"/>
            <a:ext cx="4770360" cy="360"/>
          </a:xfrm>
          <a:prstGeom prst="line">
            <a:avLst/>
          </a:prstGeom>
          <a:ln w="9360" cap="rnd">
            <a:solidFill>
              <a:srgbClr val="808080"/>
            </a:solidFill>
            <a:custDash>
              <a:ds d="500000" sp="400000"/>
            </a:custDash>
            <a:round/>
          </a:ln>
        </p:spPr>
        <p:style>
          <a:lnRef idx="0">
            <a:scrgbClr r="0" g="0" b="0"/>
          </a:lnRef>
          <a:fillRef idx="0">
            <a:scrgbClr r="0" g="0" b="0"/>
          </a:fillRef>
          <a:effectRef idx="0">
            <a:scrgbClr r="0" g="0" b="0"/>
          </a:effectRef>
          <a:fontRef idx="minor"/>
        </p:style>
      </p:sp>
      <p:sp>
        <p:nvSpPr>
          <p:cNvPr id="238" name="CustomShape 17"/>
          <p:cNvSpPr/>
          <p:nvPr/>
        </p:nvSpPr>
        <p:spPr>
          <a:xfrm>
            <a:off x="5896080" y="1724400"/>
            <a:ext cx="1442880" cy="427680"/>
          </a:xfrm>
          <a:prstGeom prst="ellipse">
            <a:avLst/>
          </a:prstGeom>
          <a:noFill/>
          <a:ln w="12600">
            <a:solidFill>
              <a:srgbClr val="FF0000"/>
            </a:solidFill>
            <a:round/>
          </a:ln>
        </p:spPr>
        <p:style>
          <a:lnRef idx="0">
            <a:scrgbClr r="0" g="0" b="0"/>
          </a:lnRef>
          <a:fillRef idx="0">
            <a:scrgbClr r="0" g="0" b="0"/>
          </a:fillRef>
          <a:effectRef idx="0">
            <a:scrgbClr r="0" g="0" b="0"/>
          </a:effectRef>
          <a:fontRef idx="minor"/>
        </p:style>
      </p:sp>
      <p:sp>
        <p:nvSpPr>
          <p:cNvPr id="239" name="CustomShape 18"/>
          <p:cNvSpPr/>
          <p:nvPr/>
        </p:nvSpPr>
        <p:spPr>
          <a:xfrm>
            <a:off x="6754320" y="885960"/>
            <a:ext cx="19764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uFill>
                  <a:solidFill>
                    <a:srgbClr val="FFFFFF"/>
                  </a:solidFill>
                </a:uFill>
                <a:latin typeface="Arial"/>
                <a:ea typeface="ＭＳ Ｐゴシック"/>
              </a:rPr>
              <a:t>Beware of the hype!</a:t>
            </a:r>
            <a:endParaRPr lang="en-US" sz="1800" b="0" strike="noStrike" spc="-1">
              <a:solidFill>
                <a:srgbClr val="000000"/>
              </a:solidFill>
              <a:uFill>
                <a:solidFill>
                  <a:srgbClr val="FFFFFF"/>
                </a:solidFill>
              </a:uFill>
              <a:latin typeface="Arial"/>
            </a:endParaRPr>
          </a:p>
        </p:txBody>
      </p:sp>
      <p:sp>
        <p:nvSpPr>
          <p:cNvPr id="240" name="CustomShape 19"/>
          <p:cNvSpPr/>
          <p:nvPr/>
        </p:nvSpPr>
        <p:spPr>
          <a:xfrm rot="5400000" flipH="1" flipV="1">
            <a:off x="7154280" y="1198800"/>
            <a:ext cx="562320" cy="614160"/>
          </a:xfrm>
          <a:prstGeom prst="curvedConnector3">
            <a:avLst>
              <a:gd name="adj1" fmla="val 50000"/>
            </a:avLst>
          </a:prstGeom>
          <a:noFill/>
          <a:ln w="12600">
            <a:solidFill>
              <a:srgbClr val="FF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264960" y="1262160"/>
            <a:ext cx="8581680" cy="5528880"/>
          </a:xfrm>
          <a:prstGeom prst="rect">
            <a:avLst/>
          </a:prstGeom>
          <a:noFill/>
          <a:ln>
            <a:noFill/>
          </a:ln>
        </p:spPr>
        <p:txBody>
          <a:bodyPr lIns="0"/>
          <a:lstStyle/>
          <a:p>
            <a:pPr marL="176040" indent="-175680">
              <a:lnSpc>
                <a:spcPct val="100000"/>
              </a:lnSpc>
              <a:buClr>
                <a:srgbClr val="000000"/>
              </a:buClr>
              <a:buFont typeface="Wingdings" charset="2"/>
              <a:buChar char=""/>
            </a:pPr>
            <a:r>
              <a:rPr lang="en-US" sz="1800" b="1" strike="noStrike" spc="-1">
                <a:solidFill>
                  <a:srgbClr val="000000"/>
                </a:solidFill>
                <a:uFill>
                  <a:solidFill>
                    <a:srgbClr val="FFFFFF"/>
                  </a:solidFill>
                </a:uFill>
                <a:latin typeface="Helvetica Neue Light"/>
                <a:ea typeface="ＭＳ Ｐゴシック"/>
              </a:rPr>
              <a:t>Traditional Approach: MapReduce jobs for complex jobs, interactive query, and online event-hub processing involves lots of </a:t>
            </a:r>
            <a:r>
              <a:rPr lang="en-US" sz="1800" b="1" strike="noStrike" spc="-1">
                <a:solidFill>
                  <a:srgbClr val="BF0A13"/>
                </a:solidFill>
                <a:uFill>
                  <a:solidFill>
                    <a:srgbClr val="FFFFFF"/>
                  </a:solidFill>
                </a:uFill>
                <a:latin typeface="Helvetica Neue Light"/>
                <a:ea typeface="ＭＳ Ｐゴシック"/>
              </a:rPr>
              <a:t>(slow) disk I/O</a:t>
            </a:r>
            <a:endParaRPr lang="en-US" sz="2000" b="1" strike="noStrike" spc="-1">
              <a:solidFill>
                <a:srgbClr val="000000"/>
              </a:solidFill>
              <a:uFill>
                <a:solidFill>
                  <a:srgbClr val="FFFFFF"/>
                </a:solidFill>
              </a:uFill>
              <a:latin typeface="Arial"/>
            </a:endParaRPr>
          </a:p>
        </p:txBody>
      </p:sp>
      <p:sp>
        <p:nvSpPr>
          <p:cNvPr id="242" name="TextShape 2"/>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Motivation for Apache Spark</a:t>
            </a:r>
            <a:endParaRPr lang="en-US" sz="2400" b="0" strike="noStrike" spc="-1">
              <a:solidFill>
                <a:srgbClr val="000000"/>
              </a:solidFill>
              <a:uFill>
                <a:solidFill>
                  <a:srgbClr val="FFFFFF"/>
                </a:solidFill>
              </a:uFill>
              <a:latin typeface="Arial"/>
            </a:endParaRPr>
          </a:p>
        </p:txBody>
      </p:sp>
      <p:pic>
        <p:nvPicPr>
          <p:cNvPr id="243" name="Picture 103"/>
          <p:cNvPicPr/>
          <p:nvPr/>
        </p:nvPicPr>
        <p:blipFill>
          <a:blip r:embed="rId3"/>
          <a:stretch/>
        </p:blipFill>
        <p:spPr>
          <a:xfrm>
            <a:off x="1665360" y="2357280"/>
            <a:ext cx="603000" cy="704520"/>
          </a:xfrm>
          <a:prstGeom prst="rect">
            <a:avLst/>
          </a:prstGeom>
          <a:ln>
            <a:noFill/>
          </a:ln>
        </p:spPr>
      </p:pic>
      <p:sp>
        <p:nvSpPr>
          <p:cNvPr id="244" name="CustomShape 3"/>
          <p:cNvSpPr/>
          <p:nvPr/>
        </p:nvSpPr>
        <p:spPr>
          <a:xfrm flipV="1">
            <a:off x="2268360" y="2709000"/>
            <a:ext cx="412560" cy="360"/>
          </a:xfrm>
          <a:custGeom>
            <a:avLst/>
            <a:gdLst/>
            <a:ahLst/>
            <a:cxnLst/>
            <a:rect l="l" t="t" r="r" b="b"/>
            <a:pathLst>
              <a:path w="21600" h="21600">
                <a:moveTo>
                  <a:pt x="0" y="0"/>
                </a:moveTo>
                <a:lnTo>
                  <a:pt x="21600" y="21600"/>
                </a:lnTo>
              </a:path>
            </a:pathLst>
          </a:custGeom>
          <a:noFill/>
          <a:ln w="38160">
            <a:solidFill>
              <a:srgbClr val="AF0010"/>
            </a:solidFill>
            <a:round/>
            <a:tailEnd type="triangle" w="med" len="med"/>
          </a:ln>
        </p:spPr>
        <p:style>
          <a:lnRef idx="0">
            <a:scrgbClr r="0" g="0" b="0"/>
          </a:lnRef>
          <a:fillRef idx="0">
            <a:scrgbClr r="0" g="0" b="0"/>
          </a:fillRef>
          <a:effectRef idx="0">
            <a:scrgbClr r="0" g="0" b="0"/>
          </a:effectRef>
          <a:fontRef idx="minor"/>
        </p:style>
      </p:sp>
      <p:pic>
        <p:nvPicPr>
          <p:cNvPr id="245" name="Picture 106"/>
          <p:cNvPicPr/>
          <p:nvPr/>
        </p:nvPicPr>
        <p:blipFill>
          <a:blip r:embed="rId4"/>
          <a:stretch/>
        </p:blipFill>
        <p:spPr>
          <a:xfrm>
            <a:off x="4557600" y="2475000"/>
            <a:ext cx="320400" cy="469440"/>
          </a:xfrm>
          <a:prstGeom prst="rect">
            <a:avLst/>
          </a:prstGeom>
          <a:ln>
            <a:noFill/>
          </a:ln>
        </p:spPr>
      </p:pic>
      <p:pic>
        <p:nvPicPr>
          <p:cNvPr id="246" name="Picture 107"/>
          <p:cNvPicPr/>
          <p:nvPr/>
        </p:nvPicPr>
        <p:blipFill>
          <a:blip r:embed="rId3"/>
          <a:stretch/>
        </p:blipFill>
        <p:spPr>
          <a:xfrm>
            <a:off x="4410000" y="2357280"/>
            <a:ext cx="603000" cy="704520"/>
          </a:xfrm>
          <a:prstGeom prst="rect">
            <a:avLst/>
          </a:prstGeom>
          <a:ln>
            <a:noFill/>
          </a:ln>
        </p:spPr>
      </p:pic>
      <p:pic>
        <p:nvPicPr>
          <p:cNvPr id="247" name="Picture 4"/>
          <p:cNvPicPr/>
          <p:nvPr/>
        </p:nvPicPr>
        <p:blipFill>
          <a:blip r:embed="rId4"/>
          <a:stretch/>
        </p:blipFill>
        <p:spPr>
          <a:xfrm>
            <a:off x="7291440" y="2475000"/>
            <a:ext cx="320400" cy="469440"/>
          </a:xfrm>
          <a:prstGeom prst="rect">
            <a:avLst/>
          </a:prstGeom>
          <a:ln>
            <a:noFill/>
          </a:ln>
        </p:spPr>
      </p:pic>
      <p:pic>
        <p:nvPicPr>
          <p:cNvPr id="248" name="Picture 110"/>
          <p:cNvPicPr/>
          <p:nvPr/>
        </p:nvPicPr>
        <p:blipFill>
          <a:blip r:embed="rId3"/>
          <a:stretch/>
        </p:blipFill>
        <p:spPr>
          <a:xfrm>
            <a:off x="7143840" y="2357280"/>
            <a:ext cx="603000" cy="704520"/>
          </a:xfrm>
          <a:prstGeom prst="rect">
            <a:avLst/>
          </a:prstGeom>
          <a:ln>
            <a:noFill/>
          </a:ln>
        </p:spPr>
      </p:pic>
      <p:sp>
        <p:nvSpPr>
          <p:cNvPr id="249" name="CustomShape 4"/>
          <p:cNvSpPr/>
          <p:nvPr/>
        </p:nvSpPr>
        <p:spPr>
          <a:xfrm>
            <a:off x="3997440" y="2709720"/>
            <a:ext cx="412560" cy="360"/>
          </a:xfrm>
          <a:custGeom>
            <a:avLst/>
            <a:gdLst/>
            <a:ahLst/>
            <a:cxnLst/>
            <a:rect l="l" t="t" r="r" b="b"/>
            <a:pathLst>
              <a:path w="21600" h="21600">
                <a:moveTo>
                  <a:pt x="0" y="0"/>
                </a:moveTo>
                <a:lnTo>
                  <a:pt x="21600" y="21600"/>
                </a:lnTo>
              </a:path>
            </a:pathLst>
          </a:custGeom>
          <a:noFill/>
          <a:ln w="38160">
            <a:solidFill>
              <a:srgbClr val="AF0010"/>
            </a:solidFill>
            <a:round/>
            <a:tailEnd type="triangle" w="med" len="med"/>
          </a:ln>
        </p:spPr>
        <p:style>
          <a:lnRef idx="0">
            <a:scrgbClr r="0" g="0" b="0"/>
          </a:lnRef>
          <a:fillRef idx="0">
            <a:scrgbClr r="0" g="0" b="0"/>
          </a:fillRef>
          <a:effectRef idx="0">
            <a:scrgbClr r="0" g="0" b="0"/>
          </a:effectRef>
          <a:fontRef idx="minor"/>
        </p:style>
      </p:sp>
      <p:sp>
        <p:nvSpPr>
          <p:cNvPr id="250" name="CustomShape 5"/>
          <p:cNvSpPr/>
          <p:nvPr/>
        </p:nvSpPr>
        <p:spPr>
          <a:xfrm flipV="1">
            <a:off x="5013360" y="2709000"/>
            <a:ext cx="412560" cy="360"/>
          </a:xfrm>
          <a:custGeom>
            <a:avLst/>
            <a:gdLst/>
            <a:ahLst/>
            <a:cxnLst/>
            <a:rect l="l" t="t" r="r" b="b"/>
            <a:pathLst>
              <a:path w="21600" h="21600">
                <a:moveTo>
                  <a:pt x="0" y="0"/>
                </a:moveTo>
                <a:lnTo>
                  <a:pt x="21600" y="21600"/>
                </a:lnTo>
              </a:path>
            </a:pathLst>
          </a:custGeom>
          <a:noFill/>
          <a:ln w="38160">
            <a:solidFill>
              <a:srgbClr val="AF0010"/>
            </a:solidFill>
            <a:round/>
            <a:tailEnd type="triangle" w="med" len="med"/>
          </a:ln>
        </p:spPr>
        <p:style>
          <a:lnRef idx="0">
            <a:scrgbClr r="0" g="0" b="0"/>
          </a:lnRef>
          <a:fillRef idx="0">
            <a:scrgbClr r="0" g="0" b="0"/>
          </a:fillRef>
          <a:effectRef idx="0">
            <a:scrgbClr r="0" g="0" b="0"/>
          </a:effectRef>
          <a:fontRef idx="minor"/>
        </p:style>
      </p:sp>
      <p:sp>
        <p:nvSpPr>
          <p:cNvPr id="251" name="CustomShape 6"/>
          <p:cNvSpPr/>
          <p:nvPr/>
        </p:nvSpPr>
        <p:spPr>
          <a:xfrm>
            <a:off x="6730920" y="2709720"/>
            <a:ext cx="412560" cy="360"/>
          </a:xfrm>
          <a:custGeom>
            <a:avLst/>
            <a:gdLst/>
            <a:ahLst/>
            <a:cxnLst/>
            <a:rect l="l" t="t" r="r" b="b"/>
            <a:pathLst>
              <a:path w="21600" h="21600">
                <a:moveTo>
                  <a:pt x="0" y="0"/>
                </a:moveTo>
                <a:lnTo>
                  <a:pt x="21600" y="21600"/>
                </a:lnTo>
              </a:path>
            </a:pathLst>
          </a:custGeom>
          <a:noFill/>
          <a:ln w="38160">
            <a:solidFill>
              <a:srgbClr val="AF0010"/>
            </a:solidFill>
            <a:round/>
            <a:tailEnd type="triangle" w="med" len="med"/>
          </a:ln>
        </p:spPr>
        <p:style>
          <a:lnRef idx="0">
            <a:scrgbClr r="0" g="0" b="0"/>
          </a:lnRef>
          <a:fillRef idx="0">
            <a:scrgbClr r="0" g="0" b="0"/>
          </a:fillRef>
          <a:effectRef idx="0">
            <a:scrgbClr r="0" g="0" b="0"/>
          </a:effectRef>
          <a:fontRef idx="minor"/>
        </p:style>
      </p:sp>
      <p:pic>
        <p:nvPicPr>
          <p:cNvPr id="252" name="Picture 119"/>
          <p:cNvPicPr/>
          <p:nvPr/>
        </p:nvPicPr>
        <p:blipFill>
          <a:blip r:embed="rId5"/>
          <a:stretch/>
        </p:blipFill>
        <p:spPr>
          <a:xfrm>
            <a:off x="1795320" y="2487600"/>
            <a:ext cx="342720" cy="444240"/>
          </a:xfrm>
          <a:prstGeom prst="rect">
            <a:avLst/>
          </a:prstGeom>
          <a:ln>
            <a:noFill/>
          </a:ln>
        </p:spPr>
      </p:pic>
      <p:sp>
        <p:nvSpPr>
          <p:cNvPr id="253" name="CustomShape 7"/>
          <p:cNvSpPr/>
          <p:nvPr/>
        </p:nvSpPr>
        <p:spPr>
          <a:xfrm>
            <a:off x="2046240" y="226044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Read</a:t>
            </a:r>
            <a:endParaRPr lang="en-US" sz="1800" b="0" strike="noStrike" spc="-1">
              <a:solidFill>
                <a:srgbClr val="000000"/>
              </a:solidFill>
              <a:uFill>
                <a:solidFill>
                  <a:srgbClr val="FFFFFF"/>
                </a:solidFill>
              </a:uFill>
              <a:latin typeface="Arial"/>
            </a:endParaRPr>
          </a:p>
        </p:txBody>
      </p:sp>
      <p:sp>
        <p:nvSpPr>
          <p:cNvPr id="254" name="CustomShape 8"/>
          <p:cNvSpPr/>
          <p:nvPr/>
        </p:nvSpPr>
        <p:spPr>
          <a:xfrm>
            <a:off x="3774960" y="226044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Write</a:t>
            </a:r>
            <a:endParaRPr lang="en-US" sz="1800" b="0" strike="noStrike" spc="-1">
              <a:solidFill>
                <a:srgbClr val="000000"/>
              </a:solidFill>
              <a:uFill>
                <a:solidFill>
                  <a:srgbClr val="FFFFFF"/>
                </a:solidFill>
              </a:uFill>
              <a:latin typeface="Arial"/>
            </a:endParaRPr>
          </a:p>
        </p:txBody>
      </p:sp>
      <p:sp>
        <p:nvSpPr>
          <p:cNvPr id="255" name="CustomShape 9"/>
          <p:cNvSpPr/>
          <p:nvPr/>
        </p:nvSpPr>
        <p:spPr>
          <a:xfrm>
            <a:off x="4791240" y="225756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Read</a:t>
            </a:r>
            <a:endParaRPr lang="en-US" sz="1800" b="0" strike="noStrike" spc="-1">
              <a:solidFill>
                <a:srgbClr val="000000"/>
              </a:solidFill>
              <a:uFill>
                <a:solidFill>
                  <a:srgbClr val="FFFFFF"/>
                </a:solidFill>
              </a:uFill>
              <a:latin typeface="Arial"/>
            </a:endParaRPr>
          </a:p>
        </p:txBody>
      </p:sp>
      <p:sp>
        <p:nvSpPr>
          <p:cNvPr id="256" name="CustomShape 10"/>
          <p:cNvSpPr/>
          <p:nvPr/>
        </p:nvSpPr>
        <p:spPr>
          <a:xfrm>
            <a:off x="6519960" y="2257560"/>
            <a:ext cx="85536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Write</a:t>
            </a:r>
            <a:endParaRPr lang="en-US" sz="1800" b="0" strike="noStrike" spc="-1">
              <a:solidFill>
                <a:srgbClr val="000000"/>
              </a:solidFill>
              <a:uFill>
                <a:solidFill>
                  <a:srgbClr val="FFFFFF"/>
                </a:solidFill>
              </a:uFill>
              <a:latin typeface="Arial"/>
            </a:endParaRPr>
          </a:p>
        </p:txBody>
      </p:sp>
      <p:sp>
        <p:nvSpPr>
          <p:cNvPr id="257" name="CustomShape 11"/>
          <p:cNvSpPr/>
          <p:nvPr/>
        </p:nvSpPr>
        <p:spPr>
          <a:xfrm>
            <a:off x="1036800" y="2521080"/>
            <a:ext cx="85536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Input</a:t>
            </a:r>
            <a:endParaRPr lang="en-US" sz="1800" b="0" strike="noStrike" spc="-1">
              <a:solidFill>
                <a:srgbClr val="000000"/>
              </a:solidFill>
              <a:uFill>
                <a:solidFill>
                  <a:srgbClr val="FFFFFF"/>
                </a:solidFill>
              </a:uFill>
              <a:latin typeface="Arial"/>
            </a:endParaRPr>
          </a:p>
        </p:txBody>
      </p:sp>
      <p:sp>
        <p:nvSpPr>
          <p:cNvPr id="258" name="CustomShape 12"/>
          <p:cNvSpPr/>
          <p:nvPr/>
        </p:nvSpPr>
        <p:spPr>
          <a:xfrm>
            <a:off x="7547040" y="252108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Result</a:t>
            </a:r>
            <a:endParaRPr lang="en-US" sz="1800" b="0" strike="noStrike" spc="-1">
              <a:solidFill>
                <a:srgbClr val="000000"/>
              </a:solidFill>
              <a:uFill>
                <a:solidFill>
                  <a:srgbClr val="FFFFFF"/>
                </a:solidFill>
              </a:uFill>
              <a:latin typeface="Arial"/>
            </a:endParaRPr>
          </a:p>
        </p:txBody>
      </p:sp>
      <p:pic>
        <p:nvPicPr>
          <p:cNvPr id="259" name="Picture 154"/>
          <p:cNvPicPr/>
          <p:nvPr/>
        </p:nvPicPr>
        <p:blipFill>
          <a:blip r:embed="rId6"/>
          <a:stretch/>
        </p:blipFill>
        <p:spPr>
          <a:xfrm>
            <a:off x="2766960" y="2820960"/>
            <a:ext cx="363240" cy="483840"/>
          </a:xfrm>
          <a:prstGeom prst="rect">
            <a:avLst/>
          </a:prstGeom>
          <a:ln>
            <a:noFill/>
          </a:ln>
        </p:spPr>
      </p:pic>
      <p:pic>
        <p:nvPicPr>
          <p:cNvPr id="260" name="Picture 157"/>
          <p:cNvPicPr/>
          <p:nvPr/>
        </p:nvPicPr>
        <p:blipFill>
          <a:blip r:embed="rId7"/>
          <a:stretch/>
        </p:blipFill>
        <p:spPr>
          <a:xfrm>
            <a:off x="3389400" y="2820960"/>
            <a:ext cx="566280" cy="493200"/>
          </a:xfrm>
          <a:prstGeom prst="rect">
            <a:avLst/>
          </a:prstGeom>
          <a:ln>
            <a:noFill/>
          </a:ln>
        </p:spPr>
      </p:pic>
      <p:sp>
        <p:nvSpPr>
          <p:cNvPr id="261" name="CustomShape 13"/>
          <p:cNvSpPr/>
          <p:nvPr/>
        </p:nvSpPr>
        <p:spPr>
          <a:xfrm flipV="1">
            <a:off x="3138480" y="3067920"/>
            <a:ext cx="264600" cy="360"/>
          </a:xfrm>
          <a:custGeom>
            <a:avLst/>
            <a:gdLst/>
            <a:ahLst/>
            <a:cxnLst/>
            <a:rect l="l" t="t" r="r" b="b"/>
            <a:pathLst>
              <a:path w="21600" h="21600">
                <a:moveTo>
                  <a:pt x="0" y="0"/>
                </a:moveTo>
                <a:lnTo>
                  <a:pt x="21600" y="21600"/>
                </a:lnTo>
              </a:path>
            </a:pathLst>
          </a:custGeom>
          <a:noFill/>
          <a:ln w="38160">
            <a:solidFill>
              <a:srgbClr val="4D7395"/>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62" name="CustomShape 14"/>
          <p:cNvSpPr/>
          <p:nvPr/>
        </p:nvSpPr>
        <p:spPr>
          <a:xfrm>
            <a:off x="2535120" y="257004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CPU</a:t>
            </a:r>
            <a:endParaRPr lang="en-US" sz="1800" b="0" strike="noStrike" spc="-1">
              <a:solidFill>
                <a:srgbClr val="000000"/>
              </a:solidFill>
              <a:uFill>
                <a:solidFill>
                  <a:srgbClr val="FFFFFF"/>
                </a:solidFill>
              </a:uFill>
              <a:latin typeface="Arial"/>
            </a:endParaRPr>
          </a:p>
        </p:txBody>
      </p:sp>
      <p:sp>
        <p:nvSpPr>
          <p:cNvPr id="263" name="CustomShape 15"/>
          <p:cNvSpPr/>
          <p:nvPr/>
        </p:nvSpPr>
        <p:spPr>
          <a:xfrm>
            <a:off x="2682720" y="2262240"/>
            <a:ext cx="1302840" cy="363240"/>
          </a:xfrm>
          <a:prstGeom prst="rect">
            <a:avLst/>
          </a:prstGeom>
          <a:solidFill>
            <a:srgbClr val="4D7395"/>
          </a:solid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Iteration 1</a:t>
            </a:r>
            <a:endParaRPr lang="en-US" sz="1800" b="0" strike="noStrike" spc="-1">
              <a:solidFill>
                <a:srgbClr val="000000"/>
              </a:solidFill>
              <a:uFill>
                <a:solidFill>
                  <a:srgbClr val="FFFFFF"/>
                </a:solidFill>
              </a:uFill>
              <a:latin typeface="Arial"/>
            </a:endParaRPr>
          </a:p>
        </p:txBody>
      </p:sp>
      <p:sp>
        <p:nvSpPr>
          <p:cNvPr id="264" name="CustomShape 16"/>
          <p:cNvSpPr/>
          <p:nvPr/>
        </p:nvSpPr>
        <p:spPr>
          <a:xfrm>
            <a:off x="2682720" y="2616120"/>
            <a:ext cx="1302840" cy="709200"/>
          </a:xfrm>
          <a:prstGeom prst="rect">
            <a:avLst/>
          </a:prstGeom>
          <a:no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5" name="CustomShape 17"/>
          <p:cNvSpPr/>
          <p:nvPr/>
        </p:nvSpPr>
        <p:spPr>
          <a:xfrm>
            <a:off x="3246480" y="2562120"/>
            <a:ext cx="85536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Memory</a:t>
            </a:r>
            <a:endParaRPr lang="en-US" sz="1800" b="0" strike="noStrike" spc="-1">
              <a:solidFill>
                <a:srgbClr val="000000"/>
              </a:solidFill>
              <a:uFill>
                <a:solidFill>
                  <a:srgbClr val="FFFFFF"/>
                </a:solidFill>
              </a:uFill>
              <a:latin typeface="Arial"/>
            </a:endParaRPr>
          </a:p>
        </p:txBody>
      </p:sp>
      <p:pic>
        <p:nvPicPr>
          <p:cNvPr id="266" name="Picture 163"/>
          <p:cNvPicPr/>
          <p:nvPr/>
        </p:nvPicPr>
        <p:blipFill>
          <a:blip r:embed="rId6"/>
          <a:stretch/>
        </p:blipFill>
        <p:spPr>
          <a:xfrm>
            <a:off x="5504040" y="2820960"/>
            <a:ext cx="361440" cy="483840"/>
          </a:xfrm>
          <a:prstGeom prst="rect">
            <a:avLst/>
          </a:prstGeom>
          <a:ln>
            <a:noFill/>
          </a:ln>
        </p:spPr>
      </p:pic>
      <p:pic>
        <p:nvPicPr>
          <p:cNvPr id="267" name="Picture 164"/>
          <p:cNvPicPr/>
          <p:nvPr/>
        </p:nvPicPr>
        <p:blipFill>
          <a:blip r:embed="rId7"/>
          <a:stretch/>
        </p:blipFill>
        <p:spPr>
          <a:xfrm>
            <a:off x="6126120" y="2820960"/>
            <a:ext cx="566280" cy="493200"/>
          </a:xfrm>
          <a:prstGeom prst="rect">
            <a:avLst/>
          </a:prstGeom>
          <a:ln>
            <a:noFill/>
          </a:ln>
        </p:spPr>
      </p:pic>
      <p:sp>
        <p:nvSpPr>
          <p:cNvPr id="268" name="CustomShape 18"/>
          <p:cNvSpPr/>
          <p:nvPr/>
        </p:nvSpPr>
        <p:spPr>
          <a:xfrm flipV="1">
            <a:off x="5875200" y="3067920"/>
            <a:ext cx="264600" cy="360"/>
          </a:xfrm>
          <a:custGeom>
            <a:avLst/>
            <a:gdLst/>
            <a:ahLst/>
            <a:cxnLst/>
            <a:rect l="l" t="t" r="r" b="b"/>
            <a:pathLst>
              <a:path w="21600" h="21600">
                <a:moveTo>
                  <a:pt x="0" y="0"/>
                </a:moveTo>
                <a:lnTo>
                  <a:pt x="21600" y="21600"/>
                </a:lnTo>
              </a:path>
            </a:pathLst>
          </a:custGeom>
          <a:noFill/>
          <a:ln w="38160">
            <a:solidFill>
              <a:srgbClr val="4D7395"/>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69" name="CustomShape 19"/>
          <p:cNvSpPr/>
          <p:nvPr/>
        </p:nvSpPr>
        <p:spPr>
          <a:xfrm>
            <a:off x="5272200" y="257004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CPU</a:t>
            </a:r>
            <a:endParaRPr lang="en-US" sz="1800" b="0" strike="noStrike" spc="-1">
              <a:solidFill>
                <a:srgbClr val="000000"/>
              </a:solidFill>
              <a:uFill>
                <a:solidFill>
                  <a:srgbClr val="FFFFFF"/>
                </a:solidFill>
              </a:uFill>
              <a:latin typeface="Arial"/>
            </a:endParaRPr>
          </a:p>
        </p:txBody>
      </p:sp>
      <p:sp>
        <p:nvSpPr>
          <p:cNvPr id="270" name="CustomShape 20"/>
          <p:cNvSpPr/>
          <p:nvPr/>
        </p:nvSpPr>
        <p:spPr>
          <a:xfrm>
            <a:off x="5418000" y="2262240"/>
            <a:ext cx="1304640" cy="363240"/>
          </a:xfrm>
          <a:prstGeom prst="rect">
            <a:avLst/>
          </a:prstGeom>
          <a:solidFill>
            <a:srgbClr val="4D7395"/>
          </a:solid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Iteration 2</a:t>
            </a:r>
            <a:endParaRPr lang="en-US" sz="1800" b="0" strike="noStrike" spc="-1">
              <a:solidFill>
                <a:srgbClr val="000000"/>
              </a:solidFill>
              <a:uFill>
                <a:solidFill>
                  <a:srgbClr val="FFFFFF"/>
                </a:solidFill>
              </a:uFill>
              <a:latin typeface="Arial"/>
            </a:endParaRPr>
          </a:p>
        </p:txBody>
      </p:sp>
      <p:sp>
        <p:nvSpPr>
          <p:cNvPr id="271" name="CustomShape 21"/>
          <p:cNvSpPr/>
          <p:nvPr/>
        </p:nvSpPr>
        <p:spPr>
          <a:xfrm>
            <a:off x="5418000" y="2616120"/>
            <a:ext cx="1304640" cy="709200"/>
          </a:xfrm>
          <a:prstGeom prst="rect">
            <a:avLst/>
          </a:prstGeom>
          <a:no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2" name="CustomShape 22"/>
          <p:cNvSpPr/>
          <p:nvPr/>
        </p:nvSpPr>
        <p:spPr>
          <a:xfrm>
            <a:off x="5981760" y="256212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Memory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264960" y="1262160"/>
            <a:ext cx="8581680" cy="5528880"/>
          </a:xfrm>
          <a:prstGeom prst="rect">
            <a:avLst/>
          </a:prstGeom>
          <a:noFill/>
          <a:ln>
            <a:noFill/>
          </a:ln>
        </p:spPr>
        <p:txBody>
          <a:bodyPr lIns="0"/>
          <a:lstStyle/>
          <a:p>
            <a:pPr marL="176040" indent="-175680">
              <a:lnSpc>
                <a:spcPct val="100000"/>
              </a:lnSpc>
              <a:buClr>
                <a:srgbClr val="000000"/>
              </a:buClr>
              <a:buFont typeface="Wingdings" charset="2"/>
              <a:buChar char=""/>
            </a:pPr>
            <a:r>
              <a:rPr lang="en-US" sz="1800" b="1" strike="noStrike" spc="-1">
                <a:solidFill>
                  <a:srgbClr val="000000"/>
                </a:solidFill>
                <a:uFill>
                  <a:solidFill>
                    <a:srgbClr val="FFFFFF"/>
                  </a:solidFill>
                </a:uFill>
                <a:latin typeface="Helvetica Neue Light"/>
                <a:ea typeface="ＭＳ Ｐゴシック"/>
              </a:rPr>
              <a:t>Traditional Approach: MapReduce jobs for complex jobs, interactive query, and online event-hub processing involves lots of </a:t>
            </a:r>
            <a:r>
              <a:rPr lang="en-US" sz="1800" b="1" strike="noStrike" spc="-1">
                <a:solidFill>
                  <a:srgbClr val="BF0A13"/>
                </a:solidFill>
                <a:uFill>
                  <a:solidFill>
                    <a:srgbClr val="FFFFFF"/>
                  </a:solidFill>
                </a:uFill>
                <a:latin typeface="Helvetica Neue Light"/>
                <a:ea typeface="ＭＳ Ｐゴシック"/>
              </a:rPr>
              <a:t>(slow) disk I/O</a:t>
            </a: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marL="176040" indent="-175680">
              <a:lnSpc>
                <a:spcPct val="100000"/>
              </a:lnSpc>
            </a:pPr>
            <a:r>
              <a:rPr lang="en-US" sz="1800" b="1" strike="noStrike" spc="-1">
                <a:solidFill>
                  <a:srgbClr val="000000"/>
                </a:solidFill>
                <a:uFill>
                  <a:solidFill>
                    <a:srgbClr val="FFFFFF"/>
                  </a:solidFill>
                </a:uFill>
                <a:latin typeface="Helvetica Neue Light"/>
                <a:ea typeface="ＭＳ Ｐゴシック"/>
              </a:rPr>
              <a:t>
</a:t>
            </a:r>
            <a:endParaRPr lang="en-US" sz="2000" b="1" strike="noStrike" spc="-1">
              <a:solidFill>
                <a:srgbClr val="000000"/>
              </a:solidFill>
              <a:uFill>
                <a:solidFill>
                  <a:srgbClr val="FFFFFF"/>
                </a:solidFill>
              </a:uFill>
              <a:latin typeface="Arial"/>
            </a:endParaRPr>
          </a:p>
          <a:p>
            <a:pPr>
              <a:lnSpc>
                <a:spcPct val="100000"/>
              </a:lnSpc>
            </a:pPr>
            <a:endParaRPr lang="en-US" sz="2000" b="1" strike="noStrike" spc="-1">
              <a:solidFill>
                <a:srgbClr val="000000"/>
              </a:solidFill>
              <a:uFill>
                <a:solidFill>
                  <a:srgbClr val="FFFFFF"/>
                </a:solidFill>
              </a:uFill>
              <a:latin typeface="Arial"/>
            </a:endParaRPr>
          </a:p>
          <a:p>
            <a:pPr marL="176040" indent="-175680">
              <a:lnSpc>
                <a:spcPct val="100000"/>
              </a:lnSpc>
              <a:buClr>
                <a:srgbClr val="000000"/>
              </a:buClr>
              <a:buFont typeface="Wingdings" charset="2"/>
              <a:buChar char=""/>
            </a:pPr>
            <a:r>
              <a:rPr lang="en-US" sz="1800" b="1" strike="noStrike" spc="-1">
                <a:solidFill>
                  <a:srgbClr val="000000"/>
                </a:solidFill>
                <a:uFill>
                  <a:solidFill>
                    <a:srgbClr val="FFFFFF"/>
                  </a:solidFill>
                </a:uFill>
                <a:latin typeface="Helvetica Neue Light"/>
                <a:ea typeface="ＭＳ Ｐゴシック"/>
              </a:rPr>
              <a:t>Solution: Keep more data </a:t>
            </a:r>
            <a:r>
              <a:rPr lang="en-US" sz="1800" b="1" strike="noStrike" spc="-1">
                <a:solidFill>
                  <a:srgbClr val="455AFB"/>
                </a:solidFill>
                <a:uFill>
                  <a:solidFill>
                    <a:srgbClr val="FFFFFF"/>
                  </a:solidFill>
                </a:uFill>
                <a:latin typeface="Helvetica Neue Light"/>
                <a:ea typeface="ＭＳ Ｐゴシック"/>
              </a:rPr>
              <a:t>in-memory</a:t>
            </a:r>
            <a:r>
              <a:rPr lang="en-US" sz="1800" b="1" strike="noStrike" spc="-1">
                <a:solidFill>
                  <a:srgbClr val="000000"/>
                </a:solidFill>
                <a:uFill>
                  <a:solidFill>
                    <a:srgbClr val="FFFFFF"/>
                  </a:solidFill>
                </a:uFill>
                <a:latin typeface="Helvetica Neue Light"/>
                <a:ea typeface="ＭＳ Ｐゴシック"/>
              </a:rPr>
              <a:t> with a new distributed execution engine</a:t>
            </a:r>
            <a:endParaRPr lang="en-US" sz="2000" b="1" strike="noStrike" spc="-1">
              <a:solidFill>
                <a:srgbClr val="000000"/>
              </a:solidFill>
              <a:uFill>
                <a:solidFill>
                  <a:srgbClr val="FFFFFF"/>
                </a:solidFill>
              </a:uFill>
              <a:latin typeface="Arial"/>
            </a:endParaRPr>
          </a:p>
        </p:txBody>
      </p:sp>
      <p:pic>
        <p:nvPicPr>
          <p:cNvPr id="274" name="Picture 36"/>
          <p:cNvPicPr/>
          <p:nvPr/>
        </p:nvPicPr>
        <p:blipFill>
          <a:blip r:embed="rId3"/>
          <a:stretch/>
        </p:blipFill>
        <p:spPr>
          <a:xfrm>
            <a:off x="1668600" y="4579920"/>
            <a:ext cx="603000" cy="705960"/>
          </a:xfrm>
          <a:prstGeom prst="rect">
            <a:avLst/>
          </a:prstGeom>
          <a:ln>
            <a:noFill/>
          </a:ln>
        </p:spPr>
      </p:pic>
      <p:sp>
        <p:nvSpPr>
          <p:cNvPr id="275" name="CustomShape 2"/>
          <p:cNvSpPr/>
          <p:nvPr/>
        </p:nvSpPr>
        <p:spPr>
          <a:xfrm flipV="1">
            <a:off x="2271600" y="4931640"/>
            <a:ext cx="412560" cy="360"/>
          </a:xfrm>
          <a:custGeom>
            <a:avLst/>
            <a:gdLst/>
            <a:ahLst/>
            <a:cxnLst/>
            <a:rect l="l" t="t" r="r" b="b"/>
            <a:pathLst>
              <a:path w="21600" h="21600">
                <a:moveTo>
                  <a:pt x="0" y="0"/>
                </a:moveTo>
                <a:lnTo>
                  <a:pt x="21600" y="21600"/>
                </a:lnTo>
              </a:path>
            </a:pathLst>
          </a:custGeom>
          <a:noFill/>
          <a:ln w="38160">
            <a:solidFill>
              <a:srgbClr val="AF0010"/>
            </a:solidFill>
            <a:round/>
            <a:tailEnd type="triangle" w="med" len="med"/>
          </a:ln>
        </p:spPr>
        <p:style>
          <a:lnRef idx="0">
            <a:scrgbClr r="0" g="0" b="0"/>
          </a:lnRef>
          <a:fillRef idx="0">
            <a:scrgbClr r="0" g="0" b="0"/>
          </a:fillRef>
          <a:effectRef idx="0">
            <a:scrgbClr r="0" g="0" b="0"/>
          </a:effectRef>
          <a:fontRef idx="minor"/>
        </p:style>
      </p:sp>
      <p:pic>
        <p:nvPicPr>
          <p:cNvPr id="276" name="Picture 48"/>
          <p:cNvPicPr/>
          <p:nvPr/>
        </p:nvPicPr>
        <p:blipFill>
          <a:blip r:embed="rId4"/>
          <a:stretch/>
        </p:blipFill>
        <p:spPr>
          <a:xfrm>
            <a:off x="1798560" y="4710240"/>
            <a:ext cx="342720" cy="444240"/>
          </a:xfrm>
          <a:prstGeom prst="rect">
            <a:avLst/>
          </a:prstGeom>
          <a:ln>
            <a:noFill/>
          </a:ln>
        </p:spPr>
      </p:pic>
      <p:sp>
        <p:nvSpPr>
          <p:cNvPr id="277" name="CustomShape 3"/>
          <p:cNvSpPr/>
          <p:nvPr/>
        </p:nvSpPr>
        <p:spPr>
          <a:xfrm>
            <a:off x="2049480" y="448308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Read</a:t>
            </a:r>
            <a:endParaRPr lang="en-US" sz="1800" b="0" strike="noStrike" spc="-1">
              <a:solidFill>
                <a:srgbClr val="000000"/>
              </a:solidFill>
              <a:uFill>
                <a:solidFill>
                  <a:srgbClr val="FFFFFF"/>
                </a:solidFill>
              </a:uFill>
              <a:latin typeface="Arial"/>
            </a:endParaRPr>
          </a:p>
        </p:txBody>
      </p:sp>
      <p:sp>
        <p:nvSpPr>
          <p:cNvPr id="278" name="CustomShape 4"/>
          <p:cNvSpPr/>
          <p:nvPr/>
        </p:nvSpPr>
        <p:spPr>
          <a:xfrm>
            <a:off x="1039680" y="4743360"/>
            <a:ext cx="85536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Input</a:t>
            </a:r>
            <a:endParaRPr lang="en-US" sz="1800" b="0" strike="noStrike" spc="-1">
              <a:solidFill>
                <a:srgbClr val="000000"/>
              </a:solidFill>
              <a:uFill>
                <a:solidFill>
                  <a:srgbClr val="FFFFFF"/>
                </a:solidFill>
              </a:uFill>
              <a:latin typeface="Arial"/>
            </a:endParaRPr>
          </a:p>
        </p:txBody>
      </p:sp>
      <p:pic>
        <p:nvPicPr>
          <p:cNvPr id="279" name="Picture 55"/>
          <p:cNvPicPr/>
          <p:nvPr/>
        </p:nvPicPr>
        <p:blipFill>
          <a:blip r:embed="rId5"/>
          <a:stretch/>
        </p:blipFill>
        <p:spPr>
          <a:xfrm>
            <a:off x="2776680" y="5041800"/>
            <a:ext cx="361440" cy="482400"/>
          </a:xfrm>
          <a:prstGeom prst="rect">
            <a:avLst/>
          </a:prstGeom>
          <a:ln>
            <a:noFill/>
          </a:ln>
        </p:spPr>
      </p:pic>
      <p:pic>
        <p:nvPicPr>
          <p:cNvPr id="280" name="Picture 56"/>
          <p:cNvPicPr/>
          <p:nvPr/>
        </p:nvPicPr>
        <p:blipFill>
          <a:blip r:embed="rId6"/>
          <a:stretch/>
        </p:blipFill>
        <p:spPr>
          <a:xfrm>
            <a:off x="3398760" y="5041800"/>
            <a:ext cx="566280" cy="493200"/>
          </a:xfrm>
          <a:prstGeom prst="rect">
            <a:avLst/>
          </a:prstGeom>
          <a:ln>
            <a:noFill/>
          </a:ln>
        </p:spPr>
      </p:pic>
      <p:sp>
        <p:nvSpPr>
          <p:cNvPr id="281" name="CustomShape 5"/>
          <p:cNvSpPr/>
          <p:nvPr/>
        </p:nvSpPr>
        <p:spPr>
          <a:xfrm flipV="1">
            <a:off x="3147840" y="5288760"/>
            <a:ext cx="264600" cy="360"/>
          </a:xfrm>
          <a:custGeom>
            <a:avLst/>
            <a:gdLst/>
            <a:ahLst/>
            <a:cxnLst/>
            <a:rect l="l" t="t" r="r" b="b"/>
            <a:pathLst>
              <a:path w="21600" h="21600">
                <a:moveTo>
                  <a:pt x="0" y="0"/>
                </a:moveTo>
                <a:lnTo>
                  <a:pt x="21600" y="21600"/>
                </a:lnTo>
              </a:path>
            </a:pathLst>
          </a:custGeom>
          <a:noFill/>
          <a:ln w="38160">
            <a:solidFill>
              <a:srgbClr val="4D7395"/>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82" name="CustomShape 6"/>
          <p:cNvSpPr/>
          <p:nvPr/>
        </p:nvSpPr>
        <p:spPr>
          <a:xfrm>
            <a:off x="2544840" y="479124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CPU</a:t>
            </a:r>
            <a:endParaRPr lang="en-US" sz="1800" b="0" strike="noStrike" spc="-1">
              <a:solidFill>
                <a:srgbClr val="000000"/>
              </a:solidFill>
              <a:uFill>
                <a:solidFill>
                  <a:srgbClr val="FFFFFF"/>
                </a:solidFill>
              </a:uFill>
              <a:latin typeface="Arial"/>
            </a:endParaRPr>
          </a:p>
        </p:txBody>
      </p:sp>
      <p:sp>
        <p:nvSpPr>
          <p:cNvPr id="283" name="CustomShape 7"/>
          <p:cNvSpPr/>
          <p:nvPr/>
        </p:nvSpPr>
        <p:spPr>
          <a:xfrm>
            <a:off x="2690640" y="4483080"/>
            <a:ext cx="1304640" cy="363240"/>
          </a:xfrm>
          <a:prstGeom prst="rect">
            <a:avLst/>
          </a:prstGeom>
          <a:solidFill>
            <a:srgbClr val="4D7395"/>
          </a:solid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Iteration 1</a:t>
            </a:r>
            <a:endParaRPr lang="en-US" sz="1800" b="0" strike="noStrike" spc="-1">
              <a:solidFill>
                <a:srgbClr val="000000"/>
              </a:solidFill>
              <a:uFill>
                <a:solidFill>
                  <a:srgbClr val="FFFFFF"/>
                </a:solidFill>
              </a:uFill>
              <a:latin typeface="Arial"/>
            </a:endParaRPr>
          </a:p>
        </p:txBody>
      </p:sp>
      <p:sp>
        <p:nvSpPr>
          <p:cNvPr id="284" name="CustomShape 8"/>
          <p:cNvSpPr/>
          <p:nvPr/>
        </p:nvSpPr>
        <p:spPr>
          <a:xfrm>
            <a:off x="2690640" y="4835520"/>
            <a:ext cx="1304640" cy="705960"/>
          </a:xfrm>
          <a:prstGeom prst="rect">
            <a:avLst/>
          </a:prstGeom>
          <a:no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5" name="CustomShape 9"/>
          <p:cNvSpPr/>
          <p:nvPr/>
        </p:nvSpPr>
        <p:spPr>
          <a:xfrm>
            <a:off x="3254400" y="478296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Memory</a:t>
            </a:r>
            <a:endParaRPr lang="en-US" sz="1800" b="0" strike="noStrike" spc="-1">
              <a:solidFill>
                <a:srgbClr val="000000"/>
              </a:solidFill>
              <a:uFill>
                <a:solidFill>
                  <a:srgbClr val="FFFFFF"/>
                </a:solidFill>
              </a:uFill>
              <a:latin typeface="Arial"/>
            </a:endParaRPr>
          </a:p>
        </p:txBody>
      </p:sp>
      <p:pic>
        <p:nvPicPr>
          <p:cNvPr id="286" name="Picture 76"/>
          <p:cNvPicPr/>
          <p:nvPr/>
        </p:nvPicPr>
        <p:blipFill>
          <a:blip r:embed="rId5"/>
          <a:stretch/>
        </p:blipFill>
        <p:spPr>
          <a:xfrm>
            <a:off x="5504040" y="5040360"/>
            <a:ext cx="361440" cy="483840"/>
          </a:xfrm>
          <a:prstGeom prst="rect">
            <a:avLst/>
          </a:prstGeom>
          <a:ln>
            <a:noFill/>
          </a:ln>
        </p:spPr>
      </p:pic>
      <p:pic>
        <p:nvPicPr>
          <p:cNvPr id="287" name="Picture 77"/>
          <p:cNvPicPr/>
          <p:nvPr/>
        </p:nvPicPr>
        <p:blipFill>
          <a:blip r:embed="rId6"/>
          <a:stretch/>
        </p:blipFill>
        <p:spPr>
          <a:xfrm>
            <a:off x="6126120" y="5040360"/>
            <a:ext cx="566280" cy="495000"/>
          </a:xfrm>
          <a:prstGeom prst="rect">
            <a:avLst/>
          </a:prstGeom>
          <a:ln>
            <a:noFill/>
          </a:ln>
        </p:spPr>
      </p:pic>
      <p:sp>
        <p:nvSpPr>
          <p:cNvPr id="288" name="CustomShape 10"/>
          <p:cNvSpPr/>
          <p:nvPr/>
        </p:nvSpPr>
        <p:spPr>
          <a:xfrm flipV="1">
            <a:off x="5875200" y="5287320"/>
            <a:ext cx="264600" cy="360"/>
          </a:xfrm>
          <a:custGeom>
            <a:avLst/>
            <a:gdLst/>
            <a:ahLst/>
            <a:cxnLst/>
            <a:rect l="l" t="t" r="r" b="b"/>
            <a:pathLst>
              <a:path w="21600" h="21600">
                <a:moveTo>
                  <a:pt x="0" y="0"/>
                </a:moveTo>
                <a:lnTo>
                  <a:pt x="21600" y="21600"/>
                </a:lnTo>
              </a:path>
            </a:pathLst>
          </a:custGeom>
          <a:noFill/>
          <a:ln w="38160">
            <a:solidFill>
              <a:srgbClr val="4D7395"/>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89" name="CustomShape 11"/>
          <p:cNvSpPr/>
          <p:nvPr/>
        </p:nvSpPr>
        <p:spPr>
          <a:xfrm>
            <a:off x="5272200" y="479124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CPU</a:t>
            </a:r>
            <a:endParaRPr lang="en-US" sz="1800" b="0" strike="noStrike" spc="-1">
              <a:solidFill>
                <a:srgbClr val="000000"/>
              </a:solidFill>
              <a:uFill>
                <a:solidFill>
                  <a:srgbClr val="FFFFFF"/>
                </a:solidFill>
              </a:uFill>
              <a:latin typeface="Arial"/>
            </a:endParaRPr>
          </a:p>
        </p:txBody>
      </p:sp>
      <p:sp>
        <p:nvSpPr>
          <p:cNvPr id="290" name="CustomShape 12"/>
          <p:cNvSpPr/>
          <p:nvPr/>
        </p:nvSpPr>
        <p:spPr>
          <a:xfrm>
            <a:off x="5418000" y="4483080"/>
            <a:ext cx="1304640" cy="361440"/>
          </a:xfrm>
          <a:prstGeom prst="rect">
            <a:avLst/>
          </a:prstGeom>
          <a:solidFill>
            <a:srgbClr val="4D7395"/>
          </a:solid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Iteration 2</a:t>
            </a:r>
            <a:endParaRPr lang="en-US" sz="1800" b="0" strike="noStrike" spc="-1">
              <a:solidFill>
                <a:srgbClr val="000000"/>
              </a:solidFill>
              <a:uFill>
                <a:solidFill>
                  <a:srgbClr val="FFFFFF"/>
                </a:solidFill>
              </a:uFill>
              <a:latin typeface="Arial"/>
            </a:endParaRPr>
          </a:p>
        </p:txBody>
      </p:sp>
      <p:sp>
        <p:nvSpPr>
          <p:cNvPr id="291" name="CustomShape 13"/>
          <p:cNvSpPr/>
          <p:nvPr/>
        </p:nvSpPr>
        <p:spPr>
          <a:xfrm>
            <a:off x="5418000" y="4835520"/>
            <a:ext cx="1304640" cy="711000"/>
          </a:xfrm>
          <a:prstGeom prst="rect">
            <a:avLst/>
          </a:prstGeom>
          <a:noFill/>
          <a:ln>
            <a:solidFill>
              <a:srgbClr val="4D7395"/>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2" name="CustomShape 14"/>
          <p:cNvSpPr/>
          <p:nvPr/>
        </p:nvSpPr>
        <p:spPr>
          <a:xfrm>
            <a:off x="5978520" y="477504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000000"/>
                </a:solidFill>
                <a:uFill>
                  <a:solidFill>
                    <a:srgbClr val="FFFFFF"/>
                  </a:solidFill>
                </a:uFill>
                <a:latin typeface="Helvetica Neue Light"/>
                <a:ea typeface="Helvetica Neue Light"/>
              </a:rPr>
              <a:t>Memory</a:t>
            </a:r>
            <a:endParaRPr lang="en-US" sz="1800" b="0" strike="noStrike" spc="-1">
              <a:solidFill>
                <a:srgbClr val="000000"/>
              </a:solidFill>
              <a:uFill>
                <a:solidFill>
                  <a:srgbClr val="FFFFFF"/>
                </a:solidFill>
              </a:uFill>
              <a:latin typeface="Arial"/>
            </a:endParaRPr>
          </a:p>
        </p:txBody>
      </p:sp>
      <p:sp>
        <p:nvSpPr>
          <p:cNvPr id="293" name="CustomShape 15"/>
          <p:cNvSpPr/>
          <p:nvPr/>
        </p:nvSpPr>
        <p:spPr>
          <a:xfrm>
            <a:off x="3992400" y="4933800"/>
            <a:ext cx="1433160" cy="360"/>
          </a:xfrm>
          <a:custGeom>
            <a:avLst/>
            <a:gdLst/>
            <a:ahLst/>
            <a:cxnLst/>
            <a:rect l="l" t="t" r="r" b="b"/>
            <a:pathLst>
              <a:path w="21600" h="21600">
                <a:moveTo>
                  <a:pt x="0" y="0"/>
                </a:moveTo>
                <a:lnTo>
                  <a:pt x="21600" y="21600"/>
                </a:lnTo>
              </a:path>
            </a:pathLst>
          </a:custGeom>
          <a:noFill/>
          <a:ln w="38160">
            <a:solidFill>
              <a:srgbClr val="4D7395"/>
            </a:solidFill>
            <a:round/>
            <a:tailEnd type="triangle" w="med" len="med"/>
          </a:ln>
        </p:spPr>
        <p:style>
          <a:lnRef idx="0">
            <a:scrgbClr r="0" g="0" b="0"/>
          </a:lnRef>
          <a:fillRef idx="0">
            <a:scrgbClr r="0" g="0" b="0"/>
          </a:fillRef>
          <a:effectRef idx="0">
            <a:scrgbClr r="0" g="0" b="0"/>
          </a:effectRef>
          <a:fontRef idx="minor"/>
        </p:style>
      </p:sp>
      <p:sp>
        <p:nvSpPr>
          <p:cNvPr id="294" name="CustomShape 16"/>
          <p:cNvSpPr/>
          <p:nvPr/>
        </p:nvSpPr>
        <p:spPr>
          <a:xfrm>
            <a:off x="3992400" y="5969160"/>
            <a:ext cx="1425240" cy="590040"/>
          </a:xfrm>
          <a:prstGeom prst="rect">
            <a:avLst/>
          </a:prstGeom>
          <a:solidFill>
            <a:srgbClr val="EB6D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500" b="0" strike="noStrike" spc="-1">
                <a:solidFill>
                  <a:srgbClr val="FFFFFF"/>
                </a:solidFill>
                <a:uFill>
                  <a:solidFill>
                    <a:srgbClr val="FFFFFF"/>
                  </a:solidFill>
                </a:uFill>
                <a:latin typeface="Helvetica Neue Light"/>
                <a:ea typeface="Helvetica Neue Light"/>
              </a:rPr>
              <a:t>faster than network &amp; disk</a:t>
            </a:r>
            <a:endParaRPr lang="en-US" sz="1800" b="0" strike="noStrike" spc="-1">
              <a:solidFill>
                <a:srgbClr val="000000"/>
              </a:solidFill>
              <a:uFill>
                <a:solidFill>
                  <a:srgbClr val="FFFFFF"/>
                </a:solidFill>
              </a:uFill>
              <a:latin typeface="Arial"/>
            </a:endParaRPr>
          </a:p>
        </p:txBody>
      </p:sp>
      <p:pic>
        <p:nvPicPr>
          <p:cNvPr id="295" name="Picture 127"/>
          <p:cNvPicPr/>
          <p:nvPr/>
        </p:nvPicPr>
        <p:blipFill>
          <a:blip r:embed="rId7"/>
          <a:stretch/>
        </p:blipFill>
        <p:spPr>
          <a:xfrm>
            <a:off x="4246560" y="5256360"/>
            <a:ext cx="871200" cy="917280"/>
          </a:xfrm>
          <a:prstGeom prst="rect">
            <a:avLst/>
          </a:prstGeom>
          <a:ln>
            <a:noFill/>
          </a:ln>
        </p:spPr>
      </p:pic>
      <p:pic>
        <p:nvPicPr>
          <p:cNvPr id="296" name="Picture 111"/>
          <p:cNvPicPr/>
          <p:nvPr/>
        </p:nvPicPr>
        <p:blipFill>
          <a:blip r:embed="rId3"/>
          <a:stretch/>
        </p:blipFill>
        <p:spPr>
          <a:xfrm>
            <a:off x="1665360" y="2357280"/>
            <a:ext cx="603000" cy="704520"/>
          </a:xfrm>
          <a:prstGeom prst="rect">
            <a:avLst/>
          </a:prstGeom>
          <a:ln>
            <a:noFill/>
          </a:ln>
        </p:spPr>
      </p:pic>
      <p:sp>
        <p:nvSpPr>
          <p:cNvPr id="297" name="CustomShape 17"/>
          <p:cNvSpPr/>
          <p:nvPr/>
        </p:nvSpPr>
        <p:spPr>
          <a:xfrm flipV="1">
            <a:off x="2268360" y="2709000"/>
            <a:ext cx="412560" cy="360"/>
          </a:xfrm>
          <a:custGeom>
            <a:avLst/>
            <a:gdLst/>
            <a:ahLst/>
            <a:cxnLst/>
            <a:rect l="l" t="t" r="r" b="b"/>
            <a:pathLst>
              <a:path w="21600" h="21600">
                <a:moveTo>
                  <a:pt x="0" y="0"/>
                </a:moveTo>
                <a:lnTo>
                  <a:pt x="21600" y="21600"/>
                </a:lnTo>
              </a:path>
            </a:pathLst>
          </a:custGeom>
          <a:solidFill>
            <a:schemeClr val="accent1"/>
          </a:solidFill>
          <a:ln w="38160">
            <a:solidFill>
              <a:schemeClr val="bg1">
                <a:lumMod val="85000"/>
              </a:schemeClr>
            </a:solidFill>
            <a:round/>
            <a:tailEnd type="triangle" w="med" len="med"/>
          </a:ln>
        </p:spPr>
        <p:style>
          <a:lnRef idx="0">
            <a:scrgbClr r="0" g="0" b="0"/>
          </a:lnRef>
          <a:fillRef idx="0">
            <a:scrgbClr r="0" g="0" b="0"/>
          </a:fillRef>
          <a:effectRef idx="0">
            <a:scrgbClr r="0" g="0" b="0"/>
          </a:effectRef>
          <a:fontRef idx="minor"/>
        </p:style>
      </p:sp>
      <p:pic>
        <p:nvPicPr>
          <p:cNvPr id="298" name="Picture 4"/>
          <p:cNvPicPr/>
          <p:nvPr/>
        </p:nvPicPr>
        <p:blipFill>
          <a:blip r:embed="rId8"/>
          <a:stretch/>
        </p:blipFill>
        <p:spPr>
          <a:xfrm>
            <a:off x="4557600" y="2473200"/>
            <a:ext cx="318600" cy="471240"/>
          </a:xfrm>
          <a:prstGeom prst="rect">
            <a:avLst/>
          </a:prstGeom>
          <a:ln>
            <a:noFill/>
          </a:ln>
        </p:spPr>
      </p:pic>
      <p:pic>
        <p:nvPicPr>
          <p:cNvPr id="299" name="Picture 117"/>
          <p:cNvPicPr/>
          <p:nvPr/>
        </p:nvPicPr>
        <p:blipFill>
          <a:blip r:embed="rId3"/>
          <a:stretch/>
        </p:blipFill>
        <p:spPr>
          <a:xfrm>
            <a:off x="4410000" y="2357280"/>
            <a:ext cx="603000" cy="704520"/>
          </a:xfrm>
          <a:prstGeom prst="rect">
            <a:avLst/>
          </a:prstGeom>
          <a:ln>
            <a:noFill/>
          </a:ln>
        </p:spPr>
      </p:pic>
      <p:pic>
        <p:nvPicPr>
          <p:cNvPr id="300" name="Picture 4"/>
          <p:cNvPicPr/>
          <p:nvPr/>
        </p:nvPicPr>
        <p:blipFill>
          <a:blip r:embed="rId8"/>
          <a:stretch/>
        </p:blipFill>
        <p:spPr>
          <a:xfrm>
            <a:off x="7291440" y="2473200"/>
            <a:ext cx="320400" cy="471240"/>
          </a:xfrm>
          <a:prstGeom prst="rect">
            <a:avLst/>
          </a:prstGeom>
          <a:ln>
            <a:noFill/>
          </a:ln>
        </p:spPr>
      </p:pic>
      <p:pic>
        <p:nvPicPr>
          <p:cNvPr id="301" name="Picture 128"/>
          <p:cNvPicPr/>
          <p:nvPr/>
        </p:nvPicPr>
        <p:blipFill>
          <a:blip r:embed="rId3"/>
          <a:stretch/>
        </p:blipFill>
        <p:spPr>
          <a:xfrm>
            <a:off x="7143840" y="2357280"/>
            <a:ext cx="603000" cy="704520"/>
          </a:xfrm>
          <a:prstGeom prst="rect">
            <a:avLst/>
          </a:prstGeom>
          <a:ln>
            <a:noFill/>
          </a:ln>
        </p:spPr>
      </p:pic>
      <p:sp>
        <p:nvSpPr>
          <p:cNvPr id="302" name="CustomShape 18"/>
          <p:cNvSpPr/>
          <p:nvPr/>
        </p:nvSpPr>
        <p:spPr>
          <a:xfrm>
            <a:off x="3997440" y="2709720"/>
            <a:ext cx="412560" cy="360"/>
          </a:xfrm>
          <a:custGeom>
            <a:avLst/>
            <a:gdLst/>
            <a:ahLst/>
            <a:cxnLst/>
            <a:rect l="l" t="t" r="r" b="b"/>
            <a:pathLst>
              <a:path w="21600" h="21600">
                <a:moveTo>
                  <a:pt x="0" y="0"/>
                </a:moveTo>
                <a:lnTo>
                  <a:pt x="21600" y="21600"/>
                </a:lnTo>
              </a:path>
            </a:pathLst>
          </a:custGeom>
          <a:solidFill>
            <a:schemeClr val="accent1"/>
          </a:solidFill>
          <a:ln w="38160">
            <a:solidFill>
              <a:schemeClr val="bg1">
                <a:lumMod val="85000"/>
              </a:schemeClr>
            </a:solidFill>
            <a:round/>
            <a:tailEnd type="triangle" w="med" len="med"/>
          </a:ln>
        </p:spPr>
        <p:style>
          <a:lnRef idx="0">
            <a:scrgbClr r="0" g="0" b="0"/>
          </a:lnRef>
          <a:fillRef idx="0">
            <a:scrgbClr r="0" g="0" b="0"/>
          </a:fillRef>
          <a:effectRef idx="0">
            <a:scrgbClr r="0" g="0" b="0"/>
          </a:effectRef>
          <a:fontRef idx="minor"/>
        </p:style>
      </p:sp>
      <p:sp>
        <p:nvSpPr>
          <p:cNvPr id="303" name="CustomShape 19"/>
          <p:cNvSpPr/>
          <p:nvPr/>
        </p:nvSpPr>
        <p:spPr>
          <a:xfrm flipV="1">
            <a:off x="5013360" y="2709000"/>
            <a:ext cx="412560" cy="360"/>
          </a:xfrm>
          <a:custGeom>
            <a:avLst/>
            <a:gdLst/>
            <a:ahLst/>
            <a:cxnLst/>
            <a:rect l="l" t="t" r="r" b="b"/>
            <a:pathLst>
              <a:path w="21600" h="21600">
                <a:moveTo>
                  <a:pt x="0" y="0"/>
                </a:moveTo>
                <a:lnTo>
                  <a:pt x="21600" y="21600"/>
                </a:lnTo>
              </a:path>
            </a:pathLst>
          </a:custGeom>
          <a:solidFill>
            <a:schemeClr val="accent1"/>
          </a:solidFill>
          <a:ln w="38160">
            <a:solidFill>
              <a:schemeClr val="bg1">
                <a:lumMod val="85000"/>
              </a:schemeClr>
            </a:solidFill>
            <a:round/>
            <a:tailEnd type="triangle" w="med" len="med"/>
          </a:ln>
        </p:spPr>
        <p:style>
          <a:lnRef idx="0">
            <a:scrgbClr r="0" g="0" b="0"/>
          </a:lnRef>
          <a:fillRef idx="0">
            <a:scrgbClr r="0" g="0" b="0"/>
          </a:fillRef>
          <a:effectRef idx="0">
            <a:scrgbClr r="0" g="0" b="0"/>
          </a:effectRef>
          <a:fontRef idx="minor"/>
        </p:style>
      </p:sp>
      <p:sp>
        <p:nvSpPr>
          <p:cNvPr id="304" name="CustomShape 20"/>
          <p:cNvSpPr/>
          <p:nvPr/>
        </p:nvSpPr>
        <p:spPr>
          <a:xfrm>
            <a:off x="6730920" y="2709720"/>
            <a:ext cx="412560" cy="360"/>
          </a:xfrm>
          <a:custGeom>
            <a:avLst/>
            <a:gdLst/>
            <a:ahLst/>
            <a:cxnLst/>
            <a:rect l="l" t="t" r="r" b="b"/>
            <a:pathLst>
              <a:path w="21600" h="21600">
                <a:moveTo>
                  <a:pt x="0" y="0"/>
                </a:moveTo>
                <a:lnTo>
                  <a:pt x="21600" y="21600"/>
                </a:lnTo>
              </a:path>
            </a:pathLst>
          </a:custGeom>
          <a:solidFill>
            <a:schemeClr val="accent1"/>
          </a:solidFill>
          <a:ln w="38160">
            <a:solidFill>
              <a:schemeClr val="bg1">
                <a:lumMod val="85000"/>
              </a:schemeClr>
            </a:solidFill>
            <a:round/>
            <a:tailEnd type="triangle" w="med" len="med"/>
          </a:ln>
        </p:spPr>
        <p:style>
          <a:lnRef idx="0">
            <a:scrgbClr r="0" g="0" b="0"/>
          </a:lnRef>
          <a:fillRef idx="0">
            <a:scrgbClr r="0" g="0" b="0"/>
          </a:fillRef>
          <a:effectRef idx="0">
            <a:scrgbClr r="0" g="0" b="0"/>
          </a:effectRef>
          <a:fontRef idx="minor"/>
        </p:style>
      </p:sp>
      <p:pic>
        <p:nvPicPr>
          <p:cNvPr id="305" name="Picture 132"/>
          <p:cNvPicPr/>
          <p:nvPr/>
        </p:nvPicPr>
        <p:blipFill>
          <a:blip r:embed="rId9"/>
          <a:stretch/>
        </p:blipFill>
        <p:spPr>
          <a:xfrm>
            <a:off x="1795320" y="2487600"/>
            <a:ext cx="342720" cy="444240"/>
          </a:xfrm>
          <a:prstGeom prst="rect">
            <a:avLst/>
          </a:prstGeom>
          <a:ln>
            <a:noFill/>
          </a:ln>
        </p:spPr>
      </p:pic>
      <p:sp>
        <p:nvSpPr>
          <p:cNvPr id="306" name="CustomShape 21"/>
          <p:cNvSpPr/>
          <p:nvPr/>
        </p:nvSpPr>
        <p:spPr>
          <a:xfrm>
            <a:off x="2046240" y="226044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Read</a:t>
            </a:r>
            <a:endParaRPr lang="en-US" sz="1800" b="0" strike="noStrike" spc="-1">
              <a:solidFill>
                <a:srgbClr val="000000"/>
              </a:solidFill>
              <a:uFill>
                <a:solidFill>
                  <a:srgbClr val="FFFFFF"/>
                </a:solidFill>
              </a:uFill>
              <a:latin typeface="Arial"/>
            </a:endParaRPr>
          </a:p>
        </p:txBody>
      </p:sp>
      <p:sp>
        <p:nvSpPr>
          <p:cNvPr id="307" name="CustomShape 22"/>
          <p:cNvSpPr/>
          <p:nvPr/>
        </p:nvSpPr>
        <p:spPr>
          <a:xfrm>
            <a:off x="3774960" y="226044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Write</a:t>
            </a:r>
            <a:endParaRPr lang="en-US" sz="1800" b="0" strike="noStrike" spc="-1">
              <a:solidFill>
                <a:srgbClr val="000000"/>
              </a:solidFill>
              <a:uFill>
                <a:solidFill>
                  <a:srgbClr val="FFFFFF"/>
                </a:solidFill>
              </a:uFill>
              <a:latin typeface="Arial"/>
            </a:endParaRPr>
          </a:p>
        </p:txBody>
      </p:sp>
      <p:sp>
        <p:nvSpPr>
          <p:cNvPr id="308" name="CustomShape 23"/>
          <p:cNvSpPr/>
          <p:nvPr/>
        </p:nvSpPr>
        <p:spPr>
          <a:xfrm>
            <a:off x="4791240" y="2257560"/>
            <a:ext cx="85680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Read</a:t>
            </a:r>
            <a:endParaRPr lang="en-US" sz="1800" b="0" strike="noStrike" spc="-1">
              <a:solidFill>
                <a:srgbClr val="000000"/>
              </a:solidFill>
              <a:uFill>
                <a:solidFill>
                  <a:srgbClr val="FFFFFF"/>
                </a:solidFill>
              </a:uFill>
              <a:latin typeface="Arial"/>
            </a:endParaRPr>
          </a:p>
        </p:txBody>
      </p:sp>
      <p:sp>
        <p:nvSpPr>
          <p:cNvPr id="309" name="CustomShape 24"/>
          <p:cNvSpPr/>
          <p:nvPr/>
        </p:nvSpPr>
        <p:spPr>
          <a:xfrm>
            <a:off x="6519960" y="2257560"/>
            <a:ext cx="855360" cy="36000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HDFS
</a:t>
            </a:r>
            <a:r>
              <a:rPr lang="en-US" sz="1200" b="1" strike="noStrike" spc="-1">
                <a:solidFill>
                  <a:srgbClr val="BF0A13"/>
                </a:solidFill>
                <a:uFill>
                  <a:solidFill>
                    <a:srgbClr val="FFFFFF"/>
                  </a:solidFill>
                </a:uFill>
                <a:latin typeface="Helvetica Neue Light"/>
                <a:ea typeface="Helvetica Neue Light"/>
              </a:rPr>
              <a:t>Write</a:t>
            </a:r>
            <a:endParaRPr lang="en-US" sz="1800" b="0" strike="noStrike" spc="-1">
              <a:solidFill>
                <a:srgbClr val="000000"/>
              </a:solidFill>
              <a:uFill>
                <a:solidFill>
                  <a:srgbClr val="FFFFFF"/>
                </a:solidFill>
              </a:uFill>
              <a:latin typeface="Arial"/>
            </a:endParaRPr>
          </a:p>
        </p:txBody>
      </p:sp>
      <p:sp>
        <p:nvSpPr>
          <p:cNvPr id="310" name="CustomShape 25"/>
          <p:cNvSpPr/>
          <p:nvPr/>
        </p:nvSpPr>
        <p:spPr>
          <a:xfrm>
            <a:off x="1036800" y="2521080"/>
            <a:ext cx="85536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Input</a:t>
            </a:r>
            <a:endParaRPr lang="en-US" sz="1800" b="0" strike="noStrike" spc="-1">
              <a:solidFill>
                <a:srgbClr val="000000"/>
              </a:solidFill>
              <a:uFill>
                <a:solidFill>
                  <a:srgbClr val="FFFFFF"/>
                </a:solidFill>
              </a:uFill>
              <a:latin typeface="Arial"/>
            </a:endParaRPr>
          </a:p>
        </p:txBody>
      </p:sp>
      <p:sp>
        <p:nvSpPr>
          <p:cNvPr id="311" name="CustomShape 26"/>
          <p:cNvSpPr/>
          <p:nvPr/>
        </p:nvSpPr>
        <p:spPr>
          <a:xfrm>
            <a:off x="7547040" y="252108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Result</a:t>
            </a:r>
            <a:endParaRPr lang="en-US" sz="1800" b="0" strike="noStrike" spc="-1">
              <a:solidFill>
                <a:srgbClr val="000000"/>
              </a:solidFill>
              <a:uFill>
                <a:solidFill>
                  <a:srgbClr val="FFFFFF"/>
                </a:solidFill>
              </a:uFill>
              <a:latin typeface="Arial"/>
            </a:endParaRPr>
          </a:p>
        </p:txBody>
      </p:sp>
      <p:pic>
        <p:nvPicPr>
          <p:cNvPr id="312" name="Picture 139"/>
          <p:cNvPicPr/>
          <p:nvPr/>
        </p:nvPicPr>
        <p:blipFill>
          <a:blip r:embed="rId5"/>
          <a:stretch/>
        </p:blipFill>
        <p:spPr>
          <a:xfrm>
            <a:off x="2766960" y="2820960"/>
            <a:ext cx="363240" cy="483840"/>
          </a:xfrm>
          <a:prstGeom prst="rect">
            <a:avLst/>
          </a:prstGeom>
          <a:ln>
            <a:noFill/>
          </a:ln>
        </p:spPr>
      </p:pic>
      <p:pic>
        <p:nvPicPr>
          <p:cNvPr id="313" name="Picture 140"/>
          <p:cNvPicPr/>
          <p:nvPr/>
        </p:nvPicPr>
        <p:blipFill>
          <a:blip r:embed="rId6"/>
          <a:stretch/>
        </p:blipFill>
        <p:spPr>
          <a:xfrm>
            <a:off x="3389400" y="2820960"/>
            <a:ext cx="566280" cy="493200"/>
          </a:xfrm>
          <a:prstGeom prst="rect">
            <a:avLst/>
          </a:prstGeom>
          <a:ln>
            <a:noFill/>
          </a:ln>
        </p:spPr>
      </p:pic>
      <p:sp>
        <p:nvSpPr>
          <p:cNvPr id="314" name="CustomShape 27"/>
          <p:cNvSpPr/>
          <p:nvPr/>
        </p:nvSpPr>
        <p:spPr>
          <a:xfrm flipV="1">
            <a:off x="3138480" y="3067920"/>
            <a:ext cx="264600" cy="360"/>
          </a:xfrm>
          <a:custGeom>
            <a:avLst/>
            <a:gdLst/>
            <a:ahLst/>
            <a:cxnLst/>
            <a:rect l="l" t="t" r="r" b="b"/>
            <a:pathLst>
              <a:path w="21600" h="21600">
                <a:moveTo>
                  <a:pt x="0" y="0"/>
                </a:moveTo>
                <a:lnTo>
                  <a:pt x="21600" y="21600"/>
                </a:lnTo>
              </a:path>
            </a:pathLst>
          </a:custGeom>
          <a:solidFill>
            <a:schemeClr val="accent1"/>
          </a:solidFill>
          <a:ln w="38160">
            <a:solidFill>
              <a:schemeClr val="bg1">
                <a:lumMod val="85000"/>
              </a:schemeClr>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315" name="CustomShape 28"/>
          <p:cNvSpPr/>
          <p:nvPr/>
        </p:nvSpPr>
        <p:spPr>
          <a:xfrm>
            <a:off x="2535120" y="257004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A6A6A6"/>
                </a:solidFill>
                <a:uFill>
                  <a:solidFill>
                    <a:srgbClr val="FFFFFF"/>
                  </a:solidFill>
                </a:uFill>
                <a:latin typeface="Helvetica Neue Light"/>
                <a:ea typeface="Helvetica Neue Light"/>
              </a:rPr>
              <a:t>CPU</a:t>
            </a:r>
            <a:endParaRPr lang="en-US" sz="1800" b="0" strike="noStrike" spc="-1">
              <a:solidFill>
                <a:srgbClr val="000000"/>
              </a:solidFill>
              <a:uFill>
                <a:solidFill>
                  <a:srgbClr val="FFFFFF"/>
                </a:solidFill>
              </a:uFill>
              <a:latin typeface="Arial"/>
            </a:endParaRPr>
          </a:p>
        </p:txBody>
      </p:sp>
      <p:sp>
        <p:nvSpPr>
          <p:cNvPr id="316" name="CustomShape 29"/>
          <p:cNvSpPr/>
          <p:nvPr/>
        </p:nvSpPr>
        <p:spPr>
          <a:xfrm>
            <a:off x="2682720" y="2262240"/>
            <a:ext cx="1302840" cy="363240"/>
          </a:xfrm>
          <a:prstGeom prst="rect">
            <a:avLst/>
          </a:prstGeom>
          <a:solidFill>
            <a:schemeClr val="bg1">
              <a:lumMod val="85000"/>
            </a:schemeClr>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Iteration 1</a:t>
            </a:r>
            <a:endParaRPr lang="en-US" sz="1800" b="0" strike="noStrike" spc="-1">
              <a:solidFill>
                <a:srgbClr val="000000"/>
              </a:solidFill>
              <a:uFill>
                <a:solidFill>
                  <a:srgbClr val="FFFFFF"/>
                </a:solidFill>
              </a:uFill>
              <a:latin typeface="Arial"/>
            </a:endParaRPr>
          </a:p>
        </p:txBody>
      </p:sp>
      <p:sp>
        <p:nvSpPr>
          <p:cNvPr id="317" name="CustomShape 30"/>
          <p:cNvSpPr/>
          <p:nvPr/>
        </p:nvSpPr>
        <p:spPr>
          <a:xfrm>
            <a:off x="2682720" y="2616120"/>
            <a:ext cx="1302840" cy="709200"/>
          </a:xfrm>
          <a:prstGeom prst="rect">
            <a:avLst/>
          </a:prstGeom>
          <a:noFill/>
          <a:ln>
            <a:solidFill>
              <a:schemeClr val="bg1">
                <a:lumMod val="8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8" name="CustomShape 31"/>
          <p:cNvSpPr/>
          <p:nvPr/>
        </p:nvSpPr>
        <p:spPr>
          <a:xfrm>
            <a:off x="3246480" y="2562120"/>
            <a:ext cx="85536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A6A6A6"/>
                </a:solidFill>
                <a:uFill>
                  <a:solidFill>
                    <a:srgbClr val="FFFFFF"/>
                  </a:solidFill>
                </a:uFill>
                <a:latin typeface="Helvetica Neue Light"/>
                <a:ea typeface="Helvetica Neue Light"/>
              </a:rPr>
              <a:t>Memory</a:t>
            </a:r>
            <a:endParaRPr lang="en-US" sz="1800" b="0" strike="noStrike" spc="-1">
              <a:solidFill>
                <a:srgbClr val="000000"/>
              </a:solidFill>
              <a:uFill>
                <a:solidFill>
                  <a:srgbClr val="FFFFFF"/>
                </a:solidFill>
              </a:uFill>
              <a:latin typeface="Arial"/>
            </a:endParaRPr>
          </a:p>
        </p:txBody>
      </p:sp>
      <p:pic>
        <p:nvPicPr>
          <p:cNvPr id="319" name="Picture 146"/>
          <p:cNvPicPr/>
          <p:nvPr/>
        </p:nvPicPr>
        <p:blipFill>
          <a:blip r:embed="rId5"/>
          <a:stretch/>
        </p:blipFill>
        <p:spPr>
          <a:xfrm>
            <a:off x="5504040" y="2820960"/>
            <a:ext cx="361440" cy="483840"/>
          </a:xfrm>
          <a:prstGeom prst="rect">
            <a:avLst/>
          </a:prstGeom>
          <a:ln>
            <a:noFill/>
          </a:ln>
        </p:spPr>
      </p:pic>
      <p:pic>
        <p:nvPicPr>
          <p:cNvPr id="320" name="Picture 147"/>
          <p:cNvPicPr/>
          <p:nvPr/>
        </p:nvPicPr>
        <p:blipFill>
          <a:blip r:embed="rId6"/>
          <a:stretch/>
        </p:blipFill>
        <p:spPr>
          <a:xfrm>
            <a:off x="6126120" y="2820960"/>
            <a:ext cx="566280" cy="493200"/>
          </a:xfrm>
          <a:prstGeom prst="rect">
            <a:avLst/>
          </a:prstGeom>
          <a:ln>
            <a:noFill/>
          </a:ln>
        </p:spPr>
      </p:pic>
      <p:sp>
        <p:nvSpPr>
          <p:cNvPr id="321" name="CustomShape 32"/>
          <p:cNvSpPr/>
          <p:nvPr/>
        </p:nvSpPr>
        <p:spPr>
          <a:xfrm flipV="1">
            <a:off x="5875200" y="3067920"/>
            <a:ext cx="264600" cy="360"/>
          </a:xfrm>
          <a:custGeom>
            <a:avLst/>
            <a:gdLst/>
            <a:ahLst/>
            <a:cxnLst/>
            <a:rect l="l" t="t" r="r" b="b"/>
            <a:pathLst>
              <a:path w="21600" h="21600">
                <a:moveTo>
                  <a:pt x="0" y="0"/>
                </a:moveTo>
                <a:lnTo>
                  <a:pt x="21600" y="21600"/>
                </a:lnTo>
              </a:path>
            </a:pathLst>
          </a:custGeom>
          <a:solidFill>
            <a:schemeClr val="accent1"/>
          </a:solidFill>
          <a:ln w="38160">
            <a:solidFill>
              <a:schemeClr val="bg1">
                <a:lumMod val="85000"/>
              </a:schemeClr>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322" name="CustomShape 33"/>
          <p:cNvSpPr/>
          <p:nvPr/>
        </p:nvSpPr>
        <p:spPr>
          <a:xfrm>
            <a:off x="5272200" y="257004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A6A6A6"/>
                </a:solidFill>
                <a:uFill>
                  <a:solidFill>
                    <a:srgbClr val="FFFFFF"/>
                  </a:solidFill>
                </a:uFill>
                <a:latin typeface="Helvetica Neue Light"/>
                <a:ea typeface="Helvetica Neue Light"/>
              </a:rPr>
              <a:t>CPU</a:t>
            </a:r>
            <a:endParaRPr lang="en-US" sz="1800" b="0" strike="noStrike" spc="-1">
              <a:solidFill>
                <a:srgbClr val="000000"/>
              </a:solidFill>
              <a:uFill>
                <a:solidFill>
                  <a:srgbClr val="FFFFFF"/>
                </a:solidFill>
              </a:uFill>
              <a:latin typeface="Arial"/>
            </a:endParaRPr>
          </a:p>
        </p:txBody>
      </p:sp>
      <p:sp>
        <p:nvSpPr>
          <p:cNvPr id="323" name="CustomShape 34"/>
          <p:cNvSpPr/>
          <p:nvPr/>
        </p:nvSpPr>
        <p:spPr>
          <a:xfrm>
            <a:off x="5418000" y="2262240"/>
            <a:ext cx="1304640" cy="363240"/>
          </a:xfrm>
          <a:prstGeom prst="rect">
            <a:avLst/>
          </a:prstGeom>
          <a:solidFill>
            <a:schemeClr val="bg1">
              <a:lumMod val="85000"/>
            </a:schemeClr>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45000" rIns="0" bIns="45000" anchor="ctr"/>
          <a:lstStyle/>
          <a:p>
            <a:pPr algn="ctr">
              <a:lnSpc>
                <a:spcPct val="100000"/>
              </a:lnSpc>
            </a:pPr>
            <a:r>
              <a:rPr lang="en-US" sz="1800" b="0" strike="noStrike" spc="-1">
                <a:solidFill>
                  <a:srgbClr val="FFFFFF"/>
                </a:solidFill>
                <a:uFill>
                  <a:solidFill>
                    <a:srgbClr val="FFFFFF"/>
                  </a:solidFill>
                </a:uFill>
                <a:latin typeface="Helvetica Neue Thin"/>
                <a:ea typeface="Helvetica Neue Thin"/>
              </a:rPr>
              <a:t>Iteration 2</a:t>
            </a:r>
            <a:endParaRPr lang="en-US" sz="1800" b="0" strike="noStrike" spc="-1">
              <a:solidFill>
                <a:srgbClr val="000000"/>
              </a:solidFill>
              <a:uFill>
                <a:solidFill>
                  <a:srgbClr val="FFFFFF"/>
                </a:solidFill>
              </a:uFill>
              <a:latin typeface="Arial"/>
            </a:endParaRPr>
          </a:p>
        </p:txBody>
      </p:sp>
      <p:sp>
        <p:nvSpPr>
          <p:cNvPr id="324" name="CustomShape 35"/>
          <p:cNvSpPr/>
          <p:nvPr/>
        </p:nvSpPr>
        <p:spPr>
          <a:xfrm>
            <a:off x="5418000" y="2616120"/>
            <a:ext cx="1304640" cy="709200"/>
          </a:xfrm>
          <a:prstGeom prst="rect">
            <a:avLst/>
          </a:prstGeom>
          <a:noFill/>
          <a:ln>
            <a:solidFill>
              <a:schemeClr val="bg1">
                <a:lumMod val="85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5" name="CustomShape 36"/>
          <p:cNvSpPr/>
          <p:nvPr/>
        </p:nvSpPr>
        <p:spPr>
          <a:xfrm>
            <a:off x="5981760" y="2562120"/>
            <a:ext cx="85680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A6A6A6"/>
                </a:solidFill>
                <a:uFill>
                  <a:solidFill>
                    <a:srgbClr val="FFFFFF"/>
                  </a:solidFill>
                </a:uFill>
                <a:latin typeface="Helvetica Neue Light"/>
                <a:ea typeface="Helvetica Neue Light"/>
              </a:rPr>
              <a:t>Memory</a:t>
            </a:r>
            <a:endParaRPr lang="en-US" sz="1800" b="0" strike="noStrike" spc="-1">
              <a:solidFill>
                <a:srgbClr val="000000"/>
              </a:solidFill>
              <a:uFill>
                <a:solidFill>
                  <a:srgbClr val="FFFFFF"/>
                </a:solidFill>
              </a:uFill>
              <a:latin typeface="Arial"/>
            </a:endParaRPr>
          </a:p>
        </p:txBody>
      </p:sp>
      <p:sp>
        <p:nvSpPr>
          <p:cNvPr id="326" name="CustomShape 37"/>
          <p:cNvSpPr/>
          <p:nvPr/>
        </p:nvSpPr>
        <p:spPr>
          <a:xfrm>
            <a:off x="4143240" y="4338720"/>
            <a:ext cx="112824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1" strike="noStrike" spc="-1">
                <a:solidFill>
                  <a:srgbClr val="4D7395"/>
                </a:solidFill>
                <a:uFill>
                  <a:solidFill>
                    <a:srgbClr val="FFFFFF"/>
                  </a:solidFill>
                </a:uFill>
                <a:latin typeface="Helvetica Neue Light"/>
                <a:ea typeface="Helvetica Neue Light"/>
              </a:rPr>
              <a:t>Zero</a:t>
            </a:r>
            <a:r>
              <a:rPr lang="en-US" sz="1200" b="0" strike="noStrike" spc="-1">
                <a:solidFill>
                  <a:srgbClr val="4D7395"/>
                </a:solidFill>
                <a:uFill>
                  <a:solidFill>
                    <a:srgbClr val="FFFFFF"/>
                  </a:solidFill>
                </a:uFill>
                <a:latin typeface="Helvetica Neue Light"/>
                <a:ea typeface="Helvetica Neue Light"/>
              </a:rPr>
              <a:t> </a:t>
            </a:r>
            <a:r>
              <a:rPr lang="en-US" sz="1200" b="0" strike="noStrike" spc="-1">
                <a:solidFill>
                  <a:srgbClr val="000000"/>
                </a:solidFill>
                <a:uFill>
                  <a:solidFill>
                    <a:srgbClr val="FFFFFF"/>
                  </a:solidFill>
                </a:uFill>
                <a:latin typeface="Helvetica Neue Light"/>
                <a:ea typeface="Helvetica Neue Light"/>
              </a:rPr>
              <a:t>Read/Write Disk Bottleneck</a:t>
            </a:r>
            <a:endParaRPr lang="en-US" sz="1800" b="0" strike="noStrike" spc="-1">
              <a:solidFill>
                <a:srgbClr val="000000"/>
              </a:solidFill>
              <a:uFill>
                <a:solidFill>
                  <a:srgbClr val="FFFFFF"/>
                </a:solidFill>
              </a:uFill>
              <a:latin typeface="Arial"/>
            </a:endParaRPr>
          </a:p>
        </p:txBody>
      </p:sp>
      <p:sp>
        <p:nvSpPr>
          <p:cNvPr id="327" name="TextShape 38"/>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Motivation for Apache Spark</a:t>
            </a:r>
            <a:endParaRPr lang="en-US" sz="2400" b="0" strike="noStrike" spc="-1">
              <a:solidFill>
                <a:srgbClr val="000000"/>
              </a:solidFill>
              <a:uFill>
                <a:solidFill>
                  <a:srgbClr val="FFFFFF"/>
                </a:solidFill>
              </a:uFill>
              <a:latin typeface="Arial"/>
            </a:endParaRPr>
          </a:p>
        </p:txBody>
      </p:sp>
      <p:sp>
        <p:nvSpPr>
          <p:cNvPr id="328" name="CustomShape 39"/>
          <p:cNvSpPr/>
          <p:nvPr/>
        </p:nvSpPr>
        <p:spPr>
          <a:xfrm>
            <a:off x="6730920" y="4932360"/>
            <a:ext cx="1433160" cy="360"/>
          </a:xfrm>
          <a:custGeom>
            <a:avLst/>
            <a:gdLst/>
            <a:ahLst/>
            <a:cxnLst/>
            <a:rect l="l" t="t" r="r" b="b"/>
            <a:pathLst>
              <a:path w="21600" h="21600">
                <a:moveTo>
                  <a:pt x="0" y="0"/>
                </a:moveTo>
                <a:lnTo>
                  <a:pt x="21600" y="21600"/>
                </a:lnTo>
              </a:path>
            </a:pathLst>
          </a:custGeom>
          <a:noFill/>
          <a:ln w="38160">
            <a:solidFill>
              <a:srgbClr val="4D7395"/>
            </a:solidFill>
            <a:round/>
            <a:tailEnd type="triangle" w="med" len="med"/>
          </a:ln>
        </p:spPr>
        <p:style>
          <a:lnRef idx="0">
            <a:scrgbClr r="0" g="0" b="0"/>
          </a:lnRef>
          <a:fillRef idx="0">
            <a:scrgbClr r="0" g="0" b="0"/>
          </a:fillRef>
          <a:effectRef idx="0">
            <a:scrgbClr r="0" g="0" b="0"/>
          </a:effectRef>
          <a:fontRef idx="minor"/>
        </p:style>
      </p:sp>
      <p:sp>
        <p:nvSpPr>
          <p:cNvPr id="329" name="CustomShape 40"/>
          <p:cNvSpPr/>
          <p:nvPr/>
        </p:nvSpPr>
        <p:spPr>
          <a:xfrm>
            <a:off x="6753240" y="4341960"/>
            <a:ext cx="1391760" cy="361440"/>
          </a:xfrm>
          <a:prstGeom prst="rect">
            <a:avLst/>
          </a:prstGeom>
          <a:no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200" b="0" strike="noStrike" spc="-1">
                <a:solidFill>
                  <a:srgbClr val="000000"/>
                </a:solidFill>
                <a:uFill>
                  <a:solidFill>
                    <a:srgbClr val="FFFFFF"/>
                  </a:solidFill>
                </a:uFill>
                <a:latin typeface="Helvetica Neue Light"/>
                <a:ea typeface="Helvetica Neue Light"/>
              </a:rPr>
              <a:t>Chain Job </a:t>
            </a:r>
            <a:r>
              <a:rPr lang="en-US" sz="1200" b="1" strike="noStrike" spc="-1">
                <a:solidFill>
                  <a:srgbClr val="4D7395"/>
                </a:solidFill>
                <a:uFill>
                  <a:solidFill>
                    <a:srgbClr val="FFFFFF"/>
                  </a:solidFill>
                </a:uFill>
                <a:latin typeface="Helvetica Neue Light"/>
                <a:ea typeface="Helvetica Neue Light"/>
              </a:rPr>
              <a:t>Output</a:t>
            </a:r>
            <a:r>
              <a:rPr lang="en-US" sz="1200" b="0" strike="noStrike" spc="-1">
                <a:solidFill>
                  <a:srgbClr val="4D7395"/>
                </a:solidFill>
                <a:uFill>
                  <a:solidFill>
                    <a:srgbClr val="FFFFFF"/>
                  </a:solidFill>
                </a:uFill>
                <a:latin typeface="Helvetica Neue Light"/>
                <a:ea typeface="Helvetica Neue Light"/>
              </a:rPr>
              <a:t> 
</a:t>
            </a:r>
            <a:r>
              <a:rPr lang="en-US" sz="1200" b="0" strike="noStrike" spc="-1">
                <a:solidFill>
                  <a:srgbClr val="000000"/>
                </a:solidFill>
                <a:uFill>
                  <a:solidFill>
                    <a:srgbClr val="FFFFFF"/>
                  </a:solidFill>
                </a:uFill>
                <a:latin typeface="Helvetica Neue Light"/>
                <a:ea typeface="Helvetica Neue Light"/>
              </a:rPr>
              <a:t>into New Job </a:t>
            </a:r>
            <a:r>
              <a:rPr lang="en-US" sz="1200" b="1" strike="noStrike" spc="-1">
                <a:solidFill>
                  <a:srgbClr val="4D7395"/>
                </a:solidFill>
                <a:uFill>
                  <a:solidFill>
                    <a:srgbClr val="FFFFFF"/>
                  </a:solidFill>
                </a:uFill>
                <a:latin typeface="Helvetica Neue Light"/>
                <a:ea typeface="Helvetica Neue Light"/>
              </a:rPr>
              <a:t>Input</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264960" y="593640"/>
            <a:ext cx="8545320" cy="50112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Spark Common Use Cases</a:t>
            </a:r>
            <a:endParaRPr lang="en-US" sz="2400" b="0" strike="noStrike" spc="-1">
              <a:solidFill>
                <a:srgbClr val="000000"/>
              </a:solidFill>
              <a:uFill>
                <a:solidFill>
                  <a:srgbClr val="FFFFFF"/>
                </a:solidFill>
              </a:uFill>
              <a:latin typeface="Arial"/>
            </a:endParaRPr>
          </a:p>
        </p:txBody>
      </p:sp>
      <p:sp>
        <p:nvSpPr>
          <p:cNvPr id="331" name="CustomShape 2"/>
          <p:cNvSpPr/>
          <p:nvPr/>
        </p:nvSpPr>
        <p:spPr>
          <a:xfrm rot="5400000">
            <a:off x="5607720" y="-576720"/>
            <a:ext cx="1065240" cy="449496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scrgbClr r="0" g="0" b="0"/>
          </a:lnRef>
          <a:fillRef idx="0">
            <a:scrgbClr r="0" g="0" b="0"/>
          </a:fillRef>
          <a:effectRef idx="0">
            <a:scrgbClr r="0" g="0" b="0"/>
          </a:effectRef>
          <a:fontRef idx="minor"/>
        </p:style>
        <p:txBody>
          <a:bodyPr lIns="247680" tIns="123840" rIns="247680" bIns="123840" anchor="ctr"/>
          <a:lstStyle/>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Enterprise-scale data volumes accessible to interactive query for business intelligence (BI)</a:t>
            </a:r>
            <a:endParaRPr lang="en-US" sz="1800" b="0" strike="noStrike" spc="-1">
              <a:solidFill>
                <a:srgbClr val="000000"/>
              </a:solidFill>
              <a:uFill>
                <a:solidFill>
                  <a:srgbClr val="FFFFFF"/>
                </a:solidFill>
              </a:uFill>
              <a:latin typeface="Arial"/>
            </a:endParaRPr>
          </a:p>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Faster time to job completion allows analysts to ask the “next” question about their data &amp; business</a:t>
            </a:r>
            <a:endParaRPr lang="en-US" sz="1800" b="0" strike="noStrike" spc="-1">
              <a:solidFill>
                <a:srgbClr val="000000"/>
              </a:solidFill>
              <a:uFill>
                <a:solidFill>
                  <a:srgbClr val="FFFFFF"/>
                </a:solidFill>
              </a:uFill>
              <a:latin typeface="Arial"/>
            </a:endParaRPr>
          </a:p>
        </p:txBody>
      </p:sp>
      <p:sp>
        <p:nvSpPr>
          <p:cNvPr id="332" name="CustomShape 3"/>
          <p:cNvSpPr/>
          <p:nvPr/>
        </p:nvSpPr>
        <p:spPr>
          <a:xfrm>
            <a:off x="1363680" y="1172880"/>
            <a:ext cx="2528280" cy="995400"/>
          </a:xfrm>
          <a:prstGeom prst="roundRect">
            <a:avLst>
              <a:gd name="adj" fmla="val 16667"/>
            </a:avLst>
          </a:prstGeom>
          <a:solidFill>
            <a:srgbClr val="0D4476"/>
          </a:solidFill>
          <a:ln>
            <a:solidFill>
              <a:schemeClr val="lt1">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17360" tIns="82800" rIns="68760" bIns="82800" anchor="ctr"/>
          <a:lstStyle/>
          <a:p>
            <a:pPr algn="ctr">
              <a:lnSpc>
                <a:spcPct val="90000"/>
              </a:lnSpc>
            </a:pPr>
            <a:r>
              <a:rPr lang="en-US" sz="1800" b="0" strike="noStrike" spc="-1">
                <a:solidFill>
                  <a:srgbClr val="FFFFFF"/>
                </a:solidFill>
                <a:uFill>
                  <a:solidFill>
                    <a:srgbClr val="FFFFFF"/>
                  </a:solidFill>
                </a:uFill>
                <a:latin typeface="Helvetica Neue Light"/>
                <a:ea typeface="Helvetica Neue Light"/>
              </a:rPr>
              <a:t>Interactive Query</a:t>
            </a:r>
            <a:endParaRPr lang="en-US" sz="1800" b="0" strike="noStrike" spc="-1">
              <a:solidFill>
                <a:srgbClr val="000000"/>
              </a:solidFill>
              <a:uFill>
                <a:solidFill>
                  <a:srgbClr val="FFFFFF"/>
                </a:solidFill>
              </a:uFill>
              <a:latin typeface="Arial"/>
            </a:endParaRPr>
          </a:p>
        </p:txBody>
      </p:sp>
      <p:sp>
        <p:nvSpPr>
          <p:cNvPr id="333" name="CustomShape 4"/>
          <p:cNvSpPr/>
          <p:nvPr/>
        </p:nvSpPr>
        <p:spPr>
          <a:xfrm rot="5400000">
            <a:off x="5601960" y="543960"/>
            <a:ext cx="1076760" cy="449496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scrgbClr r="0" g="0" b="0"/>
          </a:lnRef>
          <a:fillRef idx="0">
            <a:scrgbClr r="0" g="0" b="0"/>
          </a:fillRef>
          <a:effectRef idx="0">
            <a:scrgbClr r="0" g="0" b="0"/>
          </a:effectRef>
          <a:fontRef idx="minor"/>
        </p:style>
        <p:txBody>
          <a:bodyPr lIns="247680" tIns="123840" rIns="247680" bIns="123840" anchor="ctr"/>
          <a:lstStyle/>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Data cleaning to improve data quality (missing data, entity resolution, unit mismatch, etc.)</a:t>
            </a:r>
            <a:endParaRPr lang="en-US" sz="1800" b="0" strike="noStrike" spc="-1">
              <a:solidFill>
                <a:srgbClr val="000000"/>
              </a:solidFill>
              <a:uFill>
                <a:solidFill>
                  <a:srgbClr val="FFFFFF"/>
                </a:solidFill>
              </a:uFill>
              <a:latin typeface="Arial"/>
            </a:endParaRPr>
          </a:p>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Nightly ETL processing from production systems</a:t>
            </a:r>
            <a:endParaRPr lang="en-US" sz="1800" b="0" strike="noStrike" spc="-1">
              <a:solidFill>
                <a:srgbClr val="000000"/>
              </a:solidFill>
              <a:uFill>
                <a:solidFill>
                  <a:srgbClr val="FFFFFF"/>
                </a:solidFill>
              </a:uFill>
              <a:latin typeface="Arial"/>
            </a:endParaRPr>
          </a:p>
        </p:txBody>
      </p:sp>
      <p:sp>
        <p:nvSpPr>
          <p:cNvPr id="334" name="CustomShape 5"/>
          <p:cNvSpPr/>
          <p:nvPr/>
        </p:nvSpPr>
        <p:spPr>
          <a:xfrm>
            <a:off x="1363680" y="2293920"/>
            <a:ext cx="2528280" cy="995400"/>
          </a:xfrm>
          <a:prstGeom prst="roundRect">
            <a:avLst>
              <a:gd name="adj" fmla="val 16667"/>
            </a:avLst>
          </a:prstGeom>
          <a:solidFill>
            <a:srgbClr val="248B82"/>
          </a:solidFill>
          <a:ln>
            <a:solidFill>
              <a:schemeClr val="lt1">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17360" tIns="82800" rIns="68760" bIns="82800" anchor="ctr"/>
          <a:lstStyle/>
          <a:p>
            <a:pPr algn="ctr">
              <a:lnSpc>
                <a:spcPct val="90000"/>
              </a:lnSpc>
            </a:pPr>
            <a:r>
              <a:rPr lang="en-US" sz="1800" b="0" strike="noStrike" spc="-1">
                <a:solidFill>
                  <a:srgbClr val="FFFFFF"/>
                </a:solidFill>
                <a:uFill>
                  <a:solidFill>
                    <a:srgbClr val="FFFFFF"/>
                  </a:solidFill>
                </a:uFill>
                <a:latin typeface="Helvetica Neue Light"/>
                <a:ea typeface="Helvetica Neue Light"/>
              </a:rPr>
              <a:t>Large-Scale Batch</a:t>
            </a:r>
            <a:endParaRPr lang="en-US" sz="1800" b="0" strike="noStrike" spc="-1">
              <a:solidFill>
                <a:srgbClr val="000000"/>
              </a:solidFill>
              <a:uFill>
                <a:solidFill>
                  <a:srgbClr val="FFFFFF"/>
                </a:solidFill>
              </a:uFill>
              <a:latin typeface="Arial"/>
            </a:endParaRPr>
          </a:p>
        </p:txBody>
      </p:sp>
      <p:sp>
        <p:nvSpPr>
          <p:cNvPr id="335" name="CustomShape 6"/>
          <p:cNvSpPr/>
          <p:nvPr/>
        </p:nvSpPr>
        <p:spPr>
          <a:xfrm rot="5400000">
            <a:off x="5585400" y="1687320"/>
            <a:ext cx="1109880" cy="449496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scrgbClr r="0" g="0" b="0"/>
          </a:lnRef>
          <a:fillRef idx="0">
            <a:scrgbClr r="0" g="0" b="0"/>
          </a:fillRef>
          <a:effectRef idx="0">
            <a:scrgbClr r="0" g="0" b="0"/>
          </a:effectRef>
          <a:fontRef idx="minor"/>
        </p:style>
        <p:txBody>
          <a:bodyPr lIns="247680" tIns="123840" rIns="247680" bIns="123840" anchor="ctr"/>
          <a:lstStyle/>
          <a:p>
            <a:pPr marL="114480" lvl="1">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Forecasting vs. “Nowcasting” (e.g. Google Search queries analyzed en masse for Google Flu Trends to predict outbreaks)</a:t>
            </a:r>
            <a:endParaRPr lang="en-US" sz="1800" b="0" strike="noStrike" spc="-1">
              <a:solidFill>
                <a:srgbClr val="000000"/>
              </a:solidFill>
              <a:uFill>
                <a:solidFill>
                  <a:srgbClr val="FFFFFF"/>
                </a:solidFill>
              </a:uFill>
              <a:latin typeface="Arial"/>
            </a:endParaRPr>
          </a:p>
          <a:p>
            <a:pPr marL="114480" lvl="1">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Data mining across various types of data</a:t>
            </a:r>
            <a:endParaRPr lang="en-US" sz="1800" b="0" strike="noStrike" spc="-1">
              <a:solidFill>
                <a:srgbClr val="000000"/>
              </a:solidFill>
              <a:uFill>
                <a:solidFill>
                  <a:srgbClr val="FFFFFF"/>
                </a:solidFill>
              </a:uFill>
              <a:latin typeface="Arial"/>
            </a:endParaRPr>
          </a:p>
        </p:txBody>
      </p:sp>
      <p:sp>
        <p:nvSpPr>
          <p:cNvPr id="336" name="CustomShape 7"/>
          <p:cNvSpPr/>
          <p:nvPr/>
        </p:nvSpPr>
        <p:spPr>
          <a:xfrm>
            <a:off x="1363680" y="3437280"/>
            <a:ext cx="2528280" cy="995400"/>
          </a:xfrm>
          <a:prstGeom prst="roundRect">
            <a:avLst>
              <a:gd name="adj" fmla="val 16667"/>
            </a:avLst>
          </a:prstGeom>
          <a:solidFill>
            <a:srgbClr val="3D5F83"/>
          </a:solidFill>
          <a:ln>
            <a:solidFill>
              <a:schemeClr val="lt1">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17360" tIns="82800" rIns="68760" bIns="82800" anchor="ctr"/>
          <a:lstStyle/>
          <a:p>
            <a:pPr algn="ctr">
              <a:lnSpc>
                <a:spcPct val="90000"/>
              </a:lnSpc>
            </a:pPr>
            <a:r>
              <a:rPr lang="en-US" sz="1800" b="0" strike="noStrike" spc="-1">
                <a:solidFill>
                  <a:srgbClr val="FFFFFF"/>
                </a:solidFill>
                <a:uFill>
                  <a:solidFill>
                    <a:srgbClr val="FFFFFF"/>
                  </a:solidFill>
                </a:uFill>
                <a:latin typeface="Helvetica Neue Light"/>
                <a:ea typeface="Helvetica Neue Light"/>
              </a:rPr>
              <a:t>Complex Analytics</a:t>
            </a:r>
            <a:endParaRPr lang="en-US" sz="1800" b="0" strike="noStrike" spc="-1">
              <a:solidFill>
                <a:srgbClr val="000000"/>
              </a:solidFill>
              <a:uFill>
                <a:solidFill>
                  <a:srgbClr val="FFFFFF"/>
                </a:solidFill>
              </a:uFill>
              <a:latin typeface="Arial"/>
            </a:endParaRPr>
          </a:p>
        </p:txBody>
      </p:sp>
      <p:sp>
        <p:nvSpPr>
          <p:cNvPr id="337" name="CustomShape 8"/>
          <p:cNvSpPr/>
          <p:nvPr/>
        </p:nvSpPr>
        <p:spPr>
          <a:xfrm rot="5400000">
            <a:off x="5661000" y="2787840"/>
            <a:ext cx="968040" cy="449964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scrgbClr r="0" g="0" b="0"/>
          </a:lnRef>
          <a:fillRef idx="0">
            <a:scrgbClr r="0" g="0" b="0"/>
          </a:fillRef>
          <a:effectRef idx="0">
            <a:scrgbClr r="0" g="0" b="0"/>
          </a:effectRef>
          <a:fontRef idx="minor"/>
        </p:style>
        <p:txBody>
          <a:bodyPr lIns="247680" tIns="123840" rIns="247680" bIns="123840" anchor="ctr"/>
          <a:lstStyle/>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Web server log file analysis (human-readable file formats that are rarely read by humans) in 
near-real time</a:t>
            </a:r>
            <a:endParaRPr lang="en-US" sz="1800" b="0" strike="noStrike" spc="-1">
              <a:solidFill>
                <a:srgbClr val="000000"/>
              </a:solidFill>
              <a:uFill>
                <a:solidFill>
                  <a:srgbClr val="FFFFFF"/>
                </a:solidFill>
              </a:uFill>
              <a:latin typeface="Arial"/>
            </a:endParaRPr>
          </a:p>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Responsive monitoring of RFID-tagged devices</a:t>
            </a:r>
            <a:endParaRPr lang="en-US" sz="1800" b="0" strike="noStrike" spc="-1">
              <a:solidFill>
                <a:srgbClr val="000000"/>
              </a:solidFill>
              <a:uFill>
                <a:solidFill>
                  <a:srgbClr val="FFFFFF"/>
                </a:solidFill>
              </a:uFill>
              <a:latin typeface="Arial"/>
            </a:endParaRPr>
          </a:p>
        </p:txBody>
      </p:sp>
      <p:sp>
        <p:nvSpPr>
          <p:cNvPr id="338" name="CustomShape 9"/>
          <p:cNvSpPr/>
          <p:nvPr/>
        </p:nvSpPr>
        <p:spPr>
          <a:xfrm>
            <a:off x="1363680" y="4540320"/>
            <a:ext cx="2530800" cy="995400"/>
          </a:xfrm>
          <a:prstGeom prst="roundRect">
            <a:avLst>
              <a:gd name="adj" fmla="val 16667"/>
            </a:avLst>
          </a:prstGeom>
          <a:solidFill>
            <a:srgbClr val="4B4B4B"/>
          </a:solidFill>
          <a:ln>
            <a:solidFill>
              <a:schemeClr val="lt1">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17360" tIns="82800" rIns="68760" bIns="82800" anchor="ctr"/>
          <a:lstStyle/>
          <a:p>
            <a:pPr algn="ctr">
              <a:lnSpc>
                <a:spcPct val="90000"/>
              </a:lnSpc>
            </a:pPr>
            <a:r>
              <a:rPr lang="en-US" sz="1800" b="0" strike="noStrike" spc="-1">
                <a:solidFill>
                  <a:srgbClr val="FFFFFF"/>
                </a:solidFill>
                <a:uFill>
                  <a:solidFill>
                    <a:srgbClr val="FFFFFF"/>
                  </a:solidFill>
                </a:uFill>
                <a:latin typeface="Helvetica Neue Light"/>
                <a:ea typeface="Helvetica Neue Light"/>
              </a:rPr>
              <a:t>Event Processing</a:t>
            </a:r>
            <a:endParaRPr lang="en-US" sz="1800" b="0" strike="noStrike" spc="-1">
              <a:solidFill>
                <a:srgbClr val="000000"/>
              </a:solidFill>
              <a:uFill>
                <a:solidFill>
                  <a:srgbClr val="FFFFFF"/>
                </a:solidFill>
              </a:uFill>
              <a:latin typeface="Arial"/>
            </a:endParaRPr>
          </a:p>
        </p:txBody>
      </p:sp>
      <p:sp>
        <p:nvSpPr>
          <p:cNvPr id="339" name="CustomShape 10"/>
          <p:cNvSpPr/>
          <p:nvPr/>
        </p:nvSpPr>
        <p:spPr>
          <a:xfrm rot="5400000">
            <a:off x="5684040" y="3833640"/>
            <a:ext cx="921960" cy="4499640"/>
          </a:xfrm>
          <a:prstGeom prst="round2SameRect">
            <a:avLst>
              <a:gd name="adj1" fmla="val 16667"/>
              <a:gd name="adj2" fmla="val 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scrgbClr r="0" g="0" b="0"/>
          </a:lnRef>
          <a:fillRef idx="0">
            <a:scrgbClr r="0" g="0" b="0"/>
          </a:fillRef>
          <a:effectRef idx="0">
            <a:scrgbClr r="0" g="0" b="0"/>
          </a:effectRef>
          <a:fontRef idx="minor"/>
        </p:style>
        <p:txBody>
          <a:bodyPr lIns="247680" tIns="123840" rIns="247680" bIns="123840" anchor="ctr"/>
          <a:lstStyle/>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Predictive modeling answers questions of "what will happen?"</a:t>
            </a:r>
            <a:endParaRPr lang="en-US" sz="1800" b="0" strike="noStrike" spc="-1">
              <a:solidFill>
                <a:srgbClr val="000000"/>
              </a:solidFill>
              <a:uFill>
                <a:solidFill>
                  <a:srgbClr val="FFFFFF"/>
                </a:solidFill>
              </a:uFill>
              <a:latin typeface="Arial"/>
            </a:endParaRPr>
          </a:p>
          <a:p>
            <a:pPr marL="114480" lvl="1" indent="-114120">
              <a:lnSpc>
                <a:spcPct val="90000"/>
              </a:lnSpc>
              <a:buClr>
                <a:srgbClr val="000000"/>
              </a:buClr>
              <a:buFont typeface="Symbol" charset="2"/>
              <a:buChar char=""/>
            </a:pPr>
            <a:r>
              <a:rPr lang="en-US" sz="1400" b="0" strike="noStrike" spc="-1">
                <a:solidFill>
                  <a:srgbClr val="000000"/>
                </a:solidFill>
                <a:uFill>
                  <a:solidFill>
                    <a:srgbClr val="FFFFFF"/>
                  </a:solidFill>
                </a:uFill>
                <a:latin typeface="Helvetica Neue Light"/>
                <a:ea typeface="Helvetica Neue Light"/>
              </a:rPr>
              <a:t>Self-tuning machine learning, continually updating algorithms, and predictive modeling</a:t>
            </a:r>
            <a:endParaRPr lang="en-US" sz="1800" b="0" strike="noStrike" spc="-1">
              <a:solidFill>
                <a:srgbClr val="000000"/>
              </a:solidFill>
              <a:uFill>
                <a:solidFill>
                  <a:srgbClr val="FFFFFF"/>
                </a:solidFill>
              </a:uFill>
              <a:latin typeface="Arial"/>
            </a:endParaRPr>
          </a:p>
        </p:txBody>
      </p:sp>
      <p:sp>
        <p:nvSpPr>
          <p:cNvPr id="340" name="CustomShape 11"/>
          <p:cNvSpPr/>
          <p:nvPr/>
        </p:nvSpPr>
        <p:spPr>
          <a:xfrm>
            <a:off x="1363680" y="5585760"/>
            <a:ext cx="2530800" cy="995400"/>
          </a:xfrm>
          <a:prstGeom prst="roundRect">
            <a:avLst>
              <a:gd name="adj" fmla="val 16667"/>
            </a:avLst>
          </a:prstGeom>
          <a:solidFill>
            <a:srgbClr val="0A5889"/>
          </a:solidFill>
          <a:ln>
            <a:solidFill>
              <a:schemeClr val="lt1">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17360" tIns="82800" rIns="68760" bIns="82800" anchor="ctr"/>
          <a:lstStyle/>
          <a:p>
            <a:pPr algn="ctr">
              <a:lnSpc>
                <a:spcPct val="90000"/>
              </a:lnSpc>
            </a:pPr>
            <a:r>
              <a:rPr lang="en-US" sz="1800" b="0" strike="noStrike" spc="-1">
                <a:solidFill>
                  <a:srgbClr val="FFFFFF"/>
                </a:solidFill>
                <a:uFill>
                  <a:solidFill>
                    <a:srgbClr val="FFFFFF"/>
                  </a:solidFill>
                </a:uFill>
                <a:latin typeface="Helvetica Neue Light"/>
                <a:ea typeface="Helvetica Neue Light"/>
              </a:rPr>
              <a:t>Model Building</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264960" y="593640"/>
            <a:ext cx="8545320" cy="1236600"/>
          </a:xfrm>
          <a:prstGeom prst="rect">
            <a:avLst/>
          </a:prstGeom>
          <a:noFill/>
          <a:ln>
            <a:noFill/>
          </a:ln>
        </p:spPr>
        <p:txBody>
          <a:bodyPr lIns="0"/>
          <a:lstStyle/>
          <a:p>
            <a:pPr>
              <a:lnSpc>
                <a:spcPct val="100000"/>
              </a:lnSpc>
            </a:pPr>
            <a:r>
              <a:rPr lang="en-US" sz="2400" b="1" strike="noStrike" spc="-1">
                <a:solidFill>
                  <a:srgbClr val="000000"/>
                </a:solidFill>
                <a:uFill>
                  <a:solidFill>
                    <a:srgbClr val="FFFFFF"/>
                  </a:solidFill>
                </a:uFill>
                <a:latin typeface="Arial"/>
                <a:ea typeface="ＭＳ Ｐゴシック"/>
              </a:rPr>
              <a:t>Common Applications for Spark</a:t>
            </a:r>
            <a:endParaRPr lang="en-US" sz="2400" b="0" strike="noStrike" spc="-1">
              <a:solidFill>
                <a:srgbClr val="000000"/>
              </a:solidFill>
              <a:uFill>
                <a:solidFill>
                  <a:srgbClr val="FFFFFF"/>
                </a:solidFill>
              </a:uFill>
              <a:latin typeface="Arial"/>
            </a:endParaRPr>
          </a:p>
        </p:txBody>
      </p:sp>
      <p:sp>
        <p:nvSpPr>
          <p:cNvPr id="342" name="CustomShape 2"/>
          <p:cNvSpPr/>
          <p:nvPr/>
        </p:nvSpPr>
        <p:spPr>
          <a:xfrm>
            <a:off x="466920" y="6458400"/>
            <a:ext cx="294048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A6A6A6"/>
                </a:solidFill>
                <a:uFill>
                  <a:solidFill>
                    <a:srgbClr val="FFFFFF"/>
                  </a:solidFill>
                </a:uFill>
                <a:latin typeface="Arial"/>
                <a:ea typeface="ＭＳ Ｐゴシック"/>
              </a:rPr>
              <a:t>Source: 2015 Databricks Spark Survey</a:t>
            </a:r>
            <a:endParaRPr lang="en-US" sz="1800" b="0" strike="noStrike" spc="-1">
              <a:solidFill>
                <a:srgbClr val="000000"/>
              </a:solidFill>
              <a:uFill>
                <a:solidFill>
                  <a:srgbClr val="FFFFFF"/>
                </a:solidFill>
              </a:uFill>
              <a:latin typeface="Arial"/>
            </a:endParaRPr>
          </a:p>
        </p:txBody>
      </p:sp>
      <p:sp>
        <p:nvSpPr>
          <p:cNvPr id="343" name="TextShape 3"/>
          <p:cNvSpPr txBox="1"/>
          <p:nvPr/>
        </p:nvSpPr>
        <p:spPr>
          <a:xfrm>
            <a:off x="266760" y="1269720"/>
            <a:ext cx="8542080" cy="5098680"/>
          </a:xfrm>
          <a:prstGeom prst="rect">
            <a:avLst/>
          </a:prstGeom>
          <a:noFill/>
          <a:ln>
            <a:noFill/>
          </a:ln>
        </p:spPr>
        <p:txBody>
          <a:bodyPr lIns="0"/>
          <a:lstStyle/>
          <a:p>
            <a:pPr marL="176040" indent="-175680">
              <a:lnSpc>
                <a:spcPct val="100000"/>
              </a:lnSpc>
              <a:buClr>
                <a:srgbClr val="000000"/>
              </a:buClr>
              <a:buFont typeface="Wingdings" charset="2"/>
              <a:buChar char=""/>
            </a:pPr>
            <a:r>
              <a:rPr lang="en-US" sz="2000" b="1" strike="noStrike" spc="-1">
                <a:solidFill>
                  <a:srgbClr val="000000"/>
                </a:solidFill>
                <a:uFill>
                  <a:solidFill>
                    <a:srgbClr val="FFFFFF"/>
                  </a:solidFill>
                </a:uFill>
                <a:latin typeface="Arial"/>
                <a:ea typeface="ＭＳ Ｐゴシック"/>
              </a:rPr>
              <a:t>Spark is implemented inside many types of products, across a multitude of industries and organizations</a:t>
            </a:r>
            <a:endParaRPr lang="en-US" sz="2000" b="1" strike="noStrike" spc="-1">
              <a:solidFill>
                <a:srgbClr val="000000"/>
              </a:solidFill>
              <a:uFill>
                <a:solidFill>
                  <a:srgbClr val="FFFFFF"/>
                </a:solidFill>
              </a:uFill>
              <a:latin typeface="Arial"/>
            </a:endParaRPr>
          </a:p>
        </p:txBody>
      </p:sp>
      <p:pic>
        <p:nvPicPr>
          <p:cNvPr id="344" name="Content Placeholder 4"/>
          <p:cNvPicPr/>
          <p:nvPr/>
        </p:nvPicPr>
        <p:blipFill>
          <a:blip r:embed="rId3"/>
          <a:stretch/>
        </p:blipFill>
        <p:spPr>
          <a:xfrm>
            <a:off x="1322280" y="2101680"/>
            <a:ext cx="6430680" cy="4266720"/>
          </a:xfrm>
          <a:prstGeom prst="rect">
            <a:avLst/>
          </a:prstGeom>
          <a:ln>
            <a:noFill/>
          </a:ln>
        </p:spPr>
      </p:pic>
      <p:pic>
        <p:nvPicPr>
          <p:cNvPr id="345" name="Picture 344"/>
          <p:cNvPicPr/>
          <p:nvPr/>
        </p:nvPicPr>
        <p:blipFill>
          <a:blip r:embed="rId4"/>
          <a:stretch/>
        </p:blipFill>
        <p:spPr>
          <a:xfrm>
            <a:off x="360" y="0"/>
            <a:ext cx="360" cy="36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Picture 20"/>
          <p:cNvPicPr/>
          <p:nvPr/>
        </p:nvPicPr>
        <p:blipFill>
          <a:blip r:embed="rId2"/>
          <a:stretch/>
        </p:blipFill>
        <p:spPr>
          <a:xfrm>
            <a:off x="4704120" y="2688840"/>
            <a:ext cx="1688400" cy="899280"/>
          </a:xfrm>
          <a:prstGeom prst="rect">
            <a:avLst/>
          </a:prstGeom>
          <a:ln>
            <a:noFill/>
          </a:ln>
        </p:spPr>
      </p:pic>
      <p:sp>
        <p:nvSpPr>
          <p:cNvPr id="347" name="CustomShape 1"/>
          <p:cNvSpPr/>
          <p:nvPr/>
        </p:nvSpPr>
        <p:spPr>
          <a:xfrm>
            <a:off x="2574000" y="2916360"/>
            <a:ext cx="215316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000" b="1" strike="noStrike" spc="-1">
                <a:solidFill>
                  <a:srgbClr val="404040"/>
                </a:solidFill>
                <a:uFill>
                  <a:solidFill>
                    <a:srgbClr val="FFFFFF"/>
                  </a:solidFill>
                </a:uFill>
                <a:latin typeface="Arial"/>
                <a:ea typeface="ＭＳ Ｐゴシック"/>
              </a:rPr>
              <a:t>IBM and</a:t>
            </a:r>
            <a:endParaRPr lang="en-US" sz="1800" b="0" strike="noStrike" spc="-1">
              <a:solidFill>
                <a:srgbClr val="000000"/>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ZACS_Template_2016_4x3_V9</Template>
  <TotalTime>2098</TotalTime>
  <Words>4909</Words>
  <Application>Microsoft Macintosh PowerPoint</Application>
  <PresentationFormat>On-screen Show (4:3)</PresentationFormat>
  <Paragraphs>726</Paragraphs>
  <Slides>36</Slides>
  <Notes>28</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36</vt:i4>
      </vt:variant>
    </vt:vector>
  </HeadingPairs>
  <TitlesOfParts>
    <vt:vector size="55" baseType="lpstr">
      <vt:lpstr>DejaVu Sans</vt:lpstr>
      <vt:lpstr>Helvetica Neue Light</vt:lpstr>
      <vt:lpstr>Helvetica Neue Thin</vt:lpstr>
      <vt:lpstr>HelvNeue for IBM Light</vt:lpstr>
      <vt:lpstr>HelvNeue Roman for IBM</vt:lpstr>
      <vt:lpstr>ＭＳ Ｐゴシック</vt:lpstr>
      <vt:lpstr>StarSymbol</vt:lpstr>
      <vt:lpstr>Symbol</vt:lpstr>
      <vt:lpstr>Arial</vt:lpstr>
      <vt:lpstr>Calibri</vt:lpstr>
      <vt:lpstr>Courier New</vt:lpstr>
      <vt:lpstr>MS PGothic</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Spark </dc:title>
  <dc:creator>Jacques Roy</dc:creator>
  <cp:lastModifiedBy>JOEL DODD</cp:lastModifiedBy>
  <cp:revision>64</cp:revision>
  <dcterms:created xsi:type="dcterms:W3CDTF">2016-07-18T13:09:41Z</dcterms:created>
  <dcterms:modified xsi:type="dcterms:W3CDTF">2016-11-29T16:40:46Z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29</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36</vt:i4>
  </property>
</Properties>
</file>