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wmf" ContentType="image/x-wm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9469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1E9C51-0D0D-4703-B318-81252CB6BDB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0" y="8818560"/>
            <a:ext cx="300960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IBM Big Data &amp; Analytics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2013 IBM Corporation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935520" y="8818560"/>
            <a:ext cx="300960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3B87DB-85A0-4499-80DD-C0B98C8356D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72880" y="3927600"/>
            <a:ext cx="6400440" cy="46605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272880" y="3927600"/>
            <a:ext cx="6400440" cy="46605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935520" y="8818560"/>
            <a:ext cx="300960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A650A8-D0F7-43F4-816A-C35BAD639D0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272880" y="3927600"/>
            <a:ext cx="6400440" cy="46605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935520" y="8818560"/>
            <a:ext cx="3009600" cy="4633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8E78A7-C9FB-47D7-8107-BFCD6CF5C54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65240" y="538200"/>
            <a:ext cx="8805600" cy="277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65240" y="538200"/>
            <a:ext cx="8805600" cy="277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329840" y="1236240"/>
            <a:ext cx="6476040" cy="5167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65240" y="538200"/>
            <a:ext cx="8805600" cy="277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524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516708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7480" y="393552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524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236600"/>
            <a:ext cx="429696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5240" y="3935520"/>
            <a:ext cx="8805600" cy="2464560"/>
          </a:xfrm>
          <a:prstGeom prst="rect">
            <a:avLst/>
          </a:prstGeom>
        </p:spPr>
        <p:txBody>
          <a:bodyPr lIns="0" rIns="0" tIns="0" bIns="0"/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61720" y="488880"/>
            <a:ext cx="8613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8280360" y="189000"/>
            <a:ext cx="588600" cy="2361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261720" y="6654600"/>
            <a:ext cx="862020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165240" y="6654960"/>
            <a:ext cx="394920" cy="1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fld id="{7FC0D972-5D75-46B3-9619-48F8F1C7B890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 hidden="1"/>
          <p:cNvSpPr/>
          <p:nvPr/>
        </p:nvSpPr>
        <p:spPr>
          <a:xfrm>
            <a:off x="7553160" y="6657840"/>
            <a:ext cx="1420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2016 IBM Corporation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65" descr=""/>
          <p:cNvPicPr/>
          <p:nvPr/>
        </p:nvPicPr>
        <p:blipFill>
          <a:blip r:embed="rId3"/>
          <a:stretch/>
        </p:blipFill>
        <p:spPr>
          <a:xfrm>
            <a:off x="264960" y="3025800"/>
            <a:ext cx="8611920" cy="2066400"/>
          </a:xfrm>
          <a:prstGeom prst="rect">
            <a:avLst/>
          </a:prstGeom>
          <a:ln>
            <a:noFill/>
          </a:ln>
        </p:spPr>
      </p:pic>
      <p:sp>
        <p:nvSpPr>
          <p:cNvPr id="6" name="Line 5"/>
          <p:cNvSpPr/>
          <p:nvPr/>
        </p:nvSpPr>
        <p:spPr>
          <a:xfrm>
            <a:off x="261720" y="488880"/>
            <a:ext cx="8613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Picture 10" descr=""/>
          <p:cNvPicPr/>
          <p:nvPr/>
        </p:nvPicPr>
        <p:blipFill>
          <a:blip r:embed="rId4"/>
          <a:stretch/>
        </p:blipFill>
        <p:spPr>
          <a:xfrm>
            <a:off x="8280360" y="189000"/>
            <a:ext cx="588600" cy="236160"/>
          </a:xfrm>
          <a:prstGeom prst="rect">
            <a:avLst/>
          </a:prstGeom>
          <a:ln>
            <a:noFill/>
          </a:ln>
        </p:spPr>
      </p:pic>
      <p:sp>
        <p:nvSpPr>
          <p:cNvPr id="8" name="Line 6"/>
          <p:cNvSpPr/>
          <p:nvPr/>
        </p:nvSpPr>
        <p:spPr>
          <a:xfrm>
            <a:off x="261720" y="6654600"/>
            <a:ext cx="862020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/>
          <p:cNvSpPr/>
          <p:nvPr/>
        </p:nvSpPr>
        <p:spPr>
          <a:xfrm>
            <a:off x="7553160" y="6657840"/>
            <a:ext cx="1420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2016 IBM Corporation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24000" y="1460520"/>
            <a:ext cx="7772040" cy="1469520"/>
          </a:xfrm>
          <a:prstGeom prst="rect">
            <a:avLst/>
          </a:prstGeom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Click to edit Master title style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261720" y="488880"/>
            <a:ext cx="8613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10" descr=""/>
          <p:cNvPicPr/>
          <p:nvPr/>
        </p:nvPicPr>
        <p:blipFill>
          <a:blip r:embed="rId2"/>
          <a:stretch/>
        </p:blipFill>
        <p:spPr>
          <a:xfrm>
            <a:off x="8280360" y="189000"/>
            <a:ext cx="588600" cy="23616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>
            <a:off x="261720" y="6654600"/>
            <a:ext cx="862020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65240" y="6654960"/>
            <a:ext cx="394920" cy="1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7553160" y="6657840"/>
            <a:ext cx="1420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2016 IBM Corporation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Click to edit Master title style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261720" y="488880"/>
            <a:ext cx="861372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10" descr=""/>
          <p:cNvPicPr/>
          <p:nvPr/>
        </p:nvPicPr>
        <p:blipFill>
          <a:blip r:embed="rId2"/>
          <a:stretch/>
        </p:blipFill>
        <p:spPr>
          <a:xfrm>
            <a:off x="8280360" y="189000"/>
            <a:ext cx="588600" cy="23616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261720" y="6654600"/>
            <a:ext cx="862020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65240" y="6654960"/>
            <a:ext cx="394920" cy="1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7553160" y="6657840"/>
            <a:ext cx="1420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2016 IBM Corporation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title"/>
          </p:nvPr>
        </p:nvSpPr>
        <p:spPr>
          <a:xfrm>
            <a:off x="165240" y="538200"/>
            <a:ext cx="8805600" cy="597960"/>
          </a:xfrm>
          <a:prstGeom prst="rect">
            <a:avLst/>
          </a:prstGeom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Click to edit Master title style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165240" y="1236600"/>
            <a:ext cx="8805600" cy="5167080"/>
          </a:xfrm>
          <a:prstGeom prst="rect">
            <a:avLst/>
          </a:prstGeom>
        </p:spPr>
        <p:txBody>
          <a:bodyPr lIns="92160" rIns="92160" tIns="46080" bIns="460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Seventh Outline LevelClick to edit Master text styles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57480" indent="-228240">
              <a:lnSpc>
                <a:spcPct val="100000"/>
              </a:lnSpc>
              <a:buClr>
                <a:srgbClr val="000000"/>
              </a:buClr>
              <a:buSzPct val="65000"/>
              <a:buFont typeface="Wingdings" charset="2"/>
              <a:buChar char="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&gt;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26880" y="1660680"/>
            <a:ext cx="8435520" cy="7138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Lab 3 – Machine Learning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
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86" descr=""/>
          <p:cNvPicPr/>
          <p:nvPr/>
        </p:nvPicPr>
        <p:blipFill>
          <a:blip r:embed="rId1"/>
          <a:stretch/>
        </p:blipFill>
        <p:spPr>
          <a:xfrm>
            <a:off x="1332000" y="3368520"/>
            <a:ext cx="2285640" cy="12110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3" descr=""/>
          <p:cNvPicPr/>
          <p:nvPr/>
        </p:nvPicPr>
        <p:blipFill>
          <a:blip r:embed="rId1"/>
          <a:srcRect l="0" t="7515" r="1228" b="9862"/>
          <a:stretch/>
        </p:blipFill>
        <p:spPr>
          <a:xfrm>
            <a:off x="264960" y="1463040"/>
            <a:ext cx="8046360" cy="4114440"/>
          </a:xfrm>
          <a:prstGeom prst="rect">
            <a:avLst/>
          </a:prstGeom>
          <a:ln>
            <a:noFill/>
          </a:ln>
        </p:spPr>
      </p:pic>
      <p:sp>
        <p:nvSpPr>
          <p:cNvPr id="178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Typical Machine Learning Process and Pipeline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35320" y="5934600"/>
            <a:ext cx="82749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Beyond just the algorithms,, successful implementation of machine learning projects requires a process and rigor to achieve a useful result.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 is Spark’s machine learning (ML) library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Its goal is to make practical machine learning scalable and easy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Consists of common learning algorithms and utilities, including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Regression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Clustering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Collaborative filtering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Dimensionality Reduction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Lower-level optimization primitives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Higher-level pipeline APIs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Divides into two packages: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spark.mllib contains the original API built on top of RDDs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spark.ml provides higher-level API built on top of DataFrames for constructing ML pipelines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Using spark.ml is recommended because with DataFrames the API is more versatile and flexible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spark.mllib will continue to be supported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2482920" y="4700520"/>
            <a:ext cx="3580920" cy="1275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Typical Steps in ML Pipeline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930240" y="1981080"/>
            <a:ext cx="7686360" cy="3443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Recommendation Systems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Recommendation systems seek to predict the rating (or preference) that a user would give to an item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Recommendation systems attempt to  improve customer experience through personalized recommendations based on prior user feedback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Recommender systems have become extremely common in recent years, and are applied in a variety of applications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movies, music, news, books, research articles, search queries, social tags, …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products in general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Collaborative filtering is a technique that is commonly used for recommender systems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employs a form of wisdom of the crowd approach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6648480" y="5300640"/>
            <a:ext cx="1985760" cy="12927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Collaborative Filtering with Spark ML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65240" y="106524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Forms of Collaborative Filtering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Explicit matrix factorization - preferences provided by users themselves are utilized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Implicit matrix factorization -  only implicit feedback (e.g. views, clicks, purchases, likes, shares etc.) is utilized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 supports an implementation of matrix factorization for collaborative filtering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Matrix factorization models have consistently shown to perform extremely well for collaborative filtering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Collaborative filtering aims to fill in the missing entries of a user-item association matrix in which users and items are described by a small set of latent factors that can be used to predict missing entries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Picture 4" descr=""/>
          <p:cNvPicPr/>
          <p:nvPr/>
        </p:nvPicPr>
        <p:blipFill>
          <a:blip r:embed="rId1"/>
          <a:stretch/>
        </p:blipFill>
        <p:spPr>
          <a:xfrm>
            <a:off x="3247920" y="5333760"/>
            <a:ext cx="1977120" cy="1119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Alternating Least Squares (ALS) Algorithm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65240" y="119844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 uses the Alternating Least Squares (ALS) algorithm to learn the latent factors for the matrix factorization problem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ALS works by iteratively solving a series of least square regression problems to derive a model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1971720" y="2900520"/>
            <a:ext cx="5619240" cy="32144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Tuning a Spark ML Model - Hyperparameters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65240" y="1236600"/>
            <a:ext cx="441612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ML algorithms provide many hyperparameters for tuning models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These hyperparameters are distinct from the model parameters being optimized by ML itself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Hyperparameter tuning is accomplished by choosing the best set of parameters based on model performance on test data that the model was not trained with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>
            <a:off x="4991040" y="1236600"/>
            <a:ext cx="3809520" cy="4105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Lab 3 Flow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65240" y="121752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Download compressed CSV data and load into an RDD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 startAt="2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Prepare the data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Remove header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Only keep rows that have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purchase quantity greater than 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non blank customer 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non blank stock code after removing non-numeric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4.   Create a DataFrame from the resulting RDD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a label column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5.   Split the dataset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80% for training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10% for testing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10% for cross validation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10" descr=""/>
          <p:cNvPicPr/>
          <p:nvPr/>
        </p:nvPicPr>
        <p:blipFill>
          <a:blip r:embed="rId1"/>
          <a:stretch/>
        </p:blipFill>
        <p:spPr>
          <a:xfrm>
            <a:off x="723240" y="1712520"/>
            <a:ext cx="7688880" cy="670320"/>
          </a:xfrm>
          <a:prstGeom prst="rect">
            <a:avLst/>
          </a:prstGeom>
          <a:ln>
            <a:noFill/>
          </a:ln>
        </p:spPr>
      </p:pic>
      <p:pic>
        <p:nvPicPr>
          <p:cNvPr id="202" name="Picture 6" descr=""/>
          <p:cNvPicPr/>
          <p:nvPr/>
        </p:nvPicPr>
        <p:blipFill>
          <a:blip r:embed="rId2"/>
          <a:stretch/>
        </p:blipFill>
        <p:spPr>
          <a:xfrm>
            <a:off x="5555160" y="2651760"/>
            <a:ext cx="971280" cy="971280"/>
          </a:xfrm>
          <a:prstGeom prst="rect">
            <a:avLst/>
          </a:prstGeom>
          <a:ln>
            <a:noFill/>
          </a:ln>
        </p:spPr>
      </p:pic>
      <p:pic>
        <p:nvPicPr>
          <p:cNvPr id="203" name="Picture 8" descr=""/>
          <p:cNvPicPr/>
          <p:nvPr/>
        </p:nvPicPr>
        <p:blipFill>
          <a:blip r:embed="rId3"/>
          <a:stretch/>
        </p:blipFill>
        <p:spPr>
          <a:xfrm>
            <a:off x="4238640" y="4946400"/>
            <a:ext cx="1599840" cy="1607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Lab 3 Flow (continued)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 startAt="5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Build a recommendation model using the training dataset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 models using different hyperparameters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maxIter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 startAt="5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the two models using the cross validation dataset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 startAt="5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Evaluate the two models using mean squared error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 “best” model against the test dataset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eriod" startAt="8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the “best” model to make predictions for a particular user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 5 recommendations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573120" y="4817880"/>
            <a:ext cx="3177360" cy="975240"/>
          </a:xfrm>
          <a:prstGeom prst="rect">
            <a:avLst/>
          </a:prstGeom>
          <a:ln>
            <a:noFill/>
          </a:ln>
        </p:spPr>
      </p:pic>
      <p:pic>
        <p:nvPicPr>
          <p:cNvPr id="207" name="Picture 4" descr=""/>
          <p:cNvPicPr/>
          <p:nvPr/>
        </p:nvPicPr>
        <p:blipFill>
          <a:blip r:embed="rId2"/>
          <a:stretch/>
        </p:blipFill>
        <p:spPr>
          <a:xfrm>
            <a:off x="5838840" y="4817880"/>
            <a:ext cx="2142720" cy="1435680"/>
          </a:xfrm>
          <a:prstGeom prst="rect">
            <a:avLst/>
          </a:prstGeom>
          <a:ln>
            <a:noFill/>
          </a:ln>
        </p:spPr>
      </p:pic>
      <p:pic>
        <p:nvPicPr>
          <p:cNvPr id="208" name="Picture 5" descr=""/>
          <p:cNvPicPr/>
          <p:nvPr/>
        </p:nvPicPr>
        <p:blipFill>
          <a:blip r:embed="rId3"/>
          <a:stretch/>
        </p:blipFill>
        <p:spPr>
          <a:xfrm>
            <a:off x="5838840" y="1762200"/>
            <a:ext cx="1085400" cy="723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Spark Capabilities</a:t>
            </a: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
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46640" y="4684680"/>
            <a:ext cx="20775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Log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711840" y="4695840"/>
            <a:ext cx="256968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152800" y="5218200"/>
            <a:ext cx="2754000" cy="1213920"/>
          </a:xfrm>
          <a:prstGeom prst="rect">
            <a:avLst/>
          </a:prstGeom>
          <a:solidFill>
            <a:srgbClr val="f39128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08000" rIns="108000" tIns="108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2479320" y="5706720"/>
            <a:ext cx="247068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Fast and integrated graph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2152800" y="1268280"/>
            <a:ext cx="2754000" cy="1213920"/>
          </a:xfrm>
          <a:prstGeom prst="rect">
            <a:avLst/>
          </a:prstGeom>
          <a:solidFill>
            <a:srgbClr val="003f6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08000" rIns="108000" tIns="108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Stream Processing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2294640" y="1791360"/>
            <a:ext cx="267048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Near real-time data processing &amp;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2152800" y="2585880"/>
            <a:ext cx="2754000" cy="1211040"/>
          </a:xfrm>
          <a:prstGeom prst="rect">
            <a:avLst/>
          </a:prstGeom>
          <a:solidFill>
            <a:srgbClr val="0e7bae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08000" rIns="108000" tIns="108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Machine Learning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2044800" y="3129120"/>
            <a:ext cx="292068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Incredibly fast, easy to deploy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2152800" y="3902040"/>
            <a:ext cx="2754000" cy="1212480"/>
          </a:xfrm>
          <a:prstGeom prst="rect">
            <a:avLst/>
          </a:prstGeom>
          <a:solidFill>
            <a:srgbClr val="00b2e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108000" rIns="108000" tIns="108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Unified Data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2153160" y="4442760"/>
            <a:ext cx="281232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0480" rIns="150480" tIns="120600" bIns="120600"/>
          <a:p>
            <a:pPr algn="r">
              <a:lnSpc>
                <a:spcPct val="9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Fast, familiar query language for all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4950000" y="1206360"/>
            <a:ext cx="37350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Micro-batch event processing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 near real-time analytics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Process live streams of data (IoT, Twitter, Kafka)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 multi-threading or parallel processing 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4927680" y="2724120"/>
            <a:ext cx="359064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Predictive and prescriptive analytics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and smart application design, from statistical and algorithmic models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Algorithms are pre-built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4989600" y="4030560"/>
            <a:ext cx="3551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Query your structured data sets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with SQL or other dataframe APIs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Data mining, BI, and insight discovery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Get results faster due to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4989600" y="5272200"/>
            <a:ext cx="39034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Represent data in a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Represent/analyze systems represented by nodes and interconnections between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Transportation, person to person relationships,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428760" y="1268280"/>
            <a:ext cx="356040" cy="5162040"/>
          </a:xfrm>
          <a:prstGeom prst="rect">
            <a:avLst/>
          </a:prstGeom>
          <a:solidFill>
            <a:srgbClr val="00b2ef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888840" y="3902040"/>
            <a:ext cx="1142640" cy="1212480"/>
          </a:xfrm>
          <a:prstGeom prst="rect">
            <a:avLst/>
          </a:prstGeom>
          <a:solidFill>
            <a:srgbClr val="003f6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888840" y="1268280"/>
            <a:ext cx="1142640" cy="1206000"/>
          </a:xfrm>
          <a:prstGeom prst="rect">
            <a:avLst/>
          </a:prstGeom>
          <a:solidFill>
            <a:srgbClr val="003f6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 Streaming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888840" y="2590920"/>
            <a:ext cx="1142640" cy="1206000"/>
          </a:xfrm>
          <a:prstGeom prst="rect">
            <a:avLst/>
          </a:prstGeom>
          <a:solidFill>
            <a:srgbClr val="003f6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MLlib (machine learning)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888840" y="5218200"/>
            <a:ext cx="1142640" cy="1212480"/>
          </a:xfrm>
          <a:prstGeom prst="rect">
            <a:avLst/>
          </a:prstGeom>
          <a:solidFill>
            <a:srgbClr val="003f6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GraphX (graph)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827640" y="2510280"/>
            <a:ext cx="4121640" cy="13374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Machine Learning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65240" y="1236600"/>
            <a:ext cx="8805600" cy="32162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 1959, Arthur Samuel defined machine learning as a "Field of study that gives computers the ability to learn without being explicitly programmed"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Machine learning automates the development of analytical models that can learn and make predictions on data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Machine learning allows computers to find hidden insights without being explicitly programmed where to look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1689120" y="4644360"/>
            <a:ext cx="5757480" cy="17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Machine Learning – A more formal definition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Tom Mitchell of Carnegie Mellon University provides a widely quoted, more formal definition of machine learning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"A computer program is said to learn from experience E with respect to some class of tasks T and performance measure P if its performance at tasks in T, as measured by P, improves with experience E"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2869560" y="3980520"/>
            <a:ext cx="284760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Machine Learning Examples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65240" y="1236600"/>
            <a:ext cx="8805600" cy="32162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Online advertising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Detecting credit card fraud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Stock market forecasting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Medical diagnosis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Speech recognition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Self-driving cars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2723400" y="4035960"/>
            <a:ext cx="3111120" cy="193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Categories of Machine Learning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65240" y="1236600"/>
            <a:ext cx="8805600" cy="5167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Supervised learning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program is “trained” on a pre-defined set of “training examples”, which then facilitate its ability to reach an accurate conclusion when given new data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algorithm is presented with example inputs and their desired outputs (correct results)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is to learn a general rule that maps inputs to outputs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Unsupervised learning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labels are given to the learning algorithm, leaving it on its own to find structure (patterns and relationships) in its input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7168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Unsupervised learning can be a goal in itself (discovering hidden patterns in data) or a means towards an end (feature learning)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3275280" y="4995720"/>
            <a:ext cx="2383560" cy="1407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Supervised vs. Unsupervised Learning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758160" y="2471400"/>
            <a:ext cx="7619760" cy="3352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Example of Supervised Learning (Classification)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65240" y="1236600"/>
            <a:ext cx="8805600" cy="465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Goal is to make predictions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859320" y="1991880"/>
            <a:ext cx="6766920" cy="4343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65240" y="538200"/>
            <a:ext cx="8805600" cy="59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Example of Unsupervised Learning (Clustering)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6" descr=""/>
          <p:cNvPicPr/>
          <p:nvPr/>
        </p:nvPicPr>
        <p:blipFill>
          <a:blip r:embed="rId1"/>
          <a:stretch/>
        </p:blipFill>
        <p:spPr>
          <a:xfrm>
            <a:off x="579600" y="2117880"/>
            <a:ext cx="6942240" cy="443484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65240" y="1236600"/>
            <a:ext cx="880560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Goal is to understand the structure of the data, not make predictions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8049</TotalTime>
  <Application>LibreOffice/5.0.6.2$Linux_X86_64 LibreOffice_project/00$Build-2</Application>
  <Paragraphs>149</Paragraphs>
  <Company>IBM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2015-01-22T19:18:00Z</dcterms:created>
  <dc:creator>Dirk</dc:creator>
  <dc:language>en-US</dc:language>
  <cp:lastModifiedBy>Richard Tarro</cp:lastModifiedBy>
  <dcterms:modified xsi:type="dcterms:W3CDTF">2016-06-17T20:51:24Z</dcterms:modified>
  <cp:revision>326</cp:revision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IBM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