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4E07B6-4608-43AB-9B22-F0B3C369D665}">
          <p14:sldIdLst>
            <p14:sldId id="256"/>
          </p14:sldIdLst>
        </p14:section>
        <p14:section name="1. Introduction" id="{537957AF-633D-47FD-A687-95172BFBABA6}">
          <p14:sldIdLst>
            <p14:sldId id="257"/>
            <p14:sldId id="258"/>
            <p14:sldId id="260"/>
            <p14:sldId id="259"/>
          </p14:sldIdLst>
        </p14:section>
        <p14:section name="2. Environments" id="{E48C05FA-2B9E-4DCC-8F2B-357BC68EEA5A}">
          <p14:sldIdLst>
            <p14:sldId id="261"/>
            <p14:sldId id="262"/>
            <p14:sldId id="263"/>
          </p14:sldIdLst>
        </p14:section>
        <p14:section name="3. Software Components" id="{C4272704-247E-4A29-BA42-F9C791DDD91A}">
          <p14:sldIdLst>
            <p14:sldId id="264"/>
          </p14:sldIdLst>
        </p14:section>
        <p14:section name="3.1 Client Application" id="{F313C4E0-97BD-4949-8112-3AF5639B152C}">
          <p14:sldIdLst>
            <p14:sldId id="265"/>
            <p14:sldId id="266"/>
            <p14:sldId id="267"/>
            <p14:sldId id="271"/>
            <p14:sldId id="272"/>
          </p14:sldIdLst>
        </p14:section>
        <p14:section name="3.2 Image Processing Server (Console)" id="{12455D1D-E98F-4657-AC45-321406E69586}">
          <p14:sldIdLst>
            <p14:sldId id="268"/>
          </p14:sldIdLst>
        </p14:section>
        <p14:section name="3.3 Message Router" id="{3D4BE4AF-1566-46FF-9C37-9760305EBE22}">
          <p14:sldIdLst>
            <p14:sldId id="269"/>
          </p14:sldIdLst>
        </p14:section>
        <p14:section name="3.4 IP-Camera (or Emulator)" id="{62132C17-A8B0-44D4-9269-AD057B581D6C}">
          <p14:sldIdLst>
            <p14:sldId id="270"/>
          </p14:sldIdLst>
        </p14:section>
        <p14:section name="4. Conclusion" id="{4B534007-FF25-41DA-8908-F2784FB4ADD9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4660"/>
  </p:normalViewPr>
  <p:slideViewPr>
    <p:cSldViewPr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10.02.2012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996952"/>
            <a:ext cx="7543800" cy="1727448"/>
          </a:xfrm>
        </p:spPr>
        <p:txBody>
          <a:bodyPr/>
          <a:lstStyle/>
          <a:p>
            <a:r>
              <a:rPr lang="en-US" sz="7200" dirty="0" smtClean="0"/>
              <a:t>Image Processing in surveillance systems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8208912" cy="13688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Belorussian State University of Informatics and </a:t>
            </a:r>
            <a:r>
              <a:rPr lang="en-US" dirty="0" err="1" smtClean="0"/>
              <a:t>Radioelecronix</a:t>
            </a:r>
            <a:endParaRPr lang="en-US" dirty="0" smtClean="0"/>
          </a:p>
          <a:p>
            <a:r>
              <a:rPr lang="en-US" dirty="0" smtClean="0"/>
              <a:t>Aspirant: </a:t>
            </a:r>
            <a:r>
              <a:rPr lang="en-US" dirty="0" err="1" smtClean="0"/>
              <a:t>Siarhei</a:t>
            </a:r>
            <a:r>
              <a:rPr lang="en-US" dirty="0" smtClean="0"/>
              <a:t> </a:t>
            </a:r>
            <a:r>
              <a:rPr lang="en-US" dirty="0" err="1" smtClean="0"/>
              <a:t>Kuchuk</a:t>
            </a:r>
            <a:r>
              <a:rPr lang="en-US" dirty="0" smtClean="0"/>
              <a:t> </a:t>
            </a:r>
            <a:r>
              <a:rPr lang="en-US" dirty="0" err="1" smtClean="0"/>
              <a:t>Alexandrovich</a:t>
            </a:r>
            <a:endParaRPr lang="en-US" dirty="0" smtClean="0"/>
          </a:p>
          <a:p>
            <a:r>
              <a:rPr lang="en-US" dirty="0" smtClean="0"/>
              <a:t>Chief: </a:t>
            </a:r>
            <a:r>
              <a:rPr lang="en-US" dirty="0" err="1" smtClean="0"/>
              <a:t>Sadykhov</a:t>
            </a:r>
            <a:r>
              <a:rPr lang="en-US" dirty="0" smtClean="0"/>
              <a:t> </a:t>
            </a:r>
            <a:r>
              <a:rPr lang="en-US" dirty="0" err="1" smtClean="0"/>
              <a:t>Rauf</a:t>
            </a:r>
            <a:r>
              <a:rPr lang="en-US" dirty="0" smtClean="0"/>
              <a:t> </a:t>
            </a:r>
            <a:r>
              <a:rPr lang="en-US" dirty="0" err="1" smtClean="0"/>
              <a:t>Hosrovovich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smtClean="0"/>
              <a:t>Client application is a tool for security staff which receives results of image processing </a:t>
            </a:r>
            <a:r>
              <a:rPr lang="en-US" sz="3600" dirty="0" smtClean="0"/>
              <a:t>work and </a:t>
            </a:r>
            <a:r>
              <a:rPr lang="en-US" sz="3600" dirty="0" smtClean="0"/>
              <a:t>can </a:t>
            </a:r>
            <a:r>
              <a:rPr lang="en-US" sz="3600" dirty="0" smtClean="0"/>
              <a:t>access any </a:t>
            </a:r>
            <a:r>
              <a:rPr lang="en-US" sz="3600" dirty="0" smtClean="0"/>
              <a:t>MJPEG </a:t>
            </a:r>
            <a:r>
              <a:rPr lang="en-US" sz="3600" dirty="0" smtClean="0"/>
              <a:t>IP-Camera.</a:t>
            </a:r>
          </a:p>
          <a:p>
            <a:pPr algn="just"/>
            <a:r>
              <a:rPr lang="en-US" sz="3600" dirty="0" smtClean="0"/>
              <a:t>It </a:t>
            </a:r>
            <a:r>
              <a:rPr lang="en-US" sz="3600" dirty="0" smtClean="0"/>
              <a:t>has </a:t>
            </a:r>
            <a:r>
              <a:rPr lang="en-US" sz="3600" b="1" dirty="0" smtClean="0"/>
              <a:t>Report</a:t>
            </a:r>
            <a:r>
              <a:rPr lang="en-US" sz="3600" dirty="0" smtClean="0"/>
              <a:t> </a:t>
            </a:r>
            <a:r>
              <a:rPr lang="en-US" sz="3600" dirty="0" smtClean="0"/>
              <a:t>and </a:t>
            </a:r>
            <a:r>
              <a:rPr lang="en-US" sz="3600" b="1" dirty="0" smtClean="0"/>
              <a:t>Camera </a:t>
            </a:r>
            <a:r>
              <a:rPr lang="en-US" sz="3600" b="1" dirty="0" smtClean="0"/>
              <a:t>Viewer </a:t>
            </a:r>
            <a:r>
              <a:rPr lang="en-US" sz="3600" dirty="0" smtClean="0"/>
              <a:t>Tools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763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4104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 Tool of Client (1 /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731915" cy="435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2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05036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Tool of Client </a:t>
            </a:r>
            <a:r>
              <a:rPr lang="en-US" dirty="0" smtClean="0"/>
              <a:t>(2 </a:t>
            </a:r>
            <a:r>
              <a:rPr lang="en-US" dirty="0"/>
              <a:t>/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Report </a:t>
            </a:r>
            <a:r>
              <a:rPr lang="en-US" sz="3600" b="1" dirty="0" smtClean="0"/>
              <a:t>Tool</a:t>
            </a:r>
            <a:r>
              <a:rPr lang="en-US" sz="3600" dirty="0" smtClean="0"/>
              <a:t> </a:t>
            </a:r>
            <a:r>
              <a:rPr lang="en-US" sz="3600" dirty="0" smtClean="0"/>
              <a:t>connects to </a:t>
            </a:r>
            <a:r>
              <a:rPr lang="en-US" sz="3600" b="1" dirty="0" smtClean="0"/>
              <a:t>Message Router</a:t>
            </a:r>
            <a:r>
              <a:rPr lang="en-US" sz="3600" dirty="0" smtClean="0"/>
              <a:t> and receives all notifications that are </a:t>
            </a:r>
            <a:r>
              <a:rPr lang="en-US" sz="3600" dirty="0" smtClean="0"/>
              <a:t>sent </a:t>
            </a:r>
            <a:r>
              <a:rPr lang="en-US" sz="3600" dirty="0" smtClean="0"/>
              <a:t>by image processing </a:t>
            </a:r>
            <a:r>
              <a:rPr lang="en-US" sz="3600" dirty="0" smtClean="0"/>
              <a:t>consoles.</a:t>
            </a:r>
            <a:endParaRPr lang="en-US" sz="3600" dirty="0" smtClean="0"/>
          </a:p>
          <a:p>
            <a:pPr algn="just"/>
            <a:r>
              <a:rPr lang="en-US" sz="3600" dirty="0" smtClean="0"/>
              <a:t>Security Staff </a:t>
            </a:r>
            <a:r>
              <a:rPr lang="en-US" sz="3600" dirty="0" smtClean="0"/>
              <a:t>sees </a:t>
            </a:r>
            <a:r>
              <a:rPr lang="en-US" sz="3600" dirty="0" smtClean="0"/>
              <a:t>real-time notifications and </a:t>
            </a:r>
            <a:r>
              <a:rPr lang="en-US" sz="3600" dirty="0" smtClean="0"/>
              <a:t>may access camera with </a:t>
            </a:r>
            <a:r>
              <a:rPr lang="en-US" sz="3600" dirty="0" smtClean="0"/>
              <a:t>double click on event.</a:t>
            </a:r>
          </a:p>
        </p:txBody>
      </p:sp>
    </p:spTree>
    <p:extLst>
      <p:ext uri="{BB962C8B-B14F-4D97-AF65-F5344CB8AC3E}">
        <p14:creationId xmlns:p14="http://schemas.microsoft.com/office/powerpoint/2010/main" val="23227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572000"/>
            <a:ext cx="9036496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Camera Viewer </a:t>
            </a:r>
            <a:r>
              <a:rPr lang="en-US" dirty="0" smtClean="0"/>
              <a:t>Tool of Client (1 /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568952" cy="453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72000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Camera </a:t>
            </a:r>
            <a:r>
              <a:rPr lang="en-US" dirty="0"/>
              <a:t>Viewer Tool of Client </a:t>
            </a:r>
            <a:r>
              <a:rPr lang="en-US" dirty="0" smtClean="0"/>
              <a:t>(2 </a:t>
            </a:r>
            <a:r>
              <a:rPr lang="en-US" dirty="0"/>
              <a:t>/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pPr algn="just"/>
            <a:r>
              <a:rPr lang="en-US" sz="4800" dirty="0" smtClean="0"/>
              <a:t>In </a:t>
            </a:r>
            <a:r>
              <a:rPr lang="en-US" sz="4800" b="1" dirty="0" smtClean="0"/>
              <a:t>Camera </a:t>
            </a:r>
            <a:r>
              <a:rPr lang="en-US" sz="4800" b="1" dirty="0" smtClean="0"/>
              <a:t>Viewer </a:t>
            </a:r>
            <a:r>
              <a:rPr lang="en-US" sz="4800" b="1" dirty="0" smtClean="0"/>
              <a:t>Tool</a:t>
            </a:r>
            <a:r>
              <a:rPr lang="en-US" sz="4800" dirty="0" smtClean="0"/>
              <a:t> </a:t>
            </a:r>
            <a:r>
              <a:rPr lang="en-US" sz="4800" dirty="0" smtClean="0"/>
              <a:t>user can add, edit, delete and connect to </a:t>
            </a:r>
            <a:r>
              <a:rPr lang="en-US" sz="4800" dirty="0" smtClean="0"/>
              <a:t>any MJPEG </a:t>
            </a:r>
            <a:r>
              <a:rPr lang="en-US" sz="4800" dirty="0" smtClean="0"/>
              <a:t>IP-Cameras.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716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637112"/>
            <a:ext cx="6768752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Processing Console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548680"/>
            <a:ext cx="7622232" cy="402332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Image processing console </a:t>
            </a:r>
            <a:r>
              <a:rPr lang="en-US" sz="3600" dirty="0" smtClean="0"/>
              <a:t>gets video from </a:t>
            </a:r>
            <a:r>
              <a:rPr lang="en-US" sz="3600" dirty="0" smtClean="0"/>
              <a:t>IP-Camera or its emulator</a:t>
            </a:r>
            <a:r>
              <a:rPr lang="en-US" sz="3600" dirty="0" smtClean="0"/>
              <a:t>. </a:t>
            </a:r>
            <a:endParaRPr lang="en-US" sz="3600" dirty="0" smtClean="0"/>
          </a:p>
          <a:p>
            <a:pPr algn="just"/>
            <a:r>
              <a:rPr lang="en-US" sz="3600" dirty="0" smtClean="0"/>
              <a:t>Processing results are sent to </a:t>
            </a:r>
            <a:r>
              <a:rPr lang="en-US" sz="3600" b="1" dirty="0" smtClean="0"/>
              <a:t>Message Router</a:t>
            </a:r>
            <a:r>
              <a:rPr lang="en-US" sz="3600" dirty="0" smtClean="0"/>
              <a:t>. M</a:t>
            </a:r>
            <a:r>
              <a:rPr lang="en-US" sz="3600" dirty="0" smtClean="0"/>
              <a:t>ovement </a:t>
            </a:r>
            <a:r>
              <a:rPr lang="en-US" sz="3600" dirty="0" smtClean="0"/>
              <a:t>in sterile </a:t>
            </a:r>
            <a:r>
              <a:rPr lang="en-US" sz="3600" dirty="0" smtClean="0"/>
              <a:t>area, </a:t>
            </a:r>
            <a:r>
              <a:rPr lang="en-US" sz="3600" dirty="0" smtClean="0"/>
              <a:t>camera closure </a:t>
            </a:r>
            <a:r>
              <a:rPr lang="en-US" sz="3600" dirty="0" smtClean="0"/>
              <a:t>detection are implemented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53136"/>
            <a:ext cx="2947822" cy="150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Router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Message </a:t>
            </a:r>
            <a:r>
              <a:rPr lang="en-US" sz="3600" b="1" dirty="0" smtClean="0"/>
              <a:t>Router</a:t>
            </a:r>
            <a:r>
              <a:rPr lang="en-US" sz="3600" dirty="0" smtClean="0"/>
              <a:t> </a:t>
            </a:r>
            <a:r>
              <a:rPr lang="en-US" sz="3600" dirty="0" smtClean="0"/>
              <a:t>receives results of image processing from </a:t>
            </a:r>
            <a:r>
              <a:rPr lang="en-US" sz="3600" dirty="0" smtClean="0"/>
              <a:t>image </a:t>
            </a:r>
            <a:r>
              <a:rPr lang="en-US" sz="3600" dirty="0" smtClean="0"/>
              <a:t>processing </a:t>
            </a:r>
            <a:r>
              <a:rPr lang="en-US" sz="3600" dirty="0" smtClean="0"/>
              <a:t>consoles </a:t>
            </a:r>
            <a:r>
              <a:rPr lang="en-US" sz="3600" dirty="0" smtClean="0"/>
              <a:t>and </a:t>
            </a:r>
            <a:r>
              <a:rPr lang="en-US" sz="3600" dirty="0" smtClean="0"/>
              <a:t>resends </a:t>
            </a:r>
            <a:r>
              <a:rPr lang="en-US" sz="3600" dirty="0" smtClean="0"/>
              <a:t>them to all subscribers </a:t>
            </a:r>
            <a:r>
              <a:rPr lang="en-US" sz="3600" dirty="0" smtClean="0"/>
              <a:t>(client </a:t>
            </a:r>
            <a:r>
              <a:rPr lang="en-US" sz="3600" dirty="0" smtClean="0"/>
              <a:t>applications).</a:t>
            </a:r>
          </a:p>
          <a:p>
            <a:r>
              <a:rPr lang="en-US" sz="3600" dirty="0" smtClean="0"/>
              <a:t>Rhino Queues are used.</a:t>
            </a:r>
            <a:endParaRPr lang="ru-RU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157192"/>
            <a:ext cx="1476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IP-Camera (or Emulator)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869160"/>
            <a:ext cx="1152128" cy="1185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62000" y="685800"/>
            <a:ext cx="7543800" cy="41833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dirty="0" smtClean="0"/>
              <a:t>Emulator </a:t>
            </a:r>
            <a:r>
              <a:rPr lang="en-US" sz="3600" dirty="0" smtClean="0"/>
              <a:t>imitates MJPEG IP-Camera </a:t>
            </a:r>
            <a:r>
              <a:rPr lang="en-US" sz="3600" dirty="0" smtClean="0"/>
              <a:t>and can transfer </a:t>
            </a:r>
            <a:r>
              <a:rPr lang="en-US" sz="3600" dirty="0" smtClean="0"/>
              <a:t>with </a:t>
            </a:r>
            <a:r>
              <a:rPr lang="en-US" sz="3600" dirty="0" smtClean="0"/>
              <a:t>desired </a:t>
            </a:r>
            <a:r>
              <a:rPr lang="en-US" sz="3600" dirty="0" smtClean="0"/>
              <a:t>frequency different kinds of input data:</a:t>
            </a:r>
            <a:endParaRPr lang="en-US" sz="3600" dirty="0" smtClean="0"/>
          </a:p>
          <a:p>
            <a:pPr algn="just"/>
            <a:r>
              <a:rPr lang="en-US" sz="3600" dirty="0" smtClean="0"/>
              <a:t>Web-camera video stream,</a:t>
            </a:r>
          </a:p>
          <a:p>
            <a:pPr algn="just"/>
            <a:r>
              <a:rPr lang="en-US" sz="3600" dirty="0" smtClean="0"/>
              <a:t>AVI, WMV files,</a:t>
            </a:r>
          </a:p>
          <a:p>
            <a:pPr algn="just"/>
            <a:r>
              <a:rPr lang="en-US" sz="3600" dirty="0" smtClean="0"/>
              <a:t>folder with images.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49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Questions?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074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surveillance </a:t>
            </a:r>
            <a:r>
              <a:rPr lang="en-US" dirty="0" smtClean="0"/>
              <a:t>systems applicable areas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casinos, </a:t>
            </a:r>
            <a:r>
              <a:rPr lang="ru-RU" dirty="0" smtClean="0"/>
              <a:t> </a:t>
            </a:r>
            <a:r>
              <a:rPr lang="en-US" dirty="0" smtClean="0"/>
              <a:t>supermarkets, bars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streets,</a:t>
            </a:r>
            <a:endParaRPr lang="en-US" dirty="0" smtClean="0"/>
          </a:p>
          <a:p>
            <a:r>
              <a:rPr lang="en-US" dirty="0" smtClean="0"/>
              <a:t>office buildings, trade centers, oil stations, pipeline monitoring,</a:t>
            </a:r>
          </a:p>
          <a:p>
            <a:r>
              <a:rPr lang="en-US" dirty="0" smtClean="0"/>
              <a:t>hospitals, universities, schools,</a:t>
            </a:r>
          </a:p>
          <a:p>
            <a:pPr algn="just"/>
            <a:r>
              <a:rPr lang="en-US" dirty="0" smtClean="0"/>
              <a:t>factories: transformer substations</a:t>
            </a:r>
            <a:r>
              <a:rPr lang="ru-RU" dirty="0" smtClean="0"/>
              <a:t>, </a:t>
            </a:r>
            <a:r>
              <a:rPr lang="en-US" dirty="0" smtClean="0"/>
              <a:t>objects of fuel, chemical, energy sector</a:t>
            </a:r>
            <a:r>
              <a:rPr lang="ru-RU" dirty="0" smtClean="0"/>
              <a:t>, </a:t>
            </a:r>
            <a:r>
              <a:rPr lang="en-US" dirty="0" smtClean="0"/>
              <a:t>storage facilities of </a:t>
            </a:r>
            <a:r>
              <a:rPr lang="en-US" dirty="0" smtClean="0"/>
              <a:t>dangerous for people and ecology </a:t>
            </a:r>
            <a:r>
              <a:rPr lang="en-US" dirty="0" smtClean="0"/>
              <a:t>substances</a:t>
            </a:r>
            <a:r>
              <a:rPr lang="ru-RU" dirty="0" smtClean="0"/>
              <a:t>, </a:t>
            </a:r>
            <a:endParaRPr lang="ru-RU" dirty="0"/>
          </a:p>
          <a:p>
            <a:pPr lvl="0"/>
            <a:r>
              <a:rPr lang="en-US" dirty="0" err="1" smtClean="0"/>
              <a:t>Parkings</a:t>
            </a:r>
            <a:r>
              <a:rPr lang="en-US" dirty="0" smtClean="0"/>
              <a:t> (safety</a:t>
            </a:r>
            <a:r>
              <a:rPr lang="en-US" dirty="0" smtClean="0"/>
              <a:t>, </a:t>
            </a:r>
            <a:r>
              <a:rPr lang="en-US" dirty="0" smtClean="0"/>
              <a:t>car </a:t>
            </a:r>
            <a:r>
              <a:rPr lang="en-US" dirty="0" smtClean="0"/>
              <a:t>theft </a:t>
            </a:r>
            <a:r>
              <a:rPr lang="en-US" dirty="0" smtClean="0"/>
              <a:t>and damage registration)</a:t>
            </a:r>
            <a:r>
              <a:rPr lang="ru-RU" dirty="0" smtClean="0"/>
              <a:t>,</a:t>
            </a:r>
            <a:endParaRPr lang="ru-RU" dirty="0"/>
          </a:p>
          <a:p>
            <a:pPr lvl="0"/>
            <a:r>
              <a:rPr lang="en-US" dirty="0" smtClean="0"/>
              <a:t>dwelling areas</a:t>
            </a:r>
            <a:r>
              <a:rPr lang="ru-RU" dirty="0" smtClean="0"/>
              <a:t>, </a:t>
            </a:r>
            <a:endParaRPr lang="ru-RU" dirty="0"/>
          </a:p>
          <a:p>
            <a:pPr lvl="0"/>
            <a:r>
              <a:rPr lang="en-US" dirty="0" smtClean="0"/>
              <a:t>monuments</a:t>
            </a:r>
            <a:r>
              <a:rPr lang="ru-RU" dirty="0" smtClean="0"/>
              <a:t>,</a:t>
            </a:r>
            <a:r>
              <a:rPr lang="en-US" dirty="0" smtClean="0"/>
              <a:t> stadiums.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0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(1/2)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costs of keeping lots of security </a:t>
            </a:r>
            <a:r>
              <a:rPr lang="en-US" dirty="0" smtClean="0"/>
              <a:t>personnel on medium and large </a:t>
            </a:r>
            <a:r>
              <a:rPr lang="en-US" dirty="0" smtClean="0"/>
              <a:t>objects is high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property is unprotected from </a:t>
            </a:r>
            <a:r>
              <a:rPr lang="en-US" dirty="0" smtClean="0"/>
              <a:t>theft, fire</a:t>
            </a:r>
            <a:r>
              <a:rPr lang="ru-RU" dirty="0" smtClean="0"/>
              <a:t>, </a:t>
            </a:r>
            <a:r>
              <a:rPr lang="en-US" dirty="0" smtClean="0"/>
              <a:t>improper usage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err="1" smtClean="0"/>
              <a:t>provements</a:t>
            </a:r>
            <a:r>
              <a:rPr lang="en-US" dirty="0" smtClean="0"/>
              <a:t> of crime, </a:t>
            </a:r>
            <a:r>
              <a:rPr lang="en-US" dirty="0" smtClean="0"/>
              <a:t>(un)proper service</a:t>
            </a:r>
            <a:r>
              <a:rPr lang="ru-RU" dirty="0" smtClean="0"/>
              <a:t> (</a:t>
            </a:r>
            <a:r>
              <a:rPr lang="en-US" dirty="0" smtClean="0"/>
              <a:t>police, ambulance, taxi car </a:t>
            </a:r>
            <a:r>
              <a:rPr lang="en-US" dirty="0" smtClean="0"/>
              <a:t>built-in cameras</a:t>
            </a:r>
            <a:r>
              <a:rPr lang="ru-RU" dirty="0" smtClean="0"/>
              <a:t>),</a:t>
            </a:r>
            <a:endParaRPr lang="ru-RU" dirty="0"/>
          </a:p>
          <a:p>
            <a:pPr lvl="0" algn="just"/>
            <a:r>
              <a:rPr lang="en-US" dirty="0" smtClean="0"/>
              <a:t>stolen cars search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roads are not safe; </a:t>
            </a:r>
            <a:r>
              <a:rPr lang="en-US" dirty="0" err="1" smtClean="0"/>
              <a:t>violatators</a:t>
            </a:r>
            <a:r>
              <a:rPr lang="en-US" dirty="0" smtClean="0"/>
              <a:t> of law must pay penalties,</a:t>
            </a:r>
            <a:endParaRPr lang="ru-RU" dirty="0"/>
          </a:p>
          <a:p>
            <a:pPr lvl="0" algn="just"/>
            <a:r>
              <a:rPr lang="en-US" dirty="0" smtClean="0"/>
              <a:t>traffic optimization (light signals correction on</a:t>
            </a:r>
            <a:r>
              <a:rPr lang="ru-RU" dirty="0" smtClean="0"/>
              <a:t> </a:t>
            </a:r>
            <a:r>
              <a:rPr lang="en-US" dirty="0" smtClean="0"/>
              <a:t>crossroads</a:t>
            </a:r>
            <a:r>
              <a:rPr lang="ru-RU" dirty="0" smtClean="0"/>
              <a:t>),</a:t>
            </a:r>
            <a:endParaRPr lang="ru-RU" dirty="0"/>
          </a:p>
          <a:p>
            <a:pPr lvl="0" algn="just"/>
            <a:r>
              <a:rPr lang="en-US" dirty="0" smtClean="0"/>
              <a:t>people are not safe in </a:t>
            </a:r>
            <a:r>
              <a:rPr lang="en-US" dirty="0" smtClean="0"/>
              <a:t>transport, schools from different threats (including terrorist threats)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(2/2)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service of transformation subsystems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service of buildings</a:t>
            </a:r>
            <a:r>
              <a:rPr lang="ru-RU" dirty="0" smtClean="0"/>
              <a:t>, </a:t>
            </a:r>
            <a:r>
              <a:rPr lang="en-US" dirty="0" smtClean="0"/>
              <a:t>including security</a:t>
            </a:r>
            <a:r>
              <a:rPr lang="en-US" dirty="0" smtClean="0"/>
              <a:t>, search of left things near stairs and in basements, fire control</a:t>
            </a:r>
            <a:r>
              <a:rPr lang="ru-RU" dirty="0" smtClean="0"/>
              <a:t>, </a:t>
            </a:r>
            <a:r>
              <a:rPr lang="en-US" dirty="0" smtClean="0"/>
              <a:t>lifts control,</a:t>
            </a:r>
            <a:r>
              <a:rPr lang="ru-RU" dirty="0" smtClean="0"/>
              <a:t> </a:t>
            </a:r>
            <a:r>
              <a:rPr lang="en-US" dirty="0" smtClean="0"/>
              <a:t>equipment state</a:t>
            </a:r>
            <a:r>
              <a:rPr lang="ru-RU" dirty="0" smtClean="0"/>
              <a:t>, </a:t>
            </a:r>
            <a:r>
              <a:rPr lang="en-US" dirty="0" smtClean="0"/>
              <a:t>energy saving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control access to areas and reduce time on </a:t>
            </a:r>
            <a:r>
              <a:rPr lang="en-US" dirty="0" smtClean="0"/>
              <a:t>identification</a:t>
            </a:r>
            <a:r>
              <a:rPr lang="en-US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control resources</a:t>
            </a:r>
            <a:r>
              <a:rPr lang="en-US" dirty="0" smtClean="0"/>
              <a:t>, stores, production, climate, work </a:t>
            </a:r>
            <a:r>
              <a:rPr lang="en-US" dirty="0" smtClean="0"/>
              <a:t>progress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getting </a:t>
            </a:r>
            <a:r>
              <a:rPr lang="en-US" dirty="0" smtClean="0"/>
              <a:t>safest </a:t>
            </a:r>
            <a:r>
              <a:rPr lang="en-US" dirty="0" smtClean="0"/>
              <a:t>way during evacuation</a:t>
            </a:r>
            <a:r>
              <a:rPr lang="ru-RU" dirty="0" smtClean="0"/>
              <a:t>,</a:t>
            </a:r>
            <a:endParaRPr lang="ru-RU" dirty="0"/>
          </a:p>
          <a:p>
            <a:pPr lvl="0" algn="just"/>
            <a:r>
              <a:rPr lang="en-US" dirty="0" smtClean="0"/>
              <a:t>business: videoconferences</a:t>
            </a:r>
            <a:r>
              <a:rPr lang="ru-RU" dirty="0" smtClean="0"/>
              <a:t>, </a:t>
            </a:r>
            <a:r>
              <a:rPr lang="en-US" dirty="0" smtClean="0"/>
              <a:t>merchandising</a:t>
            </a:r>
            <a:r>
              <a:rPr lang="ru-RU" dirty="0" smtClean="0"/>
              <a:t>, </a:t>
            </a:r>
            <a:endParaRPr lang="ru-RU" dirty="0"/>
          </a:p>
          <a:p>
            <a:pPr lvl="0" algn="just"/>
            <a:r>
              <a:rPr lang="en-US" dirty="0" smtClean="0"/>
              <a:t>interactive television services, </a:t>
            </a:r>
            <a:r>
              <a:rPr lang="en-US" dirty="0" smtClean="0"/>
              <a:t>lecture records</a:t>
            </a:r>
            <a:r>
              <a:rPr lang="ru-RU" dirty="0" smtClean="0"/>
              <a:t>, </a:t>
            </a:r>
            <a:r>
              <a:rPr lang="en-US" dirty="0" smtClean="0"/>
              <a:t>watching for ill people and children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4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Designed system purpose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Detect movements in sterile zones and left things,</a:t>
            </a:r>
          </a:p>
          <a:p>
            <a:r>
              <a:rPr lang="en-US" sz="4000" dirty="0" smtClean="0"/>
              <a:t>Detect fight,</a:t>
            </a:r>
          </a:p>
          <a:p>
            <a:r>
              <a:rPr lang="en-US" sz="4000" dirty="0" smtClean="0"/>
              <a:t>Detect fallen human.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266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Production</a:t>
            </a:r>
          </a:p>
          <a:p>
            <a:r>
              <a:rPr lang="en-US" sz="4800" dirty="0" smtClean="0"/>
              <a:t>Development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991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Production Environment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0495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14456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Environment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84976" cy="50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273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Client Application</a:t>
            </a:r>
          </a:p>
          <a:p>
            <a:r>
              <a:rPr lang="en-US" sz="4400" dirty="0" smtClean="0"/>
              <a:t>Image Processing </a:t>
            </a:r>
            <a:r>
              <a:rPr lang="en-US" sz="4400" dirty="0" smtClean="0"/>
              <a:t>Console</a:t>
            </a:r>
            <a:endParaRPr lang="en-US" sz="4400" dirty="0" smtClean="0"/>
          </a:p>
          <a:p>
            <a:r>
              <a:rPr lang="en-US" sz="4400" dirty="0" smtClean="0"/>
              <a:t>Message Router</a:t>
            </a:r>
          </a:p>
          <a:p>
            <a:r>
              <a:rPr lang="en-US" sz="4400" dirty="0" smtClean="0"/>
              <a:t>IP-Camera (or Emulator)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981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132</TotalTime>
  <Words>527</Words>
  <Application>Microsoft Office PowerPoint</Application>
  <PresentationFormat>Экран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NewsPrint</vt:lpstr>
      <vt:lpstr>Image Processing in surveillance systems</vt:lpstr>
      <vt:lpstr>Video surveillance systems applicable areas</vt:lpstr>
      <vt:lpstr>Problems (1/2)</vt:lpstr>
      <vt:lpstr>Problems (2/2)</vt:lpstr>
      <vt:lpstr>Designed system purpose</vt:lpstr>
      <vt:lpstr>Environments</vt:lpstr>
      <vt:lpstr>Production Environment</vt:lpstr>
      <vt:lpstr>Development Environment</vt:lpstr>
      <vt:lpstr>Software Components</vt:lpstr>
      <vt:lpstr>Client Application</vt:lpstr>
      <vt:lpstr>Report Tool of Client (1 / 2)</vt:lpstr>
      <vt:lpstr>Report Tool of Client (2 / 2)</vt:lpstr>
      <vt:lpstr>Camera Viewer Tool of Client (1 / 2)</vt:lpstr>
      <vt:lpstr>Camera Viewer Tool of Client (2 / 2)</vt:lpstr>
      <vt:lpstr>Image Processing Console</vt:lpstr>
      <vt:lpstr>Message Router</vt:lpstr>
      <vt:lpstr>IP-Camera (or Emulator)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in surveillance systems</dc:title>
  <dc:creator>drweb86</dc:creator>
  <cp:lastModifiedBy>drweb86</cp:lastModifiedBy>
  <cp:revision>14</cp:revision>
  <dcterms:created xsi:type="dcterms:W3CDTF">2012-02-07T22:00:18Z</dcterms:created>
  <dcterms:modified xsi:type="dcterms:W3CDTF">2012-02-09T23:11:10Z</dcterms:modified>
</cp:coreProperties>
</file>