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</c:v>
                </c:pt>
                <c:pt idx="1">
                  <c:v>17.7</c:v>
                </c:pt>
                <c:pt idx="2">
                  <c:v>22.2</c:v>
                </c:pt>
                <c:pt idx="3">
                  <c:v>29.6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14.4</c:v>
                </c:pt>
                <c:pt idx="1">
                  <c:v>15.4</c:v>
                </c:pt>
                <c:pt idx="2">
                  <c:v>17.100000000000001</c:v>
                </c:pt>
                <c:pt idx="3">
                  <c:v>14.9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dLbls>
            <c:txPr>
              <a:bodyPr/>
              <a:lstStyle/>
              <a:p>
                <a:pPr>
                  <a:defRPr b="0" cap="none" spc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defRPr>
                </a:pPr>
                <a:endParaRPr lang="en-US"/>
              </a:p>
            </c:txPr>
            <c:showVal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81.7</c:v>
                </c:pt>
                <c:pt idx="1">
                  <c:v>66.899999999999991</c:v>
                </c:pt>
                <c:pt idx="2">
                  <c:v>60.70000000000001</c:v>
                </c:pt>
                <c:pt idx="3">
                  <c:v>55.500000000000007</c:v>
                </c:pt>
              </c:numCache>
            </c:numRef>
          </c:val>
        </c:ser>
        <c:axId val="73576832"/>
        <c:axId val="73578368"/>
      </c:barChart>
      <c:catAx>
        <c:axId val="735768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  <c:crossAx val="73578368"/>
        <c:crosses val="autoZero"/>
        <c:auto val="1"/>
        <c:lblAlgn val="ctr"/>
        <c:lblOffset val="100"/>
      </c:catAx>
      <c:valAx>
        <c:axId val="73578368"/>
        <c:scaling>
          <c:orientation val="minMax"/>
        </c:scaling>
        <c:delete val="1"/>
        <c:axPos val="l"/>
        <c:numFmt formatCode="General" sourceLinked="1"/>
        <c:tickLblPos val="none"/>
        <c:crossAx val="735768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legendEntry>
      <c:layout>
        <c:manualLayout>
          <c:xMode val="edge"/>
          <c:yMode val="edge"/>
          <c:x val="0.86086030912802569"/>
          <c:y val="0.22914375834599629"/>
          <c:w val="0.12988043161271506"/>
          <c:h val="0.24346663903854124"/>
        </c:manualLayout>
      </c:layout>
      <c:spPr>
        <a:noFill/>
      </c:sp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001000" cy="1143000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5410200" cy="2209800"/>
          </a:xfrm>
        </p:spPr>
        <p:txBody>
          <a:bodyPr/>
          <a:lstStyle>
            <a:lvl1pPr marL="0" indent="0" algn="l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990B7F-A48F-499E-A0A0-34C217D584AF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5AD403-7523-497C-A60E-0B27A68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2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R. Welden</a:t>
            </a:r>
          </a:p>
          <a:p>
            <a:r>
              <a:rPr lang="en-US" dirty="0" smtClean="0"/>
              <a:t>ACM Wichita</a:t>
            </a:r>
          </a:p>
          <a:p>
            <a:r>
              <a:rPr lang="en-US" dirty="0" smtClean="0"/>
              <a:t>22 September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 View</a:t>
            </a:r>
          </a:p>
          <a:p>
            <a:pPr lvl="1"/>
            <a:r>
              <a:rPr lang="en-US" dirty="0" smtClean="0"/>
              <a:t>Usually XML-based</a:t>
            </a:r>
          </a:p>
          <a:p>
            <a:r>
              <a:rPr lang="en-US" dirty="0" smtClean="0"/>
              <a:t>UI starting 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Dive Into Code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Materials:</a:t>
            </a:r>
          </a:p>
          <a:p>
            <a:pPr lvl="1">
              <a:buNone/>
            </a:pPr>
            <a:r>
              <a:rPr lang="en-US" smtClean="0"/>
              <a:t>http</a:t>
            </a:r>
            <a:r>
              <a:rPr lang="en-US" smtClean="0"/>
              <a:t>://</a:t>
            </a:r>
            <a:r>
              <a:rPr lang="en-US" smtClean="0"/>
              <a:t>github.com/drwelden/Android-Presentation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Linux-based operating system</a:t>
            </a:r>
          </a:p>
          <a:p>
            <a:r>
              <a:rPr lang="en-US" dirty="0" smtClean="0"/>
              <a:t>Mobile OS</a:t>
            </a:r>
          </a:p>
          <a:p>
            <a:r>
              <a:rPr lang="en-US" dirty="0" smtClean="0"/>
              <a:t>Tablets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</a:p>
          <a:p>
            <a:r>
              <a:rPr lang="en-US" dirty="0" smtClean="0"/>
              <a:t>Android Architecture</a:t>
            </a:r>
          </a:p>
          <a:p>
            <a:r>
              <a:rPr lang="en-US" dirty="0" smtClean="0"/>
              <a:t>Putting it in Practice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5486400"/>
            <a:ext cx="80772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3048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5638800"/>
            <a:ext cx="1610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 2003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981200"/>
            <a:ext cx="549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Android, Inc. formed in Palo Alto, CA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-762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563880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July 2005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1981200"/>
            <a:ext cx="4463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Google acquires Android, Inc.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Speculations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Rumors Valid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524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9414" y="1981200"/>
            <a:ext cx="40234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HTC introduces the Dream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A.K.A. T-Mobile G1</a:t>
            </a:r>
          </a:p>
          <a:p>
            <a:pPr>
              <a:buFontTx/>
              <a:buChar char="-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First Android phone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7388" y="5648980"/>
            <a:ext cx="2184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October 2008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381000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95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81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667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2953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5239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7525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9811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2097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438399" y="3962400"/>
            <a:ext cx="36576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7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8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9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"/>
                            </p:stCondLst>
                            <p:childTnLst>
                              <p:par>
                                <p:cTn id="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0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1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24" dur="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50"/>
                            </p:stCondLst>
                            <p:childTnLst>
                              <p:par>
                                <p:cTn id="1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33" dur="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"/>
                            </p:stCondLst>
                            <p:childTnLst>
                              <p:par>
                                <p:cTn id="1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42" dur="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5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5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 L -0.03334 0.18875 " pathEditMode="relative" rAng="0" ptsTypes="AA">
                                      <p:cBhvr>
                                        <p:cTn id="160" dur="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7" grpId="1"/>
      <p:bldP spid="18" grpId="0"/>
      <p:bldP spid="18" grpId="1"/>
      <p:bldP spid="13" grpId="0"/>
      <p:bldP spid="13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Rates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52601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-76200" y="5486400"/>
            <a:ext cx="8763000" cy="0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6172200"/>
            <a:ext cx="303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 Gartner (August 2010)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030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5943600"/>
            <a:ext cx="28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(Source: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AdMob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May 2010)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Open Market</a:t>
            </a:r>
          </a:p>
          <a:p>
            <a:r>
              <a:rPr lang="en-US" dirty="0" smtClean="0"/>
              <a:t>Revenue is Good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791325" cy="48768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82225" y="6324600"/>
            <a:ext cx="32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 developer.android.com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28600" y="1295400"/>
            <a:ext cx="9829800" cy="5562600"/>
            <a:chOff x="-228600" y="1295400"/>
            <a:chExt cx="9829800" cy="5562600"/>
          </a:xfrm>
        </p:grpSpPr>
        <p:sp>
          <p:nvSpPr>
            <p:cNvPr id="6" name="Frame 5"/>
            <p:cNvSpPr/>
            <p:nvPr/>
          </p:nvSpPr>
          <p:spPr>
            <a:xfrm>
              <a:off x="1143000" y="3505200"/>
              <a:ext cx="1600200" cy="18288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5791200" y="2438400"/>
              <a:ext cx="1600200" cy="7620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ame 7"/>
            <p:cNvSpPr/>
            <p:nvPr/>
          </p:nvSpPr>
          <p:spPr>
            <a:xfrm>
              <a:off x="3124200" y="2438400"/>
              <a:ext cx="1600200" cy="7620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5791200" y="3733800"/>
              <a:ext cx="1676400" cy="1066800"/>
            </a:xfrm>
            <a:prstGeom prst="fram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228600" y="1295400"/>
              <a:ext cx="9829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228600" y="2438400"/>
              <a:ext cx="3352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228600" y="3581400"/>
              <a:ext cx="1447800" cy="3276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5257800"/>
              <a:ext cx="8382000" cy="1600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91400" y="2438400"/>
              <a:ext cx="2209800" cy="297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90800" y="3124200"/>
              <a:ext cx="3276600" cy="213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9200" y="4724400"/>
              <a:ext cx="33528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5400" y="3200400"/>
              <a:ext cx="33528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2209800"/>
              <a:ext cx="1143000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Broadcast Receivers</a:t>
            </a:r>
          </a:p>
          <a:p>
            <a:r>
              <a:rPr lang="en-US" dirty="0" smtClean="0"/>
              <a:t>Content Resolvers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130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Developing With Android</vt:lpstr>
      <vt:lpstr>What is Android?</vt:lpstr>
      <vt:lpstr>Roadmap</vt:lpstr>
      <vt:lpstr>Brief History</vt:lpstr>
      <vt:lpstr>Adoption Rates</vt:lpstr>
      <vt:lpstr>Slide 6</vt:lpstr>
      <vt:lpstr>Why Android?</vt:lpstr>
      <vt:lpstr>Android Architecture</vt:lpstr>
      <vt:lpstr>Application Components</vt:lpstr>
      <vt:lpstr>Activities</vt:lpstr>
      <vt:lpstr>Dive Into Code</vt:lpstr>
      <vt:lpstr>Slide 12</vt:lpstr>
      <vt:lpstr>Resources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Developer</dc:creator>
  <cp:lastModifiedBy>Developer</cp:lastModifiedBy>
  <cp:revision>159</cp:revision>
  <dcterms:created xsi:type="dcterms:W3CDTF">2010-09-11T05:24:21Z</dcterms:created>
  <dcterms:modified xsi:type="dcterms:W3CDTF">2010-09-22T02:17:35Z</dcterms:modified>
</cp:coreProperties>
</file>