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9" r:id="rId2"/>
    <p:sldId id="256" r:id="rId3"/>
    <p:sldId id="257" r:id="rId4"/>
    <p:sldId id="276" r:id="rId5"/>
    <p:sldId id="265" r:id="rId6"/>
    <p:sldId id="258" r:id="rId7"/>
    <p:sldId id="259" r:id="rId8"/>
    <p:sldId id="264" r:id="rId9"/>
    <p:sldId id="270" r:id="rId10"/>
    <p:sldId id="260" r:id="rId11"/>
    <p:sldId id="261" r:id="rId12"/>
    <p:sldId id="262" r:id="rId13"/>
    <p:sldId id="263" r:id="rId14"/>
    <p:sldId id="271" r:id="rId15"/>
    <p:sldId id="272" r:id="rId16"/>
    <p:sldId id="273" r:id="rId17"/>
    <p:sldId id="266" r:id="rId18"/>
    <p:sldId id="267" r:id="rId19"/>
    <p:sldId id="268" r:id="rId20"/>
    <p:sldId id="274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02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2007_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Android</c:v>
                </c:pt>
              </c:strCache>
            </c:strRef>
          </c:tx>
          <c:spPr>
            <a:solidFill>
              <a:srgbClr val="92D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dLbls>
            <c:txPr>
              <a:bodyPr/>
              <a:lstStyle/>
              <a:p>
                <a:pPr>
                  <a:defRPr b="0" cap="none" spc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defRPr>
                </a:pPr>
                <a:endParaRPr lang="en-US"/>
              </a:p>
            </c:txPr>
            <c:showVal val="1"/>
          </c:dLbls>
          <c:cat>
            <c:numRef>
              <c:f>Sheet1!$A$2:$A$5</c:f>
              <c:numCache>
                <c:formatCode>General</c:formatCode>
                <c:ptCount val="4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3.9</c:v>
                </c:pt>
                <c:pt idx="1">
                  <c:v>17.7</c:v>
                </c:pt>
                <c:pt idx="2">
                  <c:v>22.2</c:v>
                </c:pt>
                <c:pt idx="3">
                  <c:v>29.6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iOS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dLbls>
            <c:txPr>
              <a:bodyPr/>
              <a:lstStyle/>
              <a:p>
                <a:pPr>
                  <a:defRPr b="0" cap="none" spc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defRPr>
                </a:pPr>
                <a:endParaRPr lang="en-US"/>
              </a:p>
            </c:txPr>
            <c:showVal val="1"/>
          </c:dLbls>
          <c:cat>
            <c:numRef>
              <c:f>Sheet1!$A$2:$A$5</c:f>
              <c:numCache>
                <c:formatCode>General</c:formatCode>
                <c:ptCount val="4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2014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14.4</c:v>
                </c:pt>
                <c:pt idx="1">
                  <c:v>15.4</c:v>
                </c:pt>
                <c:pt idx="2">
                  <c:v>17.100000000000001</c:v>
                </c:pt>
                <c:pt idx="3">
                  <c:v>14.9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rgbClr val="7030A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c:spPr>
          <c:dLbls>
            <c:txPr>
              <a:bodyPr/>
              <a:lstStyle/>
              <a:p>
                <a:pPr>
                  <a:defRPr b="0" cap="none" spc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defRPr>
                </a:pPr>
                <a:endParaRPr lang="en-US"/>
              </a:p>
            </c:txPr>
            <c:showVal val="1"/>
          </c:dLbls>
          <c:cat>
            <c:numRef>
              <c:f>Sheet1!$A$2:$A$5</c:f>
              <c:numCache>
                <c:formatCode>General</c:formatCode>
                <c:ptCount val="4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2014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81.7</c:v>
                </c:pt>
                <c:pt idx="1">
                  <c:v>66.899999999999991</c:v>
                </c:pt>
                <c:pt idx="2">
                  <c:v>60.70000000000001</c:v>
                </c:pt>
                <c:pt idx="3">
                  <c:v>55.500000000000007</c:v>
                </c:pt>
              </c:numCache>
            </c:numRef>
          </c:val>
        </c:ser>
        <c:axId val="89111168"/>
        <c:axId val="89125248"/>
      </c:barChart>
      <c:catAx>
        <c:axId val="89111168"/>
        <c:scaling>
          <c:orientation val="minMax"/>
        </c:scaling>
        <c:axPos val="b"/>
        <c:numFmt formatCode="General" sourceLinked="1"/>
        <c:tickLblPos val="nextTo"/>
        <c:txPr>
          <a:bodyPr/>
          <a:lstStyle/>
          <a:p>
            <a:pPr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pPr>
            <a:endParaRPr lang="en-US"/>
          </a:p>
        </c:txPr>
        <c:crossAx val="89125248"/>
        <c:crosses val="autoZero"/>
        <c:auto val="1"/>
        <c:lblAlgn val="ctr"/>
        <c:lblOffset val="100"/>
      </c:catAx>
      <c:valAx>
        <c:axId val="89125248"/>
        <c:scaling>
          <c:orientation val="minMax"/>
        </c:scaling>
        <c:delete val="1"/>
        <c:axPos val="l"/>
        <c:numFmt formatCode="General" sourceLinked="1"/>
        <c:tickLblPos val="none"/>
        <c:crossAx val="89111168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egendEntry>
        <c:idx val="0"/>
        <c:txPr>
          <a:bodyPr/>
          <a:lstStyle/>
          <a:p>
            <a:pPr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pPr>
            <a:endParaRPr lang="en-US"/>
          </a:p>
        </c:txPr>
      </c:legendEntry>
      <c:legendEntry>
        <c:idx val="2"/>
        <c:txPr>
          <a:bodyPr/>
          <a:lstStyle/>
          <a:p>
            <a:pPr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pPr>
            <a:endParaRPr lang="en-US"/>
          </a:p>
        </c:txPr>
      </c:legendEntry>
      <c:layout>
        <c:manualLayout>
          <c:xMode val="edge"/>
          <c:yMode val="edge"/>
          <c:x val="0.86086030912802569"/>
          <c:y val="0.22914375834599637"/>
          <c:w val="0.12988043161271506"/>
          <c:h val="0.24346663903854124"/>
        </c:manualLayout>
      </c:layout>
      <c:spPr>
        <a:noFill/>
      </c:spPr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838200"/>
            <a:ext cx="8001000" cy="1143000"/>
          </a:xfrm>
        </p:spPr>
        <p:txBody>
          <a:bodyPr/>
          <a:lstStyle>
            <a:lvl1pPr algn="l"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133600"/>
            <a:ext cx="5410200" cy="2209800"/>
          </a:xfrm>
        </p:spPr>
        <p:txBody>
          <a:bodyPr/>
          <a:lstStyle>
            <a:lvl1pPr marL="0" indent="0" algn="l">
              <a:buNone/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8990B7F-A48F-499E-A0A0-34C217D584AF}" type="datetimeFigureOut">
              <a:rPr lang="en-US" smtClean="0"/>
              <a:pPr/>
              <a:t>9/22/2010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45AD403-7523-497C-A60E-0B27A6877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8990B7F-A48F-499E-A0A0-34C217D584AF}" type="datetimeFigureOut">
              <a:rPr lang="en-US" smtClean="0"/>
              <a:pPr/>
              <a:t>9/22/2010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45AD403-7523-497C-A60E-0B27A6877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8990B7F-A48F-499E-A0A0-34C217D584AF}" type="datetimeFigureOut">
              <a:rPr lang="en-US" smtClean="0"/>
              <a:pPr/>
              <a:t>9/22/2010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45AD403-7523-497C-A60E-0B27A6877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8990B7F-A48F-499E-A0A0-34C217D584AF}" type="datetimeFigureOut">
              <a:rPr lang="en-US" smtClean="0"/>
              <a:pPr/>
              <a:t>9/22/2010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45AD403-7523-497C-A60E-0B27A6877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8990B7F-A48F-499E-A0A0-34C217D584AF}" type="datetimeFigureOut">
              <a:rPr lang="en-US" smtClean="0"/>
              <a:pPr/>
              <a:t>9/22/2010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45AD403-7523-497C-A60E-0B27A6877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8990B7F-A48F-499E-A0A0-34C217D584AF}" type="datetimeFigureOut">
              <a:rPr lang="en-US" smtClean="0"/>
              <a:pPr/>
              <a:t>9/22/2010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45AD403-7523-497C-A60E-0B27A6877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8990B7F-A48F-499E-A0A0-34C217D584AF}" type="datetimeFigureOut">
              <a:rPr lang="en-US" smtClean="0"/>
              <a:pPr/>
              <a:t>9/22/2010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45AD403-7523-497C-A60E-0B27A6877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8990B7F-A48F-499E-A0A0-34C217D584AF}" type="datetimeFigureOut">
              <a:rPr lang="en-US" smtClean="0"/>
              <a:pPr/>
              <a:t>9/22/2010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45AD403-7523-497C-A60E-0B27A6877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8990B7F-A48F-499E-A0A0-34C217D584AF}" type="datetimeFigureOut">
              <a:rPr lang="en-US" smtClean="0"/>
              <a:pPr/>
              <a:t>9/22/2010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45AD403-7523-497C-A60E-0B27A6877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8990B7F-A48F-499E-A0A0-34C217D584AF}" type="datetimeFigureOut">
              <a:rPr lang="en-US" smtClean="0"/>
              <a:pPr/>
              <a:t>9/22/2010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45AD403-7523-497C-A60E-0B27A6877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8276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0" kern="1200" cap="none" spc="0">
          <a:ln w="1841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0" kern="1200" cap="none" spc="0">
          <a:ln w="1841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kern="1200" cap="none" spc="0">
          <a:ln w="1841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0" kern="1200" cap="none" spc="0">
          <a:ln w="1841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0" kern="1200" cap="none" spc="0">
          <a:ln w="1841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kern="1200" cap="none" spc="0">
          <a:ln w="1841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Android?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</a:t>
            </a:r>
          </a:p>
          <a:p>
            <a:r>
              <a:rPr lang="en-US" dirty="0" smtClean="0"/>
              <a:t>Open Market</a:t>
            </a:r>
          </a:p>
          <a:p>
            <a:r>
              <a:rPr lang="en-US" dirty="0" smtClean="0"/>
              <a:t>Revenue is Good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Architecture</a:t>
            </a:r>
            <a:endParaRPr lang="en-US" dirty="0"/>
          </a:p>
        </p:txBody>
      </p:sp>
      <p:pic>
        <p:nvPicPr>
          <p:cNvPr id="1026" name="Picture 2" descr="Android System Architectu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524000"/>
            <a:ext cx="6791325" cy="487680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082225" y="6324600"/>
            <a:ext cx="322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Source: developer.android.com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-228600" y="1295400"/>
            <a:ext cx="9829800" cy="5562600"/>
            <a:chOff x="-228600" y="1295400"/>
            <a:chExt cx="9829800" cy="5562600"/>
          </a:xfrm>
        </p:grpSpPr>
        <p:sp>
          <p:nvSpPr>
            <p:cNvPr id="6" name="Frame 5"/>
            <p:cNvSpPr/>
            <p:nvPr/>
          </p:nvSpPr>
          <p:spPr>
            <a:xfrm>
              <a:off x="1143000" y="3505200"/>
              <a:ext cx="1600200" cy="1828800"/>
            </a:xfrm>
            <a:prstGeom prst="fram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Frame 6"/>
            <p:cNvSpPr/>
            <p:nvPr/>
          </p:nvSpPr>
          <p:spPr>
            <a:xfrm>
              <a:off x="5791200" y="2438400"/>
              <a:ext cx="1600200" cy="762000"/>
            </a:xfrm>
            <a:prstGeom prst="fram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Frame 7"/>
            <p:cNvSpPr/>
            <p:nvPr/>
          </p:nvSpPr>
          <p:spPr>
            <a:xfrm>
              <a:off x="3124200" y="2438400"/>
              <a:ext cx="1600200" cy="762000"/>
            </a:xfrm>
            <a:prstGeom prst="fram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Frame 8"/>
            <p:cNvSpPr/>
            <p:nvPr/>
          </p:nvSpPr>
          <p:spPr>
            <a:xfrm>
              <a:off x="5791200" y="3733800"/>
              <a:ext cx="1676400" cy="1066800"/>
            </a:xfrm>
            <a:prstGeom prst="fram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-228600" y="1295400"/>
              <a:ext cx="9829800" cy="1143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-228600" y="2438400"/>
              <a:ext cx="3352800" cy="1143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-228600" y="3581400"/>
              <a:ext cx="1447800" cy="3276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19200" y="5257800"/>
              <a:ext cx="8382000" cy="1600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91400" y="2438400"/>
              <a:ext cx="2209800" cy="2971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590800" y="3124200"/>
              <a:ext cx="3276600" cy="2133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029200" y="4724400"/>
              <a:ext cx="3352800" cy="1143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105400" y="3200400"/>
              <a:ext cx="3352800" cy="533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48200" y="2209800"/>
              <a:ext cx="1143000" cy="1143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Activities</a:t>
            </a:r>
          </a:p>
          <a:p>
            <a:r>
              <a:rPr lang="en-US" dirty="0" smtClean="0"/>
              <a:t>Services</a:t>
            </a:r>
          </a:p>
          <a:p>
            <a:r>
              <a:rPr lang="en-US" dirty="0" smtClean="0"/>
              <a:t>Broadcast Receivers</a:t>
            </a:r>
          </a:p>
          <a:p>
            <a:r>
              <a:rPr lang="en-US" dirty="0" smtClean="0"/>
              <a:t>Content Resolvers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Holds a View</a:t>
            </a:r>
          </a:p>
          <a:p>
            <a:pPr lvl="1"/>
            <a:r>
              <a:rPr lang="en-US" dirty="0" smtClean="0"/>
              <a:t>Usually XML-based</a:t>
            </a:r>
          </a:p>
          <a:p>
            <a:r>
              <a:rPr lang="en-US" dirty="0" smtClean="0"/>
              <a:t>UI starting point</a:t>
            </a:r>
          </a:p>
          <a:p>
            <a:r>
              <a:rPr lang="en-US" dirty="0" smtClean="0"/>
              <a:t>Example: Browser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Usually started within an activity</a:t>
            </a:r>
          </a:p>
          <a:p>
            <a:r>
              <a:rPr lang="en-US" dirty="0" smtClean="0"/>
              <a:t>Sit in the background, perform tasks</a:t>
            </a:r>
          </a:p>
          <a:p>
            <a:r>
              <a:rPr lang="en-US" dirty="0" smtClean="0"/>
              <a:t>Example: Music player service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 Receivers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Activated when searching for handler to a service or activity’s broadcast</a:t>
            </a:r>
          </a:p>
          <a:p>
            <a:r>
              <a:rPr lang="en-US" dirty="0" smtClean="0"/>
              <a:t>No UI</a:t>
            </a:r>
          </a:p>
          <a:p>
            <a:r>
              <a:rPr lang="en-US" dirty="0" smtClean="0"/>
              <a:t>Usually notification-oriented actions</a:t>
            </a:r>
          </a:p>
          <a:p>
            <a:r>
              <a:rPr lang="en-US" dirty="0" smtClean="0"/>
              <a:t>Example: Battery Low notification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Providers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invoked directly</a:t>
            </a:r>
          </a:p>
          <a:p>
            <a:r>
              <a:rPr lang="en-US" dirty="0" smtClean="0"/>
              <a:t>Retrieve/Store information</a:t>
            </a:r>
          </a:p>
          <a:p>
            <a:r>
              <a:rPr lang="en-US" dirty="0" smtClean="0"/>
              <a:t>Not common</a:t>
            </a:r>
          </a:p>
          <a:p>
            <a:r>
              <a:rPr lang="en-US" dirty="0" smtClean="0"/>
              <a:t>Activity Invocation alternative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 smtClean="0"/>
              <a:t>Dive Into Code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Presentation Materials:</a:t>
            </a:r>
          </a:p>
          <a:p>
            <a:pPr lvl="1">
              <a:buNone/>
            </a:pPr>
            <a:r>
              <a:rPr lang="en-US" dirty="0" smtClean="0"/>
              <a:t>http://github.com/drwelden/Android-Presentation</a:t>
            </a:r>
          </a:p>
          <a:p>
            <a:r>
              <a:rPr lang="en-US" dirty="0" smtClean="0"/>
              <a:t>Android SDK/Documentation:</a:t>
            </a:r>
          </a:p>
          <a:p>
            <a:pPr lvl="1">
              <a:buNone/>
            </a:pPr>
            <a:r>
              <a:rPr lang="en-US" dirty="0" smtClean="0"/>
              <a:t>http://developer.android.com/</a:t>
            </a:r>
          </a:p>
          <a:p>
            <a:r>
              <a:rPr lang="en-US" dirty="0" smtClean="0"/>
              <a:t>Eclipse:</a:t>
            </a:r>
          </a:p>
          <a:p>
            <a:pPr lvl="1">
              <a:buNone/>
            </a:pPr>
            <a:r>
              <a:rPr lang="en-US" dirty="0" smtClean="0"/>
              <a:t>http://www.eclipse.org/</a:t>
            </a:r>
          </a:p>
          <a:p>
            <a:r>
              <a:rPr lang="en-US" dirty="0" smtClean="0"/>
              <a:t>Me!</a:t>
            </a:r>
          </a:p>
          <a:p>
            <a:pPr lvl="1">
              <a:buNone/>
            </a:pPr>
            <a:r>
              <a:rPr lang="en-US" dirty="0" smtClean="0"/>
              <a:t>E-Mail: dustin.welden@gmail.com </a:t>
            </a:r>
          </a:p>
          <a:p>
            <a:pPr lvl="1">
              <a:buNone/>
            </a:pPr>
            <a:r>
              <a:rPr lang="en-US" dirty="0" smtClean="0"/>
              <a:t>Twitter: @</a:t>
            </a:r>
            <a:r>
              <a:rPr lang="en-US" dirty="0" err="1" smtClean="0"/>
              <a:t>drwelden</a:t>
            </a: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Developing With Android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Dustin R. Welden</a:t>
            </a:r>
          </a:p>
          <a:p>
            <a:r>
              <a:rPr lang="en-US" dirty="0" smtClean="0"/>
              <a:t>ACM Wichita</a:t>
            </a:r>
          </a:p>
          <a:p>
            <a:r>
              <a:rPr lang="en-US" dirty="0" smtClean="0"/>
              <a:t>22 September 2010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 &amp; Brief History</a:t>
            </a:r>
          </a:p>
          <a:p>
            <a:r>
              <a:rPr lang="en-US" dirty="0" smtClean="0"/>
              <a:t>Android Architecture</a:t>
            </a:r>
          </a:p>
          <a:p>
            <a:r>
              <a:rPr lang="en-US" dirty="0" smtClean="0"/>
              <a:t>Putting it in Practice</a:t>
            </a:r>
          </a:p>
          <a:p>
            <a:r>
              <a:rPr lang="en-US" dirty="0" smtClean="0"/>
              <a:t>Future Development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Android?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Linux-based operating system</a:t>
            </a:r>
          </a:p>
          <a:p>
            <a:r>
              <a:rPr lang="en-US" dirty="0" smtClean="0"/>
              <a:t>Mobile OS</a:t>
            </a:r>
          </a:p>
          <a:p>
            <a:r>
              <a:rPr lang="en-US" dirty="0" smtClean="0"/>
              <a:t>Tablets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History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219200" y="5486400"/>
            <a:ext cx="8077200" cy="0"/>
          </a:xfrm>
          <a:prstGeom prst="line">
            <a:avLst/>
          </a:prstGeom>
          <a:ln w="76200" cap="rnd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-304800" y="3962400"/>
            <a:ext cx="3657600" cy="0"/>
          </a:xfrm>
          <a:prstGeom prst="line">
            <a:avLst/>
          </a:prstGeom>
          <a:ln w="76200" cap="rnd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76400" y="5638800"/>
            <a:ext cx="1610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Late 2003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76400" y="1981200"/>
            <a:ext cx="5493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Android, Inc. formed in Palo Alto, CA</a:t>
            </a:r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-76200" y="3962400"/>
            <a:ext cx="3657600" cy="0"/>
          </a:xfrm>
          <a:prstGeom prst="line">
            <a:avLst/>
          </a:prstGeom>
          <a:ln w="76200" cap="rnd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28800" y="5638800"/>
            <a:ext cx="1544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July 2005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28800" y="1981200"/>
            <a:ext cx="446378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Google acquires Android, Inc.</a:t>
            </a:r>
          </a:p>
          <a:p>
            <a:pPr>
              <a:buFontTx/>
              <a:buChar char="-"/>
            </a:pP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Speculations</a:t>
            </a:r>
          </a:p>
          <a:p>
            <a:pPr>
              <a:buFontTx/>
              <a:buChar char="-"/>
            </a:pP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Rumors Valid</a:t>
            </a:r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152400" y="3962400"/>
            <a:ext cx="3657600" cy="0"/>
          </a:xfrm>
          <a:prstGeom prst="line">
            <a:avLst/>
          </a:prstGeom>
          <a:ln w="76200" cap="rnd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89414" y="1981200"/>
            <a:ext cx="402347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HTC introduces the Dream</a:t>
            </a:r>
          </a:p>
          <a:p>
            <a:pPr>
              <a:buFontTx/>
              <a:buChar char="-"/>
            </a:pP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A.K.A. T-Mobile G1</a:t>
            </a:r>
          </a:p>
          <a:p>
            <a:pPr>
              <a:buFontTx/>
              <a:buChar char="-"/>
            </a:pP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First Android phone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37388" y="5648980"/>
            <a:ext cx="2184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October 2008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381000" y="3962400"/>
            <a:ext cx="3657600" cy="0"/>
          </a:xfrm>
          <a:prstGeom prst="line">
            <a:avLst/>
          </a:prstGeom>
          <a:ln w="76200" cap="rnd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609599" y="3962400"/>
            <a:ext cx="3657600" cy="0"/>
          </a:xfrm>
          <a:prstGeom prst="line">
            <a:avLst/>
          </a:prstGeom>
          <a:ln w="76200" cap="rnd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838199" y="3962400"/>
            <a:ext cx="3657600" cy="0"/>
          </a:xfrm>
          <a:prstGeom prst="line">
            <a:avLst/>
          </a:prstGeom>
          <a:ln w="76200" cap="rnd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1066799" y="3962400"/>
            <a:ext cx="3657600" cy="0"/>
          </a:xfrm>
          <a:prstGeom prst="line">
            <a:avLst/>
          </a:prstGeom>
          <a:ln w="76200" cap="rnd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1295399" y="3962400"/>
            <a:ext cx="3657600" cy="0"/>
          </a:xfrm>
          <a:prstGeom prst="line">
            <a:avLst/>
          </a:prstGeom>
          <a:ln w="76200" cap="rnd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1523999" y="3962400"/>
            <a:ext cx="3657600" cy="0"/>
          </a:xfrm>
          <a:prstGeom prst="line">
            <a:avLst/>
          </a:prstGeom>
          <a:ln w="76200" cap="rnd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1752599" y="3962400"/>
            <a:ext cx="3657600" cy="0"/>
          </a:xfrm>
          <a:prstGeom prst="line">
            <a:avLst/>
          </a:prstGeom>
          <a:ln w="76200" cap="rnd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1981199" y="3962400"/>
            <a:ext cx="3657600" cy="0"/>
          </a:xfrm>
          <a:prstGeom prst="line">
            <a:avLst/>
          </a:prstGeom>
          <a:ln w="76200" cap="rnd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2209799" y="3962400"/>
            <a:ext cx="3657600" cy="0"/>
          </a:xfrm>
          <a:prstGeom prst="line">
            <a:avLst/>
          </a:prstGeom>
          <a:ln w="76200" cap="rnd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2438399" y="3962400"/>
            <a:ext cx="3657600" cy="0"/>
          </a:xfrm>
          <a:prstGeom prst="line">
            <a:avLst/>
          </a:prstGeom>
          <a:ln w="76200" cap="rnd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00000" y="2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222 L -0.03334 0.18875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8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00000" y="2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222 L -0.03334 0.18875 " pathEditMode="relative" rAng="0" ptsTypes="AA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83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100000" y="25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222 L -0.03334 0.18875 " pathEditMode="relative" rAng="0" ptsTypes="AA">
                                      <p:cBhvr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83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7" dur="200" fill="hold"/>
                                        <p:tgtEl>
                                          <p:spTgt spid="15"/>
                                        </p:tgtEl>
                                      </p:cBhvr>
                                      <p:by x="100000" y="25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222 L -0.03334 0.18875 " pathEditMode="relative" rAng="0" ptsTypes="AA">
                                      <p:cBhvr>
                                        <p:cTn id="79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00"/>
                            </p:stCondLst>
                            <p:childTnLst>
                              <p:par>
                                <p:cTn id="8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6" dur="200" fill="hold"/>
                                        <p:tgtEl>
                                          <p:spTgt spid="19"/>
                                        </p:tgtEl>
                                      </p:cBhvr>
                                      <p:by x="100000" y="25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222 L -0.03334 0.18875 " pathEditMode="relative" rAng="0" ptsTypes="AA">
                                      <p:cBhvr>
                                        <p:cTn id="88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00"/>
                            </p:stCondLst>
                            <p:childTnLst>
                              <p:par>
                                <p:cTn id="9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5" dur="200" fill="hold"/>
                                        <p:tgtEl>
                                          <p:spTgt spid="20"/>
                                        </p:tgtEl>
                                      </p:cBhvr>
                                      <p:by x="100000" y="25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222 L -0.03334 0.18875 " pathEditMode="relative" rAng="0" ptsTypes="AA">
                                      <p:cBhvr>
                                        <p:cTn id="97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100"/>
                            </p:stCondLst>
                            <p:childTnLst>
                              <p:par>
                                <p:cTn id="9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4" dur="100" fill="hold"/>
                                        <p:tgtEl>
                                          <p:spTgt spid="21"/>
                                        </p:tgtEl>
                                      </p:cBhvr>
                                      <p:by x="100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222 L -0.03334 0.18875 " pathEditMode="relative" rAng="0" ptsTypes="AA">
                                      <p:cBhvr>
                                        <p:cTn id="106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200"/>
                            </p:stCondLst>
                            <p:childTnLst>
                              <p:par>
                                <p:cTn id="10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3" dur="100" fill="hold"/>
                                        <p:tgtEl>
                                          <p:spTgt spid="22"/>
                                        </p:tgtEl>
                                      </p:cBhvr>
                                      <p:by x="100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222 L -0.03334 0.18875 " pathEditMode="relative" rAng="0" ptsTypes="AA">
                                      <p:cBhvr>
                                        <p:cTn id="115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300"/>
                            </p:stCondLst>
                            <p:childTnLst>
                              <p:par>
                                <p:cTn id="11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2" dur="50" fill="hold"/>
                                        <p:tgtEl>
                                          <p:spTgt spid="23"/>
                                        </p:tgtEl>
                                      </p:cBhvr>
                                      <p:by x="100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222 L -0.03334 0.18875 " pathEditMode="relative" rAng="0" ptsTypes="AA">
                                      <p:cBhvr>
                                        <p:cTn id="124" dur="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350"/>
                            </p:stCondLst>
                            <p:childTnLst>
                              <p:par>
                                <p:cTn id="12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1" dur="50" fill="hold"/>
                                        <p:tgtEl>
                                          <p:spTgt spid="24"/>
                                        </p:tgtEl>
                                      </p:cBhvr>
                                      <p:by x="100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3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222 L -0.03334 0.18875 " pathEditMode="relative" rAng="0" ptsTypes="AA">
                                      <p:cBhvr>
                                        <p:cTn id="133" dur="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400"/>
                            </p:stCondLst>
                            <p:childTnLst>
                              <p:par>
                                <p:cTn id="13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0" dur="50" fill="hold"/>
                                        <p:tgtEl>
                                          <p:spTgt spid="25"/>
                                        </p:tgtEl>
                                      </p:cBhvr>
                                      <p:by x="100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222 L -0.03334 0.18875 " pathEditMode="relative" rAng="0" ptsTypes="AA">
                                      <p:cBhvr>
                                        <p:cTn id="142" dur="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450"/>
                            </p:stCondLst>
                            <p:childTnLst>
                              <p:par>
                                <p:cTn id="14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9" dur="50" fill="hold"/>
                                        <p:tgtEl>
                                          <p:spTgt spid="26"/>
                                        </p:tgtEl>
                                      </p:cBhvr>
                                      <p:by x="100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5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222 L -0.03334 0.18875 " pathEditMode="relative" rAng="0" ptsTypes="AA">
                                      <p:cBhvr>
                                        <p:cTn id="151" dur="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500"/>
                            </p:stCondLst>
                            <p:childTnLst>
                              <p:par>
                                <p:cTn id="15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8" dur="50" fill="hold"/>
                                        <p:tgtEl>
                                          <p:spTgt spid="27"/>
                                        </p:tgtEl>
                                      </p:cBhvr>
                                      <p:by x="100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5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222 L -0.03334 0.18875 " pathEditMode="relative" rAng="0" ptsTypes="AA">
                                      <p:cBhvr>
                                        <p:cTn id="160" dur="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7" grpId="0"/>
      <p:bldP spid="17" grpId="1"/>
      <p:bldP spid="18" grpId="0"/>
      <p:bldP spid="18" grpId="1"/>
      <p:bldP spid="13" grpId="0"/>
      <p:bldP spid="13" grpId="1"/>
      <p:bldP spid="14" grpId="0"/>
      <p:bldP spid="1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Adoption Rates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752601"/>
          <a:ext cx="82296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4" name="Straight Connector 3"/>
          <p:cNvCxnSpPr/>
          <p:nvPr/>
        </p:nvCxnSpPr>
        <p:spPr>
          <a:xfrm>
            <a:off x="-76200" y="5486400"/>
            <a:ext cx="8763000" cy="0"/>
          </a:xfrm>
          <a:prstGeom prst="line">
            <a:avLst/>
          </a:prstGeom>
          <a:ln w="76200" cap="rnd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91200" y="6172200"/>
            <a:ext cx="3035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Source: Gartner (August 2010)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219200"/>
            <a:ext cx="7903075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638800" y="5943600"/>
            <a:ext cx="281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(Source: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AdMob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, May 2010)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New in Android 2?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Exchange Support</a:t>
            </a:r>
          </a:p>
          <a:p>
            <a:r>
              <a:rPr lang="en-US" dirty="0" smtClean="0"/>
              <a:t>Combined Inbox</a:t>
            </a:r>
          </a:p>
          <a:p>
            <a:r>
              <a:rPr lang="en-US" dirty="0" smtClean="0"/>
              <a:t>SMS/MMS Search</a:t>
            </a:r>
          </a:p>
          <a:p>
            <a:r>
              <a:rPr lang="en-US" dirty="0" smtClean="0"/>
              <a:t>Virtual Keyboard Improvements</a:t>
            </a:r>
          </a:p>
          <a:p>
            <a:r>
              <a:rPr lang="en-US" dirty="0" smtClean="0"/>
              <a:t>Browser With HTML 5 Support</a:t>
            </a:r>
          </a:p>
          <a:p>
            <a:r>
              <a:rPr lang="en-US" dirty="0" smtClean="0"/>
              <a:t>And more!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3473</TotalTime>
  <Words>235</Words>
  <Application>Microsoft Office PowerPoint</Application>
  <PresentationFormat>On-screen Show (4:3)</PresentationFormat>
  <Paragraphs>76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Developing With Android</vt:lpstr>
      <vt:lpstr>Roadmap</vt:lpstr>
      <vt:lpstr>Slide 4</vt:lpstr>
      <vt:lpstr>What is Android?</vt:lpstr>
      <vt:lpstr>Brief History</vt:lpstr>
      <vt:lpstr>Adoption Rates</vt:lpstr>
      <vt:lpstr>Slide 8</vt:lpstr>
      <vt:lpstr>What’s New in Android 2?</vt:lpstr>
      <vt:lpstr>Why Android?</vt:lpstr>
      <vt:lpstr>Android Architecture</vt:lpstr>
      <vt:lpstr>Application Components</vt:lpstr>
      <vt:lpstr>Activities</vt:lpstr>
      <vt:lpstr>Services</vt:lpstr>
      <vt:lpstr>Broadcast Receivers</vt:lpstr>
      <vt:lpstr>Content Providers</vt:lpstr>
      <vt:lpstr>Dive Into Code</vt:lpstr>
      <vt:lpstr>Slide 18</vt:lpstr>
      <vt:lpstr>Resources</vt:lpstr>
      <vt:lpstr>Questions?</vt:lpstr>
      <vt:lpstr>Slide 21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Developer</dc:creator>
  <cp:lastModifiedBy>Developer</cp:lastModifiedBy>
  <cp:revision>204</cp:revision>
  <dcterms:created xsi:type="dcterms:W3CDTF">2010-09-11T05:24:21Z</dcterms:created>
  <dcterms:modified xsi:type="dcterms:W3CDTF">2010-09-22T22:27:08Z</dcterms:modified>
</cp:coreProperties>
</file>