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3"/>
  </p:notesMasterIdLst>
  <p:sldIdLst>
    <p:sldId id="256" r:id="rId2"/>
    <p:sldId id="257" r:id="rId3"/>
    <p:sldId id="258" r:id="rId4"/>
    <p:sldId id="274" r:id="rId5"/>
    <p:sldId id="259" r:id="rId6"/>
    <p:sldId id="260" r:id="rId7"/>
    <p:sldId id="269" r:id="rId8"/>
    <p:sldId id="270" r:id="rId9"/>
    <p:sldId id="263" r:id="rId10"/>
    <p:sldId id="265" r:id="rId11"/>
    <p:sldId id="267" r:id="rId12"/>
    <p:sldId id="266" r:id="rId13"/>
    <p:sldId id="268" r:id="rId14"/>
    <p:sldId id="271" r:id="rId15"/>
    <p:sldId id="272" r:id="rId16"/>
    <p:sldId id="273" r:id="rId17"/>
    <p:sldId id="275" r:id="rId18"/>
    <p:sldId id="262" r:id="rId19"/>
    <p:sldId id="276" r:id="rId20"/>
    <p:sldId id="277" r:id="rId21"/>
    <p:sldId id="278" r:id="rId22"/>
    <p:sldId id="279" r:id="rId23"/>
    <p:sldId id="264" r:id="rId24"/>
    <p:sldId id="282" r:id="rId25"/>
    <p:sldId id="280" r:id="rId26"/>
    <p:sldId id="283" r:id="rId27"/>
    <p:sldId id="281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121029560424118E-2"/>
          <c:y val="3.5155379264647055E-2"/>
          <c:w val="0.94821345518338707"/>
          <c:h val="0.687963447744692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수행시간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N=10000</c:v>
                </c:pt>
                <c:pt idx="1">
                  <c:v>N=20000</c:v>
                </c:pt>
                <c:pt idx="2">
                  <c:v>N=50000</c:v>
                </c:pt>
                <c:pt idx="3">
                  <c:v>N=100000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811</c:v>
                </c:pt>
                <c:pt idx="1">
                  <c:v>1690</c:v>
                </c:pt>
                <c:pt idx="2">
                  <c:v>3149</c:v>
                </c:pt>
                <c:pt idx="3">
                  <c:v>5507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1D-421A-89C1-7D5DFE389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92234463"/>
        <c:axId val="155323503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정확도</c:v>
                </c:pt>
              </c:strCache>
            </c:strRef>
          </c:tx>
          <c:spPr>
            <a:ln w="285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N=10000</c:v>
                </c:pt>
                <c:pt idx="1">
                  <c:v>N=20000</c:v>
                </c:pt>
                <c:pt idx="2">
                  <c:v>N=50000</c:v>
                </c:pt>
                <c:pt idx="3">
                  <c:v>N=100000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25.24</c:v>
                </c:pt>
                <c:pt idx="2">
                  <c:v>25.018000000000001</c:v>
                </c:pt>
                <c:pt idx="3">
                  <c:v>25.004000000000001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1D-421A-89C1-7D5DFE389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0528303"/>
        <c:axId val="1553242111"/>
      </c:lineChart>
      <c:catAx>
        <c:axId val="1392234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3235039"/>
        <c:crosses val="autoZero"/>
        <c:auto val="1"/>
        <c:lblAlgn val="ctr"/>
        <c:lblOffset val="100"/>
        <c:noMultiLvlLbl val="0"/>
      </c:catAx>
      <c:valAx>
        <c:axId val="155323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2234463"/>
        <c:crosses val="autoZero"/>
        <c:crossBetween val="between"/>
      </c:valAx>
      <c:valAx>
        <c:axId val="155324211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0528303"/>
        <c:crosses val="max"/>
        <c:crossBetween val="between"/>
      </c:valAx>
      <c:catAx>
        <c:axId val="16305283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532421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.28350309838213228"/>
          <c:y val="0.82459892369843535"/>
          <c:w val="0.45602201279244242"/>
          <c:h val="0.15443125864239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Trivial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N=20000</c:v>
                </c:pt>
                <c:pt idx="1">
                  <c:v>N=30000</c:v>
                </c:pt>
                <c:pt idx="2">
                  <c:v>N=40000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</c:v>
                </c:pt>
                <c:pt idx="1">
                  <c:v>52</c:v>
                </c:pt>
                <c:pt idx="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07-4E3A-9E31-41765E8C2C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N=20000</c:v>
                </c:pt>
                <c:pt idx="1">
                  <c:v>N=30000</c:v>
                </c:pt>
                <c:pt idx="2">
                  <c:v>N=40000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53</c:v>
                </c:pt>
                <c:pt idx="1">
                  <c:v>53</c:v>
                </c:pt>
                <c:pt idx="2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07-4E3A-9E31-41765E8C2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428848"/>
        <c:axId val="436880304"/>
      </c:barChart>
      <c:catAx>
        <c:axId val="316428848"/>
        <c:scaling>
          <c:orientation val="minMax"/>
        </c:scaling>
        <c:delete val="0"/>
        <c:axPos val="b"/>
        <c:numFmt formatCode="#,##0_);\(#,##0\)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6880304"/>
        <c:crosses val="autoZero"/>
        <c:auto val="0"/>
        <c:lblAlgn val="ctr"/>
        <c:lblOffset val="100"/>
        <c:noMultiLvlLbl val="0"/>
      </c:catAx>
      <c:valAx>
        <c:axId val="436880304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642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소요 시간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Trivial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N=20000</c:v>
                </c:pt>
                <c:pt idx="1">
                  <c:v>N=30000</c:v>
                </c:pt>
                <c:pt idx="2">
                  <c:v>N=40000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4F-4EE1-B128-10FA1648FB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N=20000</c:v>
                </c:pt>
                <c:pt idx="1">
                  <c:v>N=30000</c:v>
                </c:pt>
                <c:pt idx="2">
                  <c:v>N=40000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660</c:v>
                </c:pt>
                <c:pt idx="1">
                  <c:v>1300</c:v>
                </c:pt>
                <c:pt idx="2">
                  <c:v>2222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4F-4EE1-B128-10FA1648F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9542896"/>
        <c:axId val="439031072"/>
      </c:lineChart>
      <c:catAx>
        <c:axId val="59954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9031072"/>
        <c:crosses val="autoZero"/>
        <c:auto val="1"/>
        <c:lblAlgn val="ctr"/>
        <c:lblOffset val="100"/>
        <c:noMultiLvlLbl val="0"/>
      </c:catAx>
      <c:valAx>
        <c:axId val="43903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954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(%) (vs</a:t>
            </a:r>
            <a:r>
              <a:rPr lang="en-US" altLang="ko-KR" sz="1800" b="1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Graph Traversal)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2454099958057169"/>
          <c:y val="9.8657559975263195E-2"/>
          <c:w val="0.87545900041942837"/>
          <c:h val="0.7871344711150006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Bloom Filter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N=20000</c:v>
                </c:pt>
                <c:pt idx="1">
                  <c:v>N=25000</c:v>
                </c:pt>
                <c:pt idx="2">
                  <c:v>N=30000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 formatCode="0%">
                  <c:v>1</c:v>
                </c:pt>
                <c:pt idx="1">
                  <c:v>0.66456000000000004</c:v>
                </c:pt>
                <c:pt idx="2">
                  <c:v>0.30696699999999999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E6-41A9-8B58-FF8D3F85C9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Graph Traversal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N=20000</c:v>
                </c:pt>
                <c:pt idx="1">
                  <c:v>N=25000</c:v>
                </c:pt>
                <c:pt idx="2">
                  <c:v>N=30000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0.80545</c:v>
                </c:pt>
                <c:pt idx="1">
                  <c:v>0.24579999999999999</c:v>
                </c:pt>
                <c:pt idx="2">
                  <c:v>0.24279999999999999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E6-41A9-8B58-FF8D3F85C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1640927"/>
        <c:axId val="1581212623"/>
      </c:lineChart>
      <c:catAx>
        <c:axId val="15816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1212623"/>
        <c:crosses val="autoZero"/>
        <c:auto val="1"/>
        <c:lblAlgn val="ctr"/>
        <c:lblOffset val="100"/>
        <c:noMultiLvlLbl val="0"/>
      </c:catAx>
      <c:valAx>
        <c:axId val="1581212623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1640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N50 (higher is better)</a:t>
            </a:r>
          </a:p>
        </c:rich>
      </c:tx>
      <c:layout>
        <c:manualLayout>
          <c:xMode val="edge"/>
          <c:yMode val="edge"/>
          <c:x val="0.1399688277118139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Bloom Filter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N=20000</c:v>
                </c:pt>
                <c:pt idx="1">
                  <c:v>N=25000</c:v>
                </c:pt>
                <c:pt idx="2">
                  <c:v>N=30000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20000</c:v>
                </c:pt>
                <c:pt idx="1">
                  <c:v>16614</c:v>
                </c:pt>
                <c:pt idx="2">
                  <c:v>3089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40-44C0-9E85-03E1434F5F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Graph Traversal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N=20000</c:v>
                </c:pt>
                <c:pt idx="1">
                  <c:v>N=25000</c:v>
                </c:pt>
                <c:pt idx="2">
                  <c:v>N=30000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19997</c:v>
                </c:pt>
                <c:pt idx="1">
                  <c:v>24992</c:v>
                </c:pt>
                <c:pt idx="2">
                  <c:v>29951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40-44C0-9E85-03E1434F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8604911"/>
        <c:axId val="1309598703"/>
      </c:lineChart>
      <c:catAx>
        <c:axId val="1588604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9598703"/>
        <c:crosses val="autoZero"/>
        <c:auto val="1"/>
        <c:lblAlgn val="ctr"/>
        <c:lblOffset val="100"/>
        <c:noMultiLvlLbl val="0"/>
      </c:catAx>
      <c:valAx>
        <c:axId val="1309598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8604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소모 시간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ms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lower is better)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Bloom Fillter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N=20000</c:v>
                </c:pt>
                <c:pt idx="1">
                  <c:v>N=25000</c:v>
                </c:pt>
                <c:pt idx="2">
                  <c:v>N=30000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679</c:v>
                </c:pt>
                <c:pt idx="1">
                  <c:v>724</c:v>
                </c:pt>
                <c:pt idx="2">
                  <c:v>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A7-49D1-A230-290E71593C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Graph Traversal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N=20000</c:v>
                </c:pt>
                <c:pt idx="1">
                  <c:v>N=25000</c:v>
                </c:pt>
                <c:pt idx="2">
                  <c:v>N=30000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627</c:v>
                </c:pt>
                <c:pt idx="1">
                  <c:v>1135</c:v>
                </c:pt>
                <c:pt idx="2">
                  <c:v>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A7-49D1-A230-290E71593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4836367"/>
        <c:axId val="1584055727"/>
      </c:lineChart>
      <c:catAx>
        <c:axId val="156483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4055727"/>
        <c:crosses val="autoZero"/>
        <c:auto val="1"/>
        <c:lblAlgn val="ctr"/>
        <c:lblOffset val="100"/>
        <c:noMultiLvlLbl val="0"/>
      </c:catAx>
      <c:valAx>
        <c:axId val="1584055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483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BAADA-1532-4ED2-87E0-65BF01CBB0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7B3CD1-E28C-4902-8187-92CC25180B8C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개요 및 데이터 생성</a:t>
          </a:r>
          <a:endParaRPr lang="en-US"/>
        </a:p>
      </dgm:t>
    </dgm:pt>
    <dgm:pt modelId="{A4B7789C-9331-43AC-B6A9-28160C073761}" type="parTrans" cxnId="{C46DD25A-DB22-4B78-8626-155DF655F7CC}">
      <dgm:prSet/>
      <dgm:spPr/>
      <dgm:t>
        <a:bodyPr/>
        <a:lstStyle/>
        <a:p>
          <a:endParaRPr lang="en-US"/>
        </a:p>
      </dgm:t>
    </dgm:pt>
    <dgm:pt modelId="{F855CDF0-5A4D-486A-9425-4369A984C74A}" type="sibTrans" cxnId="{C46DD25A-DB22-4B78-8626-155DF655F7CC}">
      <dgm:prSet/>
      <dgm:spPr/>
      <dgm:t>
        <a:bodyPr/>
        <a:lstStyle/>
        <a:p>
          <a:endParaRPr lang="en-US"/>
        </a:p>
      </dgm:t>
    </dgm:pt>
    <dgm:pt modelId="{6FD95F8C-ECB0-4344-80DC-F0A29202087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알고리즘</a:t>
          </a:r>
          <a:endParaRPr lang="en-US"/>
        </a:p>
      </dgm:t>
    </dgm:pt>
    <dgm:pt modelId="{96A86395-47F1-4BD0-B150-ED718CBE15EC}" type="parTrans" cxnId="{9DF5DB78-0AEF-4F55-BD33-1391EFF40ACB}">
      <dgm:prSet/>
      <dgm:spPr/>
      <dgm:t>
        <a:bodyPr/>
        <a:lstStyle/>
        <a:p>
          <a:endParaRPr lang="en-US"/>
        </a:p>
      </dgm:t>
    </dgm:pt>
    <dgm:pt modelId="{9CC654C0-68A3-4017-98C0-25473449B6DB}" type="sibTrans" cxnId="{9DF5DB78-0AEF-4F55-BD33-1391EFF40ACB}">
      <dgm:prSet/>
      <dgm:spPr/>
      <dgm:t>
        <a:bodyPr/>
        <a:lstStyle/>
        <a:p>
          <a:endParaRPr lang="en-US"/>
        </a:p>
      </dgm:t>
    </dgm:pt>
    <dgm:pt modelId="{C66C292B-74D0-4D18-8D9A-D7B8EB12EC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 novo</a:t>
          </a:r>
        </a:p>
        <a:p>
          <a:pPr>
            <a:lnSpc>
              <a:spcPct val="100000"/>
            </a:lnSpc>
          </a:pPr>
          <a:r>
            <a:rPr lang="en-US" dirty="0" err="1"/>
            <a:t>Maq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/>
            <a:t>Bloom filter + de </a:t>
          </a:r>
          <a:r>
            <a:rPr lang="en-US" dirty="0" err="1"/>
            <a:t>bruijn</a:t>
          </a:r>
          <a:endParaRPr lang="en-US" dirty="0"/>
        </a:p>
        <a:p>
          <a:pPr>
            <a:lnSpc>
              <a:spcPct val="100000"/>
            </a:lnSpc>
          </a:pP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de </a:t>
          </a:r>
          <a:r>
            <a:rPr lang="en-US" altLang="ko-KR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bruijn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 graph </a:t>
          </a:r>
          <a:r>
            <a:rPr lang="en-US" altLang="ko-KR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Graph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 traversal</a:t>
          </a:r>
          <a:endParaRPr lang="en-US" dirty="0"/>
        </a:p>
      </dgm:t>
    </dgm:pt>
    <dgm:pt modelId="{7955DC2D-653E-4704-B0E6-E267715FFD60}" type="parTrans" cxnId="{B3017FF9-C5C4-42AC-A2F5-49670CCA52D6}">
      <dgm:prSet/>
      <dgm:spPr/>
      <dgm:t>
        <a:bodyPr/>
        <a:lstStyle/>
        <a:p>
          <a:endParaRPr lang="en-US"/>
        </a:p>
      </dgm:t>
    </dgm:pt>
    <dgm:pt modelId="{203EF70D-31C6-47EA-A447-D3935A1609B8}" type="sibTrans" cxnId="{B3017FF9-C5C4-42AC-A2F5-49670CCA52D6}">
      <dgm:prSet/>
      <dgm:spPr/>
      <dgm:t>
        <a:bodyPr/>
        <a:lstStyle/>
        <a:p>
          <a:endParaRPr lang="en-US"/>
        </a:p>
      </dgm:t>
    </dgm:pt>
    <dgm:pt modelId="{C13B2AD1-329B-404D-9398-DC1E6246FD3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결과 및 성능</a:t>
          </a:r>
          <a:endParaRPr lang="en-US"/>
        </a:p>
      </dgm:t>
    </dgm:pt>
    <dgm:pt modelId="{8C4BBC85-919F-4E09-93D5-0AC072107810}" type="parTrans" cxnId="{AB94AB56-B28C-496A-A822-2BB20016FAF7}">
      <dgm:prSet/>
      <dgm:spPr/>
      <dgm:t>
        <a:bodyPr/>
        <a:lstStyle/>
        <a:p>
          <a:endParaRPr lang="en-US"/>
        </a:p>
      </dgm:t>
    </dgm:pt>
    <dgm:pt modelId="{283C396D-955F-442A-9824-4913A50F7654}" type="sibTrans" cxnId="{AB94AB56-B28C-496A-A822-2BB20016FAF7}">
      <dgm:prSet/>
      <dgm:spPr/>
      <dgm:t>
        <a:bodyPr/>
        <a:lstStyle/>
        <a:p>
          <a:endParaRPr lang="en-US"/>
        </a:p>
      </dgm:t>
    </dgm:pt>
    <dgm:pt modelId="{9AE57EC7-87E6-4B86-814E-9761D9A91170}" type="pres">
      <dgm:prSet presAssocID="{833BAADA-1532-4ED2-87E0-65BF01CBB095}" presName="root" presStyleCnt="0">
        <dgm:presLayoutVars>
          <dgm:dir/>
          <dgm:resizeHandles val="exact"/>
        </dgm:presLayoutVars>
      </dgm:prSet>
      <dgm:spPr/>
    </dgm:pt>
    <dgm:pt modelId="{C74C414E-FB56-4553-9086-D496011E0A6E}" type="pres">
      <dgm:prSet presAssocID="{CC7B3CD1-E28C-4902-8187-92CC25180B8C}" presName="compNode" presStyleCnt="0"/>
      <dgm:spPr/>
    </dgm:pt>
    <dgm:pt modelId="{FA54C935-1133-48C1-87A6-47E4FC971590}" type="pres">
      <dgm:prSet presAssocID="{CC7B3CD1-E28C-4902-8187-92CC25180B8C}" presName="bgRect" presStyleLbl="bgShp" presStyleIdx="0" presStyleCnt="3"/>
      <dgm:spPr/>
    </dgm:pt>
    <dgm:pt modelId="{971D473A-DE85-42CF-9872-F817C657E46F}" type="pres">
      <dgm:prSet presAssocID="{CC7B3CD1-E28C-4902-8187-92CC25180B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793293D-DAF2-4ED0-96E2-F5753A7FAFAF}" type="pres">
      <dgm:prSet presAssocID="{CC7B3CD1-E28C-4902-8187-92CC25180B8C}" presName="spaceRect" presStyleCnt="0"/>
      <dgm:spPr/>
    </dgm:pt>
    <dgm:pt modelId="{6C7CC783-79C3-4109-AA06-35DD03AFA22D}" type="pres">
      <dgm:prSet presAssocID="{CC7B3CD1-E28C-4902-8187-92CC25180B8C}" presName="parTx" presStyleLbl="revTx" presStyleIdx="0" presStyleCnt="4">
        <dgm:presLayoutVars>
          <dgm:chMax val="0"/>
          <dgm:chPref val="0"/>
        </dgm:presLayoutVars>
      </dgm:prSet>
      <dgm:spPr/>
    </dgm:pt>
    <dgm:pt modelId="{CECB3D4B-7E61-4F6F-AA8D-5420E9891DBD}" type="pres">
      <dgm:prSet presAssocID="{F855CDF0-5A4D-486A-9425-4369A984C74A}" presName="sibTrans" presStyleCnt="0"/>
      <dgm:spPr/>
    </dgm:pt>
    <dgm:pt modelId="{585048A6-968C-4B8B-B46F-1553740E28D7}" type="pres">
      <dgm:prSet presAssocID="{6FD95F8C-ECB0-4344-80DC-F0A292020876}" presName="compNode" presStyleCnt="0"/>
      <dgm:spPr/>
    </dgm:pt>
    <dgm:pt modelId="{FA9E8688-DF88-41F8-B92D-14D39FE80927}" type="pres">
      <dgm:prSet presAssocID="{6FD95F8C-ECB0-4344-80DC-F0A292020876}" presName="bgRect" presStyleLbl="bgShp" presStyleIdx="1" presStyleCnt="3"/>
      <dgm:spPr/>
    </dgm:pt>
    <dgm:pt modelId="{62614C11-1CF8-4222-9961-5FC04CA8284E}" type="pres">
      <dgm:prSet presAssocID="{6FD95F8C-ECB0-4344-80DC-F0A2920208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D2354C2D-FE00-4011-91E1-0DFCF7D170D1}" type="pres">
      <dgm:prSet presAssocID="{6FD95F8C-ECB0-4344-80DC-F0A292020876}" presName="spaceRect" presStyleCnt="0"/>
      <dgm:spPr/>
    </dgm:pt>
    <dgm:pt modelId="{2D05C4FC-7E7B-4481-A0F8-A01FBA18D5BE}" type="pres">
      <dgm:prSet presAssocID="{6FD95F8C-ECB0-4344-80DC-F0A292020876}" presName="parTx" presStyleLbl="revTx" presStyleIdx="1" presStyleCnt="4">
        <dgm:presLayoutVars>
          <dgm:chMax val="0"/>
          <dgm:chPref val="0"/>
        </dgm:presLayoutVars>
      </dgm:prSet>
      <dgm:spPr/>
    </dgm:pt>
    <dgm:pt modelId="{BFD79E46-6E64-465C-BF0F-782598362205}" type="pres">
      <dgm:prSet presAssocID="{6FD95F8C-ECB0-4344-80DC-F0A292020876}" presName="desTx" presStyleLbl="revTx" presStyleIdx="2" presStyleCnt="4" custScaleX="111654" custLinFactNeighborX="-5446">
        <dgm:presLayoutVars/>
      </dgm:prSet>
      <dgm:spPr/>
    </dgm:pt>
    <dgm:pt modelId="{31A0849F-4F9F-4E56-A023-E04540B1E36A}" type="pres">
      <dgm:prSet presAssocID="{9CC654C0-68A3-4017-98C0-25473449B6DB}" presName="sibTrans" presStyleCnt="0"/>
      <dgm:spPr/>
    </dgm:pt>
    <dgm:pt modelId="{A4877D77-7310-4D36-8CED-C5C564D00759}" type="pres">
      <dgm:prSet presAssocID="{C13B2AD1-329B-404D-9398-DC1E6246FD3F}" presName="compNode" presStyleCnt="0"/>
      <dgm:spPr/>
    </dgm:pt>
    <dgm:pt modelId="{274C4EC9-BA3E-4CEB-8BAF-54E72F5BF39B}" type="pres">
      <dgm:prSet presAssocID="{C13B2AD1-329B-404D-9398-DC1E6246FD3F}" presName="bgRect" presStyleLbl="bgShp" presStyleIdx="2" presStyleCnt="3"/>
      <dgm:spPr/>
    </dgm:pt>
    <dgm:pt modelId="{8CB8A382-3807-49C4-8BBE-13C94029E28A}" type="pres">
      <dgm:prSet presAssocID="{C13B2AD1-329B-404D-9398-DC1E6246FD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507E7CB-E8B3-4896-85FF-B2AD1440560E}" type="pres">
      <dgm:prSet presAssocID="{C13B2AD1-329B-404D-9398-DC1E6246FD3F}" presName="spaceRect" presStyleCnt="0"/>
      <dgm:spPr/>
    </dgm:pt>
    <dgm:pt modelId="{937BC98F-729D-48A4-92D2-FAFAF6B5158B}" type="pres">
      <dgm:prSet presAssocID="{C13B2AD1-329B-404D-9398-DC1E6246FD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8B2863A-B0AE-451B-B92D-22A12858BD08}" type="presOf" srcId="{6FD95F8C-ECB0-4344-80DC-F0A292020876}" destId="{2D05C4FC-7E7B-4481-A0F8-A01FBA18D5BE}" srcOrd="0" destOrd="0" presId="urn:microsoft.com/office/officeart/2018/2/layout/IconVerticalSolidList"/>
    <dgm:cxn modelId="{5DD68D6B-9027-41F1-A9E2-B3C842F543E0}" type="presOf" srcId="{C66C292B-74D0-4D18-8D9A-D7B8EB12ECDA}" destId="{BFD79E46-6E64-465C-BF0F-782598362205}" srcOrd="0" destOrd="0" presId="urn:microsoft.com/office/officeart/2018/2/layout/IconVerticalSolidList"/>
    <dgm:cxn modelId="{AB94AB56-B28C-496A-A822-2BB20016FAF7}" srcId="{833BAADA-1532-4ED2-87E0-65BF01CBB095}" destId="{C13B2AD1-329B-404D-9398-DC1E6246FD3F}" srcOrd="2" destOrd="0" parTransId="{8C4BBC85-919F-4E09-93D5-0AC072107810}" sibTransId="{283C396D-955F-442A-9824-4913A50F7654}"/>
    <dgm:cxn modelId="{9DF5DB78-0AEF-4F55-BD33-1391EFF40ACB}" srcId="{833BAADA-1532-4ED2-87E0-65BF01CBB095}" destId="{6FD95F8C-ECB0-4344-80DC-F0A292020876}" srcOrd="1" destOrd="0" parTransId="{96A86395-47F1-4BD0-B150-ED718CBE15EC}" sibTransId="{9CC654C0-68A3-4017-98C0-25473449B6DB}"/>
    <dgm:cxn modelId="{C46DD25A-DB22-4B78-8626-155DF655F7CC}" srcId="{833BAADA-1532-4ED2-87E0-65BF01CBB095}" destId="{CC7B3CD1-E28C-4902-8187-92CC25180B8C}" srcOrd="0" destOrd="0" parTransId="{A4B7789C-9331-43AC-B6A9-28160C073761}" sibTransId="{F855CDF0-5A4D-486A-9425-4369A984C74A}"/>
    <dgm:cxn modelId="{A79065A0-85B9-469C-814B-1346E370B0D5}" type="presOf" srcId="{833BAADA-1532-4ED2-87E0-65BF01CBB095}" destId="{9AE57EC7-87E6-4B86-814E-9761D9A91170}" srcOrd="0" destOrd="0" presId="urn:microsoft.com/office/officeart/2018/2/layout/IconVerticalSolidList"/>
    <dgm:cxn modelId="{77ACCEB6-1010-4E1A-9B5E-0FF6E8402BA3}" type="presOf" srcId="{C13B2AD1-329B-404D-9398-DC1E6246FD3F}" destId="{937BC98F-729D-48A4-92D2-FAFAF6B5158B}" srcOrd="0" destOrd="0" presId="urn:microsoft.com/office/officeart/2018/2/layout/IconVerticalSolidList"/>
    <dgm:cxn modelId="{9B8FE4C8-A954-4D06-B3A8-B5C3458BB78E}" type="presOf" srcId="{CC7B3CD1-E28C-4902-8187-92CC25180B8C}" destId="{6C7CC783-79C3-4109-AA06-35DD03AFA22D}" srcOrd="0" destOrd="0" presId="urn:microsoft.com/office/officeart/2018/2/layout/IconVerticalSolidList"/>
    <dgm:cxn modelId="{B3017FF9-C5C4-42AC-A2F5-49670CCA52D6}" srcId="{6FD95F8C-ECB0-4344-80DC-F0A292020876}" destId="{C66C292B-74D0-4D18-8D9A-D7B8EB12ECDA}" srcOrd="0" destOrd="0" parTransId="{7955DC2D-653E-4704-B0E6-E267715FFD60}" sibTransId="{203EF70D-31C6-47EA-A447-D3935A1609B8}"/>
    <dgm:cxn modelId="{57E381EC-7811-40A9-99EE-6EA72C1A8AD9}" type="presParOf" srcId="{9AE57EC7-87E6-4B86-814E-9761D9A91170}" destId="{C74C414E-FB56-4553-9086-D496011E0A6E}" srcOrd="0" destOrd="0" presId="urn:microsoft.com/office/officeart/2018/2/layout/IconVerticalSolidList"/>
    <dgm:cxn modelId="{E9C284A1-9D6C-4E47-8A6C-0FA86E42B093}" type="presParOf" srcId="{C74C414E-FB56-4553-9086-D496011E0A6E}" destId="{FA54C935-1133-48C1-87A6-47E4FC971590}" srcOrd="0" destOrd="0" presId="urn:microsoft.com/office/officeart/2018/2/layout/IconVerticalSolidList"/>
    <dgm:cxn modelId="{01237212-8607-4505-AF3E-42D2F9CA5F11}" type="presParOf" srcId="{C74C414E-FB56-4553-9086-D496011E0A6E}" destId="{971D473A-DE85-42CF-9872-F817C657E46F}" srcOrd="1" destOrd="0" presId="urn:microsoft.com/office/officeart/2018/2/layout/IconVerticalSolidList"/>
    <dgm:cxn modelId="{62660630-AC34-4D76-9C84-2C890FA67552}" type="presParOf" srcId="{C74C414E-FB56-4553-9086-D496011E0A6E}" destId="{0793293D-DAF2-4ED0-96E2-F5753A7FAFAF}" srcOrd="2" destOrd="0" presId="urn:microsoft.com/office/officeart/2018/2/layout/IconVerticalSolidList"/>
    <dgm:cxn modelId="{50070D9C-E4E5-4A58-A573-1634BD9F2431}" type="presParOf" srcId="{C74C414E-FB56-4553-9086-D496011E0A6E}" destId="{6C7CC783-79C3-4109-AA06-35DD03AFA22D}" srcOrd="3" destOrd="0" presId="urn:microsoft.com/office/officeart/2018/2/layout/IconVerticalSolidList"/>
    <dgm:cxn modelId="{3560ED47-6B72-4908-8976-5B33ADD850DC}" type="presParOf" srcId="{9AE57EC7-87E6-4B86-814E-9761D9A91170}" destId="{CECB3D4B-7E61-4F6F-AA8D-5420E9891DBD}" srcOrd="1" destOrd="0" presId="urn:microsoft.com/office/officeart/2018/2/layout/IconVerticalSolidList"/>
    <dgm:cxn modelId="{0F3D03AA-4DA7-4488-9B06-120751917FA2}" type="presParOf" srcId="{9AE57EC7-87E6-4B86-814E-9761D9A91170}" destId="{585048A6-968C-4B8B-B46F-1553740E28D7}" srcOrd="2" destOrd="0" presId="urn:microsoft.com/office/officeart/2018/2/layout/IconVerticalSolidList"/>
    <dgm:cxn modelId="{1BE21AB4-91B7-463F-9996-EDAD4E527919}" type="presParOf" srcId="{585048A6-968C-4B8B-B46F-1553740E28D7}" destId="{FA9E8688-DF88-41F8-B92D-14D39FE80927}" srcOrd="0" destOrd="0" presId="urn:microsoft.com/office/officeart/2018/2/layout/IconVerticalSolidList"/>
    <dgm:cxn modelId="{6268BEEE-E5F0-4065-A7D1-9EC156F0C493}" type="presParOf" srcId="{585048A6-968C-4B8B-B46F-1553740E28D7}" destId="{62614C11-1CF8-4222-9961-5FC04CA8284E}" srcOrd="1" destOrd="0" presId="urn:microsoft.com/office/officeart/2018/2/layout/IconVerticalSolidList"/>
    <dgm:cxn modelId="{691888EC-FAFC-48F1-9449-CF74EA840D46}" type="presParOf" srcId="{585048A6-968C-4B8B-B46F-1553740E28D7}" destId="{D2354C2D-FE00-4011-91E1-0DFCF7D170D1}" srcOrd="2" destOrd="0" presId="urn:microsoft.com/office/officeart/2018/2/layout/IconVerticalSolidList"/>
    <dgm:cxn modelId="{EE6A572C-C47B-497D-8182-F3C1DB23C787}" type="presParOf" srcId="{585048A6-968C-4B8B-B46F-1553740E28D7}" destId="{2D05C4FC-7E7B-4481-A0F8-A01FBA18D5BE}" srcOrd="3" destOrd="0" presId="urn:microsoft.com/office/officeart/2018/2/layout/IconVerticalSolidList"/>
    <dgm:cxn modelId="{C9AEDA9C-5D76-434C-A157-77461D5F9B91}" type="presParOf" srcId="{585048A6-968C-4B8B-B46F-1553740E28D7}" destId="{BFD79E46-6E64-465C-BF0F-782598362205}" srcOrd="4" destOrd="0" presId="urn:microsoft.com/office/officeart/2018/2/layout/IconVerticalSolidList"/>
    <dgm:cxn modelId="{3645B731-7D6B-4120-BC10-7C2DE2F6A69F}" type="presParOf" srcId="{9AE57EC7-87E6-4B86-814E-9761D9A91170}" destId="{31A0849F-4F9F-4E56-A023-E04540B1E36A}" srcOrd="3" destOrd="0" presId="urn:microsoft.com/office/officeart/2018/2/layout/IconVerticalSolidList"/>
    <dgm:cxn modelId="{016C03C7-F8C4-42C8-8A9D-260D801F80C0}" type="presParOf" srcId="{9AE57EC7-87E6-4B86-814E-9761D9A91170}" destId="{A4877D77-7310-4D36-8CED-C5C564D00759}" srcOrd="4" destOrd="0" presId="urn:microsoft.com/office/officeart/2018/2/layout/IconVerticalSolidList"/>
    <dgm:cxn modelId="{08538767-79A1-40AA-B852-6045B13CAE11}" type="presParOf" srcId="{A4877D77-7310-4D36-8CED-C5C564D00759}" destId="{274C4EC9-BA3E-4CEB-8BAF-54E72F5BF39B}" srcOrd="0" destOrd="0" presId="urn:microsoft.com/office/officeart/2018/2/layout/IconVerticalSolidList"/>
    <dgm:cxn modelId="{9E4D311C-336B-49A4-ADFB-19667AF42422}" type="presParOf" srcId="{A4877D77-7310-4D36-8CED-C5C564D00759}" destId="{8CB8A382-3807-49C4-8BBE-13C94029E28A}" srcOrd="1" destOrd="0" presId="urn:microsoft.com/office/officeart/2018/2/layout/IconVerticalSolidList"/>
    <dgm:cxn modelId="{6EF3DA69-7185-4087-A5FC-346303A50872}" type="presParOf" srcId="{A4877D77-7310-4D36-8CED-C5C564D00759}" destId="{B507E7CB-E8B3-4896-85FF-B2AD1440560E}" srcOrd="2" destOrd="0" presId="urn:microsoft.com/office/officeart/2018/2/layout/IconVerticalSolidList"/>
    <dgm:cxn modelId="{F4F6C5EB-10F2-4A7C-A765-EE3DB4B74156}" type="presParOf" srcId="{A4877D77-7310-4D36-8CED-C5C564D00759}" destId="{937BC98F-729D-48A4-92D2-FAFAF6B515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4564D5-162F-4B53-9151-8A4B163FE6D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1728F9-615D-4D43-B507-BF7C80630753}">
      <dgm:prSet/>
      <dgm:spPr/>
      <dgm:t>
        <a:bodyPr/>
        <a:lstStyle/>
        <a:p>
          <a:pPr>
            <a:defRPr cap="all"/>
          </a:pPr>
          <a:r>
            <a:rPr lang="en-US" dirty="0"/>
            <a:t>De novo (Greedy)</a:t>
          </a:r>
        </a:p>
      </dgm:t>
    </dgm:pt>
    <dgm:pt modelId="{92E2F56B-6BE7-4680-A9CA-F7D716F46131}" type="parTrans" cxnId="{687D4CFC-2668-439A-8E7E-50553EF3B2C4}">
      <dgm:prSet/>
      <dgm:spPr/>
      <dgm:t>
        <a:bodyPr/>
        <a:lstStyle/>
        <a:p>
          <a:endParaRPr lang="en-US"/>
        </a:p>
      </dgm:t>
    </dgm:pt>
    <dgm:pt modelId="{833A7C08-6CED-4500-ADE8-105C85EEE0E2}" type="sibTrans" cxnId="{687D4CFC-2668-439A-8E7E-50553EF3B2C4}">
      <dgm:prSet/>
      <dgm:spPr/>
      <dgm:t>
        <a:bodyPr/>
        <a:lstStyle/>
        <a:p>
          <a:endParaRPr lang="en-US"/>
        </a:p>
      </dgm:t>
    </dgm:pt>
    <dgm:pt modelId="{F3FCA07B-39FB-46B5-A995-2821EA74516F}">
      <dgm:prSet/>
      <dgm:spPr/>
      <dgm:t>
        <a:bodyPr/>
        <a:lstStyle/>
        <a:p>
          <a:pPr>
            <a:defRPr cap="all"/>
          </a:pPr>
          <a:r>
            <a:rPr lang="en-US" dirty="0"/>
            <a:t>MAQ</a:t>
          </a:r>
        </a:p>
      </dgm:t>
    </dgm:pt>
    <dgm:pt modelId="{48B41056-E815-4649-82F7-7AA65C9BCD9B}" type="parTrans" cxnId="{B1539E5A-7ED4-4408-A64A-106174BB7CC6}">
      <dgm:prSet/>
      <dgm:spPr/>
      <dgm:t>
        <a:bodyPr/>
        <a:lstStyle/>
        <a:p>
          <a:endParaRPr lang="en-US"/>
        </a:p>
      </dgm:t>
    </dgm:pt>
    <dgm:pt modelId="{B3EF1EF2-407A-45D4-B5DD-FB6270843382}" type="sibTrans" cxnId="{B1539E5A-7ED4-4408-A64A-106174BB7CC6}">
      <dgm:prSet/>
      <dgm:spPr/>
      <dgm:t>
        <a:bodyPr/>
        <a:lstStyle/>
        <a:p>
          <a:endParaRPr lang="en-US"/>
        </a:p>
      </dgm:t>
    </dgm:pt>
    <dgm:pt modelId="{B724617D-E253-4A10-8197-C13D97D790F8}">
      <dgm:prSet/>
      <dgm:spPr/>
      <dgm:t>
        <a:bodyPr/>
        <a:lstStyle/>
        <a:p>
          <a:pPr>
            <a:defRPr cap="all"/>
          </a:pPr>
          <a:r>
            <a:rPr lang="en-US" dirty="0"/>
            <a:t>Bloom filter + de </a:t>
          </a:r>
          <a:r>
            <a:rPr lang="en-US" dirty="0" err="1"/>
            <a:t>bruijn</a:t>
          </a:r>
          <a:endParaRPr lang="en-US" dirty="0"/>
        </a:p>
      </dgm:t>
    </dgm:pt>
    <dgm:pt modelId="{213F5D79-C203-4F96-BD16-C16B8112BDB9}" type="parTrans" cxnId="{4575E64B-DC7A-4C8B-BB90-5D19CDFD8521}">
      <dgm:prSet/>
      <dgm:spPr/>
      <dgm:t>
        <a:bodyPr/>
        <a:lstStyle/>
        <a:p>
          <a:endParaRPr lang="en-US"/>
        </a:p>
      </dgm:t>
    </dgm:pt>
    <dgm:pt modelId="{F9292A32-8174-45F7-A49D-4929AAE00B23}" type="sibTrans" cxnId="{4575E64B-DC7A-4C8B-BB90-5D19CDFD8521}">
      <dgm:prSet/>
      <dgm:spPr/>
      <dgm:t>
        <a:bodyPr/>
        <a:lstStyle/>
        <a:p>
          <a:endParaRPr lang="en-US"/>
        </a:p>
      </dgm:t>
    </dgm:pt>
    <dgm:pt modelId="{65FECD03-D8D3-4D25-B748-9A5F244C448F}">
      <dgm:prSet/>
      <dgm:spPr/>
      <dgm:t>
        <a:bodyPr/>
        <a:lstStyle/>
        <a:p>
          <a:pPr>
            <a:defRPr cap="all"/>
          </a:pPr>
          <a:r>
            <a:rPr lang="en-US" dirty="0"/>
            <a:t>De </a:t>
          </a:r>
          <a:r>
            <a:rPr lang="en-US" dirty="0" err="1"/>
            <a:t>bruijn</a:t>
          </a:r>
          <a:r>
            <a:rPr lang="en-US" dirty="0"/>
            <a:t> + </a:t>
          </a:r>
          <a:r>
            <a:rPr lang="en-US" dirty="0" err="1"/>
            <a:t>GRAph</a:t>
          </a:r>
          <a:r>
            <a:rPr lang="en-US" dirty="0"/>
            <a:t> traversal</a:t>
          </a:r>
        </a:p>
      </dgm:t>
    </dgm:pt>
    <dgm:pt modelId="{E5F04DDF-40A1-48E8-8EC7-D16629EF6663}" type="parTrans" cxnId="{0DBDBF6A-F7D6-4801-90DD-894751E95DB3}">
      <dgm:prSet/>
      <dgm:spPr/>
      <dgm:t>
        <a:bodyPr/>
        <a:lstStyle/>
        <a:p>
          <a:endParaRPr lang="en-US"/>
        </a:p>
      </dgm:t>
    </dgm:pt>
    <dgm:pt modelId="{F46E896F-4077-482E-BB6A-7F21B6E0B918}" type="sibTrans" cxnId="{0DBDBF6A-F7D6-4801-90DD-894751E95DB3}">
      <dgm:prSet/>
      <dgm:spPr/>
      <dgm:t>
        <a:bodyPr/>
        <a:lstStyle/>
        <a:p>
          <a:endParaRPr lang="en-US"/>
        </a:p>
      </dgm:t>
    </dgm:pt>
    <dgm:pt modelId="{C865DD23-10E4-4E99-841E-994AC7CF07FD}" type="pres">
      <dgm:prSet presAssocID="{F74564D5-162F-4B53-9151-8A4B163FE6DA}" presName="outerComposite" presStyleCnt="0">
        <dgm:presLayoutVars>
          <dgm:chMax val="5"/>
          <dgm:dir/>
          <dgm:resizeHandles val="exact"/>
        </dgm:presLayoutVars>
      </dgm:prSet>
      <dgm:spPr/>
    </dgm:pt>
    <dgm:pt modelId="{F7BC7753-40DF-478C-9BF8-DF69EDECC879}" type="pres">
      <dgm:prSet presAssocID="{F74564D5-162F-4B53-9151-8A4B163FE6DA}" presName="dummyMaxCanvas" presStyleCnt="0">
        <dgm:presLayoutVars/>
      </dgm:prSet>
      <dgm:spPr/>
    </dgm:pt>
    <dgm:pt modelId="{1C9D0ACC-C181-4A75-AC9C-62E287A00765}" type="pres">
      <dgm:prSet presAssocID="{F74564D5-162F-4B53-9151-8A4B163FE6DA}" presName="FourNodes_1" presStyleLbl="node1" presStyleIdx="0" presStyleCnt="4">
        <dgm:presLayoutVars>
          <dgm:bulletEnabled val="1"/>
        </dgm:presLayoutVars>
      </dgm:prSet>
      <dgm:spPr/>
    </dgm:pt>
    <dgm:pt modelId="{63758455-CC2B-4462-AEA4-799843497EAF}" type="pres">
      <dgm:prSet presAssocID="{F74564D5-162F-4B53-9151-8A4B163FE6DA}" presName="FourNodes_2" presStyleLbl="node1" presStyleIdx="1" presStyleCnt="4">
        <dgm:presLayoutVars>
          <dgm:bulletEnabled val="1"/>
        </dgm:presLayoutVars>
      </dgm:prSet>
      <dgm:spPr/>
    </dgm:pt>
    <dgm:pt modelId="{8713F2DD-7B7B-4F80-A33E-2DBDC7815C33}" type="pres">
      <dgm:prSet presAssocID="{F74564D5-162F-4B53-9151-8A4B163FE6DA}" presName="FourNodes_3" presStyleLbl="node1" presStyleIdx="2" presStyleCnt="4">
        <dgm:presLayoutVars>
          <dgm:bulletEnabled val="1"/>
        </dgm:presLayoutVars>
      </dgm:prSet>
      <dgm:spPr/>
    </dgm:pt>
    <dgm:pt modelId="{25AFDA15-42CC-40FC-BBC5-815C79F4BBC0}" type="pres">
      <dgm:prSet presAssocID="{F74564D5-162F-4B53-9151-8A4B163FE6DA}" presName="FourNodes_4" presStyleLbl="node1" presStyleIdx="3" presStyleCnt="4">
        <dgm:presLayoutVars>
          <dgm:bulletEnabled val="1"/>
        </dgm:presLayoutVars>
      </dgm:prSet>
      <dgm:spPr/>
    </dgm:pt>
    <dgm:pt modelId="{900C54FE-1F88-4849-864D-FCF1C898C9EA}" type="pres">
      <dgm:prSet presAssocID="{F74564D5-162F-4B53-9151-8A4B163FE6DA}" presName="FourConn_1-2" presStyleLbl="fgAccFollowNode1" presStyleIdx="0" presStyleCnt="3">
        <dgm:presLayoutVars>
          <dgm:bulletEnabled val="1"/>
        </dgm:presLayoutVars>
      </dgm:prSet>
      <dgm:spPr/>
    </dgm:pt>
    <dgm:pt modelId="{3E22CE77-FC9F-4D02-98BD-28DA0DB2C636}" type="pres">
      <dgm:prSet presAssocID="{F74564D5-162F-4B53-9151-8A4B163FE6DA}" presName="FourConn_2-3" presStyleLbl="fgAccFollowNode1" presStyleIdx="1" presStyleCnt="3">
        <dgm:presLayoutVars>
          <dgm:bulletEnabled val="1"/>
        </dgm:presLayoutVars>
      </dgm:prSet>
      <dgm:spPr/>
    </dgm:pt>
    <dgm:pt modelId="{A54958D7-2417-4DEA-B95A-A6EA17A97059}" type="pres">
      <dgm:prSet presAssocID="{F74564D5-162F-4B53-9151-8A4B163FE6DA}" presName="FourConn_3-4" presStyleLbl="fgAccFollowNode1" presStyleIdx="2" presStyleCnt="3">
        <dgm:presLayoutVars>
          <dgm:bulletEnabled val="1"/>
        </dgm:presLayoutVars>
      </dgm:prSet>
      <dgm:spPr/>
    </dgm:pt>
    <dgm:pt modelId="{AA2FF4DF-5ADF-4255-9A45-43EFA48ABDA1}" type="pres">
      <dgm:prSet presAssocID="{F74564D5-162F-4B53-9151-8A4B163FE6DA}" presName="FourNodes_1_text" presStyleLbl="node1" presStyleIdx="3" presStyleCnt="4">
        <dgm:presLayoutVars>
          <dgm:bulletEnabled val="1"/>
        </dgm:presLayoutVars>
      </dgm:prSet>
      <dgm:spPr/>
    </dgm:pt>
    <dgm:pt modelId="{2692D889-D73A-422C-BEF7-ED711CA8CCF1}" type="pres">
      <dgm:prSet presAssocID="{F74564D5-162F-4B53-9151-8A4B163FE6DA}" presName="FourNodes_2_text" presStyleLbl="node1" presStyleIdx="3" presStyleCnt="4">
        <dgm:presLayoutVars>
          <dgm:bulletEnabled val="1"/>
        </dgm:presLayoutVars>
      </dgm:prSet>
      <dgm:spPr/>
    </dgm:pt>
    <dgm:pt modelId="{4C6C780E-B6A0-499A-945E-529C66C5FCC0}" type="pres">
      <dgm:prSet presAssocID="{F74564D5-162F-4B53-9151-8A4B163FE6DA}" presName="FourNodes_3_text" presStyleLbl="node1" presStyleIdx="3" presStyleCnt="4">
        <dgm:presLayoutVars>
          <dgm:bulletEnabled val="1"/>
        </dgm:presLayoutVars>
      </dgm:prSet>
      <dgm:spPr/>
    </dgm:pt>
    <dgm:pt modelId="{9AEFDAC6-FAFB-471C-AB59-6CA4E4614D8E}" type="pres">
      <dgm:prSet presAssocID="{F74564D5-162F-4B53-9151-8A4B163FE6D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B94AB20-C387-4F60-9F09-7C0C86AB22F8}" type="presOf" srcId="{B724617D-E253-4A10-8197-C13D97D790F8}" destId="{4C6C780E-B6A0-499A-945E-529C66C5FCC0}" srcOrd="1" destOrd="0" presId="urn:microsoft.com/office/officeart/2005/8/layout/vProcess5"/>
    <dgm:cxn modelId="{B58BC625-C2AD-4CEB-9AF2-E5A64FADE44F}" type="presOf" srcId="{65FECD03-D8D3-4D25-B748-9A5F244C448F}" destId="{25AFDA15-42CC-40FC-BBC5-815C79F4BBC0}" srcOrd="0" destOrd="0" presId="urn:microsoft.com/office/officeart/2005/8/layout/vProcess5"/>
    <dgm:cxn modelId="{218EDA3C-6A45-4E96-B23A-3888EED6796E}" type="presOf" srcId="{B3EF1EF2-407A-45D4-B5DD-FB6270843382}" destId="{3E22CE77-FC9F-4D02-98BD-28DA0DB2C636}" srcOrd="0" destOrd="0" presId="urn:microsoft.com/office/officeart/2005/8/layout/vProcess5"/>
    <dgm:cxn modelId="{53B1093F-ADCF-4542-B583-CDBD5AE66AA1}" type="presOf" srcId="{F3FCA07B-39FB-46B5-A995-2821EA74516F}" destId="{2692D889-D73A-422C-BEF7-ED711CA8CCF1}" srcOrd="1" destOrd="0" presId="urn:microsoft.com/office/officeart/2005/8/layout/vProcess5"/>
    <dgm:cxn modelId="{8D5BC561-59E6-4B34-93A3-6539B69886B7}" type="presOf" srcId="{F3FCA07B-39FB-46B5-A995-2821EA74516F}" destId="{63758455-CC2B-4462-AEA4-799843497EAF}" srcOrd="0" destOrd="0" presId="urn:microsoft.com/office/officeart/2005/8/layout/vProcess5"/>
    <dgm:cxn modelId="{0DBDBF6A-F7D6-4801-90DD-894751E95DB3}" srcId="{F74564D5-162F-4B53-9151-8A4B163FE6DA}" destId="{65FECD03-D8D3-4D25-B748-9A5F244C448F}" srcOrd="3" destOrd="0" parTransId="{E5F04DDF-40A1-48E8-8EC7-D16629EF6663}" sibTransId="{F46E896F-4077-482E-BB6A-7F21B6E0B918}"/>
    <dgm:cxn modelId="{4575E64B-DC7A-4C8B-BB90-5D19CDFD8521}" srcId="{F74564D5-162F-4B53-9151-8A4B163FE6DA}" destId="{B724617D-E253-4A10-8197-C13D97D790F8}" srcOrd="2" destOrd="0" parTransId="{213F5D79-C203-4F96-BD16-C16B8112BDB9}" sibTransId="{F9292A32-8174-45F7-A49D-4929AAE00B23}"/>
    <dgm:cxn modelId="{BB1E334E-BDFC-470A-AA91-834F29CF6072}" type="presOf" srcId="{C41728F9-615D-4D43-B507-BF7C80630753}" destId="{1C9D0ACC-C181-4A75-AC9C-62E287A00765}" srcOrd="0" destOrd="0" presId="urn:microsoft.com/office/officeart/2005/8/layout/vProcess5"/>
    <dgm:cxn modelId="{5E2A1C71-E753-4BE5-AB30-E80A7E5767DC}" type="presOf" srcId="{C41728F9-615D-4D43-B507-BF7C80630753}" destId="{AA2FF4DF-5ADF-4255-9A45-43EFA48ABDA1}" srcOrd="1" destOrd="0" presId="urn:microsoft.com/office/officeart/2005/8/layout/vProcess5"/>
    <dgm:cxn modelId="{3CB25975-5238-408D-84E2-6E76865CD138}" type="presOf" srcId="{B724617D-E253-4A10-8197-C13D97D790F8}" destId="{8713F2DD-7B7B-4F80-A33E-2DBDC7815C33}" srcOrd="0" destOrd="0" presId="urn:microsoft.com/office/officeart/2005/8/layout/vProcess5"/>
    <dgm:cxn modelId="{B1539E5A-7ED4-4408-A64A-106174BB7CC6}" srcId="{F74564D5-162F-4B53-9151-8A4B163FE6DA}" destId="{F3FCA07B-39FB-46B5-A995-2821EA74516F}" srcOrd="1" destOrd="0" parTransId="{48B41056-E815-4649-82F7-7AA65C9BCD9B}" sibTransId="{B3EF1EF2-407A-45D4-B5DD-FB6270843382}"/>
    <dgm:cxn modelId="{586F4F9F-DC78-4CA9-BB71-81333EAB2A2B}" type="presOf" srcId="{F9292A32-8174-45F7-A49D-4929AAE00B23}" destId="{A54958D7-2417-4DEA-B95A-A6EA17A97059}" srcOrd="0" destOrd="0" presId="urn:microsoft.com/office/officeart/2005/8/layout/vProcess5"/>
    <dgm:cxn modelId="{3FF249A9-21C3-404F-B67D-8AD5FF4A727E}" type="presOf" srcId="{833A7C08-6CED-4500-ADE8-105C85EEE0E2}" destId="{900C54FE-1F88-4849-864D-FCF1C898C9EA}" srcOrd="0" destOrd="0" presId="urn:microsoft.com/office/officeart/2005/8/layout/vProcess5"/>
    <dgm:cxn modelId="{E1C6B9AF-6C39-45FD-8837-20D0A46E8EBA}" type="presOf" srcId="{F74564D5-162F-4B53-9151-8A4B163FE6DA}" destId="{C865DD23-10E4-4E99-841E-994AC7CF07FD}" srcOrd="0" destOrd="0" presId="urn:microsoft.com/office/officeart/2005/8/layout/vProcess5"/>
    <dgm:cxn modelId="{D3F8E4D3-5C82-42EF-A204-0901A4E37207}" type="presOf" srcId="{65FECD03-D8D3-4D25-B748-9A5F244C448F}" destId="{9AEFDAC6-FAFB-471C-AB59-6CA4E4614D8E}" srcOrd="1" destOrd="0" presId="urn:microsoft.com/office/officeart/2005/8/layout/vProcess5"/>
    <dgm:cxn modelId="{687D4CFC-2668-439A-8E7E-50553EF3B2C4}" srcId="{F74564D5-162F-4B53-9151-8A4B163FE6DA}" destId="{C41728F9-615D-4D43-B507-BF7C80630753}" srcOrd="0" destOrd="0" parTransId="{92E2F56B-6BE7-4680-A9CA-F7D716F46131}" sibTransId="{833A7C08-6CED-4500-ADE8-105C85EEE0E2}"/>
    <dgm:cxn modelId="{81926936-29AB-4030-9143-CCAEDF2944ED}" type="presParOf" srcId="{C865DD23-10E4-4E99-841E-994AC7CF07FD}" destId="{F7BC7753-40DF-478C-9BF8-DF69EDECC879}" srcOrd="0" destOrd="0" presId="urn:microsoft.com/office/officeart/2005/8/layout/vProcess5"/>
    <dgm:cxn modelId="{933E7041-811F-413F-81E5-CCE7F3B4CC97}" type="presParOf" srcId="{C865DD23-10E4-4E99-841E-994AC7CF07FD}" destId="{1C9D0ACC-C181-4A75-AC9C-62E287A00765}" srcOrd="1" destOrd="0" presId="urn:microsoft.com/office/officeart/2005/8/layout/vProcess5"/>
    <dgm:cxn modelId="{1BF7B9DA-D71C-4AE3-B89D-04152FAB0946}" type="presParOf" srcId="{C865DD23-10E4-4E99-841E-994AC7CF07FD}" destId="{63758455-CC2B-4462-AEA4-799843497EAF}" srcOrd="2" destOrd="0" presId="urn:microsoft.com/office/officeart/2005/8/layout/vProcess5"/>
    <dgm:cxn modelId="{328A7D74-DCBE-4709-B8A4-0BE2969436F9}" type="presParOf" srcId="{C865DD23-10E4-4E99-841E-994AC7CF07FD}" destId="{8713F2DD-7B7B-4F80-A33E-2DBDC7815C33}" srcOrd="3" destOrd="0" presId="urn:microsoft.com/office/officeart/2005/8/layout/vProcess5"/>
    <dgm:cxn modelId="{4EB198C9-C29A-4980-AC1F-6A714DD9A419}" type="presParOf" srcId="{C865DD23-10E4-4E99-841E-994AC7CF07FD}" destId="{25AFDA15-42CC-40FC-BBC5-815C79F4BBC0}" srcOrd="4" destOrd="0" presId="urn:microsoft.com/office/officeart/2005/8/layout/vProcess5"/>
    <dgm:cxn modelId="{50FE6029-0789-43E2-ACF3-718B14DF31D4}" type="presParOf" srcId="{C865DD23-10E4-4E99-841E-994AC7CF07FD}" destId="{900C54FE-1F88-4849-864D-FCF1C898C9EA}" srcOrd="5" destOrd="0" presId="urn:microsoft.com/office/officeart/2005/8/layout/vProcess5"/>
    <dgm:cxn modelId="{495AD33C-3EEC-497B-8129-F1998BAFCBC5}" type="presParOf" srcId="{C865DD23-10E4-4E99-841E-994AC7CF07FD}" destId="{3E22CE77-FC9F-4D02-98BD-28DA0DB2C636}" srcOrd="6" destOrd="0" presId="urn:microsoft.com/office/officeart/2005/8/layout/vProcess5"/>
    <dgm:cxn modelId="{899E0271-816F-4F7D-96A1-C110A5D4C04A}" type="presParOf" srcId="{C865DD23-10E4-4E99-841E-994AC7CF07FD}" destId="{A54958D7-2417-4DEA-B95A-A6EA17A97059}" srcOrd="7" destOrd="0" presId="urn:microsoft.com/office/officeart/2005/8/layout/vProcess5"/>
    <dgm:cxn modelId="{A218A585-29BD-4209-AFD0-CAE86E3B4161}" type="presParOf" srcId="{C865DD23-10E4-4E99-841E-994AC7CF07FD}" destId="{AA2FF4DF-5ADF-4255-9A45-43EFA48ABDA1}" srcOrd="8" destOrd="0" presId="urn:microsoft.com/office/officeart/2005/8/layout/vProcess5"/>
    <dgm:cxn modelId="{534FCFDE-5780-4127-8392-EC4524D3BB5B}" type="presParOf" srcId="{C865DD23-10E4-4E99-841E-994AC7CF07FD}" destId="{2692D889-D73A-422C-BEF7-ED711CA8CCF1}" srcOrd="9" destOrd="0" presId="urn:microsoft.com/office/officeart/2005/8/layout/vProcess5"/>
    <dgm:cxn modelId="{DE509586-91AB-48A7-9F7D-0393EE3071E3}" type="presParOf" srcId="{C865DD23-10E4-4E99-841E-994AC7CF07FD}" destId="{4C6C780E-B6A0-499A-945E-529C66C5FCC0}" srcOrd="10" destOrd="0" presId="urn:microsoft.com/office/officeart/2005/8/layout/vProcess5"/>
    <dgm:cxn modelId="{5F55DC54-2087-4BA9-9699-F3F74C61AFDA}" type="presParOf" srcId="{C865DD23-10E4-4E99-841E-994AC7CF07FD}" destId="{9AEFDAC6-FAFB-471C-AB59-6CA4E4614D8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4C935-1133-48C1-87A6-47E4FC971590}">
      <dsp:nvSpPr>
        <dsp:cNvPr id="0" name=""/>
        <dsp:cNvSpPr/>
      </dsp:nvSpPr>
      <dsp:spPr>
        <a:xfrm>
          <a:off x="-65632" y="7464"/>
          <a:ext cx="7012370" cy="1341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D473A-DE85-42CF-9872-F817C657E46F}">
      <dsp:nvSpPr>
        <dsp:cNvPr id="0" name=""/>
        <dsp:cNvSpPr/>
      </dsp:nvSpPr>
      <dsp:spPr>
        <a:xfrm>
          <a:off x="340081" y="309234"/>
          <a:ext cx="737660" cy="737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CC783-79C3-4109-AA06-35DD03AFA22D}">
      <dsp:nvSpPr>
        <dsp:cNvPr id="0" name=""/>
        <dsp:cNvSpPr/>
      </dsp:nvSpPr>
      <dsp:spPr>
        <a:xfrm>
          <a:off x="1483454" y="7464"/>
          <a:ext cx="5460253" cy="134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44" tIns="141944" rIns="141944" bIns="1419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개요 및 데이터 생성</a:t>
          </a:r>
          <a:endParaRPr lang="en-US" sz="2500" kern="1200"/>
        </a:p>
      </dsp:txBody>
      <dsp:txXfrm>
        <a:off x="1483454" y="7464"/>
        <a:ext cx="5460253" cy="1341200"/>
      </dsp:txXfrm>
    </dsp:sp>
    <dsp:sp modelId="{FA9E8688-DF88-41F8-B92D-14D39FE80927}">
      <dsp:nvSpPr>
        <dsp:cNvPr id="0" name=""/>
        <dsp:cNvSpPr/>
      </dsp:nvSpPr>
      <dsp:spPr>
        <a:xfrm>
          <a:off x="-65632" y="1683965"/>
          <a:ext cx="7012370" cy="1341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14C11-1CF8-4222-9961-5FC04CA8284E}">
      <dsp:nvSpPr>
        <dsp:cNvPr id="0" name=""/>
        <dsp:cNvSpPr/>
      </dsp:nvSpPr>
      <dsp:spPr>
        <a:xfrm>
          <a:off x="340081" y="1985735"/>
          <a:ext cx="737660" cy="737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5C4FC-7E7B-4481-A0F8-A01FBA18D5BE}">
      <dsp:nvSpPr>
        <dsp:cNvPr id="0" name=""/>
        <dsp:cNvSpPr/>
      </dsp:nvSpPr>
      <dsp:spPr>
        <a:xfrm>
          <a:off x="1483454" y="1683965"/>
          <a:ext cx="3155566" cy="134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44" tIns="141944" rIns="141944" bIns="1419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알고리즘</a:t>
          </a:r>
          <a:endParaRPr lang="en-US" sz="2500" kern="1200"/>
        </a:p>
      </dsp:txBody>
      <dsp:txXfrm>
        <a:off x="1483454" y="1683965"/>
        <a:ext cx="3155566" cy="1341200"/>
      </dsp:txXfrm>
    </dsp:sp>
    <dsp:sp modelId="{BFD79E46-6E64-465C-BF0F-782598362205}">
      <dsp:nvSpPr>
        <dsp:cNvPr id="0" name=""/>
        <dsp:cNvSpPr/>
      </dsp:nvSpPr>
      <dsp:spPr>
        <a:xfrm>
          <a:off x="4379213" y="1683965"/>
          <a:ext cx="2573275" cy="134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44" tIns="141944" rIns="141944" bIns="14194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 novo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Maq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Bloom filter + de </a:t>
          </a:r>
          <a:r>
            <a:rPr lang="en-US" sz="1100" kern="1200" dirty="0" err="1"/>
            <a:t>bruijn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de </a:t>
          </a:r>
          <a:r>
            <a:rPr lang="en-US" altLang="ko-KR" sz="11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bruijn</a:t>
          </a:r>
          <a:r>
            <a:rPr lang="en-US" altLang="ko-KR" sz="11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graph </a:t>
          </a:r>
          <a:r>
            <a:rPr lang="en-US" altLang="ko-KR" sz="11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Graph</a:t>
          </a:r>
          <a:r>
            <a:rPr lang="en-US" altLang="ko-KR" sz="11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traversal</a:t>
          </a:r>
          <a:endParaRPr lang="en-US" sz="1100" kern="1200" dirty="0"/>
        </a:p>
      </dsp:txBody>
      <dsp:txXfrm>
        <a:off x="4379213" y="1683965"/>
        <a:ext cx="2573275" cy="1341200"/>
      </dsp:txXfrm>
    </dsp:sp>
    <dsp:sp modelId="{274C4EC9-BA3E-4CEB-8BAF-54E72F5BF39B}">
      <dsp:nvSpPr>
        <dsp:cNvPr id="0" name=""/>
        <dsp:cNvSpPr/>
      </dsp:nvSpPr>
      <dsp:spPr>
        <a:xfrm>
          <a:off x="-65632" y="3360465"/>
          <a:ext cx="7012370" cy="1341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8A382-3807-49C4-8BBE-13C94029E28A}">
      <dsp:nvSpPr>
        <dsp:cNvPr id="0" name=""/>
        <dsp:cNvSpPr/>
      </dsp:nvSpPr>
      <dsp:spPr>
        <a:xfrm>
          <a:off x="340081" y="3662236"/>
          <a:ext cx="737660" cy="737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BC98F-729D-48A4-92D2-FAFAF6B5158B}">
      <dsp:nvSpPr>
        <dsp:cNvPr id="0" name=""/>
        <dsp:cNvSpPr/>
      </dsp:nvSpPr>
      <dsp:spPr>
        <a:xfrm>
          <a:off x="1483454" y="3360465"/>
          <a:ext cx="5460253" cy="134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44" tIns="141944" rIns="141944" bIns="1419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결과 및 성능</a:t>
          </a:r>
          <a:endParaRPr lang="en-US" sz="2500" kern="1200"/>
        </a:p>
      </dsp:txBody>
      <dsp:txXfrm>
        <a:off x="1483454" y="3360465"/>
        <a:ext cx="5460253" cy="134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D0ACC-C181-4A75-AC9C-62E287A00765}">
      <dsp:nvSpPr>
        <dsp:cNvPr id="0" name=""/>
        <dsp:cNvSpPr/>
      </dsp:nvSpPr>
      <dsp:spPr>
        <a:xfrm>
          <a:off x="0" y="0"/>
          <a:ext cx="8823960" cy="839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 dirty="0"/>
            <a:t>De novo (Greedy)</a:t>
          </a:r>
        </a:p>
      </dsp:txBody>
      <dsp:txXfrm>
        <a:off x="24578" y="24578"/>
        <a:ext cx="7847552" cy="789985"/>
      </dsp:txXfrm>
    </dsp:sp>
    <dsp:sp modelId="{63758455-CC2B-4462-AEA4-799843497EAF}">
      <dsp:nvSpPr>
        <dsp:cNvPr id="0" name=""/>
        <dsp:cNvSpPr/>
      </dsp:nvSpPr>
      <dsp:spPr>
        <a:xfrm>
          <a:off x="739006" y="991713"/>
          <a:ext cx="8823960" cy="839141"/>
        </a:xfrm>
        <a:prstGeom prst="roundRect">
          <a:avLst>
            <a:gd name="adj" fmla="val 10000"/>
          </a:avLst>
        </a:prstGeom>
        <a:solidFill>
          <a:schemeClr val="accent2">
            <a:hueOff val="-496624"/>
            <a:satOff val="-708"/>
            <a:lumOff val="32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 dirty="0"/>
            <a:t>MAQ</a:t>
          </a:r>
        </a:p>
      </dsp:txBody>
      <dsp:txXfrm>
        <a:off x="763584" y="1016291"/>
        <a:ext cx="7490355" cy="789985"/>
      </dsp:txXfrm>
    </dsp:sp>
    <dsp:sp modelId="{8713F2DD-7B7B-4F80-A33E-2DBDC7815C33}">
      <dsp:nvSpPr>
        <dsp:cNvPr id="0" name=""/>
        <dsp:cNvSpPr/>
      </dsp:nvSpPr>
      <dsp:spPr>
        <a:xfrm>
          <a:off x="1466983" y="1983426"/>
          <a:ext cx="8823960" cy="839141"/>
        </a:xfrm>
        <a:prstGeom prst="roundRect">
          <a:avLst>
            <a:gd name="adj" fmla="val 10000"/>
          </a:avLst>
        </a:prstGeom>
        <a:solidFill>
          <a:schemeClr val="accent2">
            <a:hueOff val="-993247"/>
            <a:satOff val="-1417"/>
            <a:lumOff val="6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 dirty="0"/>
            <a:t>Bloom filter + de </a:t>
          </a:r>
          <a:r>
            <a:rPr lang="en-US" sz="3800" kern="1200" dirty="0" err="1"/>
            <a:t>bruijn</a:t>
          </a:r>
          <a:endParaRPr lang="en-US" sz="3800" kern="1200" dirty="0"/>
        </a:p>
      </dsp:txBody>
      <dsp:txXfrm>
        <a:off x="1491561" y="2008004"/>
        <a:ext cx="7501385" cy="789985"/>
      </dsp:txXfrm>
    </dsp:sp>
    <dsp:sp modelId="{25AFDA15-42CC-40FC-BBC5-815C79F4BBC0}">
      <dsp:nvSpPr>
        <dsp:cNvPr id="0" name=""/>
        <dsp:cNvSpPr/>
      </dsp:nvSpPr>
      <dsp:spPr>
        <a:xfrm>
          <a:off x="2205989" y="2975139"/>
          <a:ext cx="8823960" cy="839141"/>
        </a:xfrm>
        <a:prstGeom prst="roundRect">
          <a:avLst>
            <a:gd name="adj" fmla="val 10000"/>
          </a:avLst>
        </a:prstGeom>
        <a:solidFill>
          <a:schemeClr val="accent2">
            <a:hueOff val="-1489871"/>
            <a:satOff val="-2125"/>
            <a:lumOff val="98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 dirty="0"/>
            <a:t>De </a:t>
          </a:r>
          <a:r>
            <a:rPr lang="en-US" sz="3800" kern="1200" dirty="0" err="1"/>
            <a:t>bruijn</a:t>
          </a:r>
          <a:r>
            <a:rPr lang="en-US" sz="3800" kern="1200" dirty="0"/>
            <a:t> + </a:t>
          </a:r>
          <a:r>
            <a:rPr lang="en-US" sz="3800" kern="1200" dirty="0" err="1"/>
            <a:t>GRAph</a:t>
          </a:r>
          <a:r>
            <a:rPr lang="en-US" sz="3800" kern="1200" dirty="0"/>
            <a:t> traversal</a:t>
          </a:r>
        </a:p>
      </dsp:txBody>
      <dsp:txXfrm>
        <a:off x="2230567" y="2999717"/>
        <a:ext cx="7490355" cy="789985"/>
      </dsp:txXfrm>
    </dsp:sp>
    <dsp:sp modelId="{900C54FE-1F88-4849-864D-FCF1C898C9EA}">
      <dsp:nvSpPr>
        <dsp:cNvPr id="0" name=""/>
        <dsp:cNvSpPr/>
      </dsp:nvSpPr>
      <dsp:spPr>
        <a:xfrm>
          <a:off x="8278517" y="642706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401241" y="642706"/>
        <a:ext cx="299994" cy="410445"/>
      </dsp:txXfrm>
    </dsp:sp>
    <dsp:sp modelId="{3E22CE77-FC9F-4D02-98BD-28DA0DB2C636}">
      <dsp:nvSpPr>
        <dsp:cNvPr id="0" name=""/>
        <dsp:cNvSpPr/>
      </dsp:nvSpPr>
      <dsp:spPr>
        <a:xfrm>
          <a:off x="9017524" y="1634419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8525"/>
            <a:satOff val="-668"/>
            <a:lumOff val="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548525"/>
              <a:satOff val="-668"/>
              <a:lumOff val="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140248" y="1634419"/>
        <a:ext cx="299994" cy="410445"/>
      </dsp:txXfrm>
    </dsp:sp>
    <dsp:sp modelId="{A54958D7-2417-4DEA-B95A-A6EA17A97059}">
      <dsp:nvSpPr>
        <dsp:cNvPr id="0" name=""/>
        <dsp:cNvSpPr/>
      </dsp:nvSpPr>
      <dsp:spPr>
        <a:xfrm>
          <a:off x="9745501" y="2626132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7050"/>
            <a:satOff val="-1336"/>
            <a:lumOff val="10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097050"/>
              <a:satOff val="-1336"/>
              <a:lumOff val="1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868225" y="2626132"/>
        <a:ext cx="299994" cy="410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29596-2C50-4DF7-BB4B-D7525711AFC3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FC554-5B8F-4ACE-81FD-F296785E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8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6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3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9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6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6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0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0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93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0FC763-CDDA-4683-94A9-B713A6B25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컴퓨터알고리즘과실습 </a:t>
            </a:r>
            <a:br>
              <a:rPr lang="en-US" altLang="ko-KR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ko-KR" alt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프로젝트 </a:t>
            </a:r>
          </a:p>
        </p:txBody>
      </p:sp>
      <p:pic>
        <p:nvPicPr>
          <p:cNvPr id="4" name="Picture 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40D702D-A753-4BEE-AD94-8E75EC303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71" r="-1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77FE6-51BD-45AA-84BF-FB03E1C4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2340864"/>
            <a:ext cx="3568661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 2" panose="05020102010507070707" pitchFamily="18" charset="2"/>
              <a:buChar char="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2018112051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김도엽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2" panose="05020102010507070707" pitchFamily="18" charset="2"/>
              <a:buChar char="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2018112053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황종익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2" panose="05020102010507070707" pitchFamily="18" charset="2"/>
              <a:buChar char="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2018112061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남동호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2" panose="05020102010507070707" pitchFamily="18" charset="2"/>
              <a:buChar char="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2018112069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김준섭</a:t>
            </a:r>
          </a:p>
        </p:txBody>
      </p:sp>
    </p:spTree>
    <p:extLst>
      <p:ext uri="{BB962C8B-B14F-4D97-AF65-F5344CB8AC3E}">
        <p14:creationId xmlns:p14="http://schemas.microsoft.com/office/powerpoint/2010/main" val="341043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0DC5-DC60-4DF7-8DD1-C89D0B66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Maq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5C7C7D1-2F33-44A1-BAD1-2DA4AA3E8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069935"/>
              </p:ext>
            </p:extLst>
          </p:nvPr>
        </p:nvGraphicFramePr>
        <p:xfrm>
          <a:off x="581192" y="3751349"/>
          <a:ext cx="4632240" cy="243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030">
                  <a:extLst>
                    <a:ext uri="{9D8B030D-6E8A-4147-A177-3AD203B41FA5}">
                      <a16:colId xmlns:a16="http://schemas.microsoft.com/office/drawing/2014/main" val="901602312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3466708522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1023049415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2077072112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1399626001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1281739763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826599860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2708026578"/>
                    </a:ext>
                  </a:extLst>
                </a:gridCol>
              </a:tblGrid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32171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36315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211735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12290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31977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728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CEF29E-E8F4-45AC-B027-02C646F37EE4}"/>
              </a:ext>
            </a:extLst>
          </p:cNvPr>
          <p:cNvSpPr txBox="1"/>
          <p:nvPr/>
        </p:nvSpPr>
        <p:spPr>
          <a:xfrm>
            <a:off x="706047" y="2640275"/>
            <a:ext cx="4424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ShortRead</a:t>
            </a:r>
          </a:p>
          <a:p>
            <a:pPr algn="ctr"/>
            <a:endParaRPr lang="en-US" altLang="ko-KR"/>
          </a:p>
          <a:p>
            <a:r>
              <a:rPr lang="en-US" altLang="ko-KR" b="1"/>
              <a:t>A        G       C        C        T        A        T        C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43BD18-1C78-4289-A268-5EC8F59DE6B3}"/>
              </a:ext>
            </a:extLst>
          </p:cNvPr>
          <p:cNvCxnSpPr/>
          <p:nvPr/>
        </p:nvCxnSpPr>
        <p:spPr>
          <a:xfrm flipV="1">
            <a:off x="581192" y="3131708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382882-0397-476A-8E73-7C0DDBC43F94}"/>
              </a:ext>
            </a:extLst>
          </p:cNvPr>
          <p:cNvCxnSpPr/>
          <p:nvPr/>
        </p:nvCxnSpPr>
        <p:spPr>
          <a:xfrm flipV="1">
            <a:off x="1161104" y="3131708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4808F8-882F-43C6-967A-12F18163DE2D}"/>
              </a:ext>
            </a:extLst>
          </p:cNvPr>
          <p:cNvCxnSpPr/>
          <p:nvPr/>
        </p:nvCxnSpPr>
        <p:spPr>
          <a:xfrm flipV="1">
            <a:off x="1737057" y="3131708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AF3AC9C-696D-4630-992D-2C3B0538FF62}"/>
              </a:ext>
            </a:extLst>
          </p:cNvPr>
          <p:cNvCxnSpPr/>
          <p:nvPr/>
        </p:nvCxnSpPr>
        <p:spPr>
          <a:xfrm flipV="1">
            <a:off x="2313010" y="3131708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E9C2EB2-280B-4DD0-AC6F-022AF63FE1C8}"/>
              </a:ext>
            </a:extLst>
          </p:cNvPr>
          <p:cNvCxnSpPr/>
          <p:nvPr/>
        </p:nvCxnSpPr>
        <p:spPr>
          <a:xfrm flipV="1">
            <a:off x="2894901" y="3131708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96A9E4F-40C5-49A9-8E67-6684C3F306FD}"/>
              </a:ext>
            </a:extLst>
          </p:cNvPr>
          <p:cNvCxnSpPr/>
          <p:nvPr/>
        </p:nvCxnSpPr>
        <p:spPr>
          <a:xfrm flipV="1">
            <a:off x="3476792" y="3141521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1B2C30-D6C8-432C-B970-8B4B9D47FC38}"/>
              </a:ext>
            </a:extLst>
          </p:cNvPr>
          <p:cNvCxnSpPr/>
          <p:nvPr/>
        </p:nvCxnSpPr>
        <p:spPr>
          <a:xfrm flipV="1">
            <a:off x="4046808" y="3131708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487A162-4079-45CB-B9A7-D79BC28D0FE9}"/>
              </a:ext>
            </a:extLst>
          </p:cNvPr>
          <p:cNvCxnSpPr/>
          <p:nvPr/>
        </p:nvCxnSpPr>
        <p:spPr>
          <a:xfrm flipV="1">
            <a:off x="4622761" y="3131708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00DDADC-7504-4ABF-976C-012D7A7F8B64}"/>
              </a:ext>
            </a:extLst>
          </p:cNvPr>
          <p:cNvCxnSpPr/>
          <p:nvPr/>
        </p:nvCxnSpPr>
        <p:spPr>
          <a:xfrm flipV="1">
            <a:off x="5213432" y="3131708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F5B8BD-ACBC-4A2D-8C9A-A2F1F1CB79DA}"/>
              </a:ext>
            </a:extLst>
          </p:cNvPr>
          <p:cNvSpPr/>
          <p:nvPr/>
        </p:nvSpPr>
        <p:spPr>
          <a:xfrm>
            <a:off x="6754439" y="2307053"/>
            <a:ext cx="837909" cy="4459184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1D055-A352-4229-9D27-750B2C5F8CAA}"/>
              </a:ext>
            </a:extLst>
          </p:cNvPr>
          <p:cNvSpPr txBox="1"/>
          <p:nvPr/>
        </p:nvSpPr>
        <p:spPr>
          <a:xfrm>
            <a:off x="6318369" y="1841715"/>
            <a:ext cx="17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Hash Function</a:t>
            </a:r>
            <a:endParaRPr lang="ko-KR" altLang="en-US" b="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CC2EA5-0AB1-42C5-953C-20FD1ABC3A31}"/>
              </a:ext>
            </a:extLst>
          </p:cNvPr>
          <p:cNvSpPr/>
          <p:nvPr/>
        </p:nvSpPr>
        <p:spPr>
          <a:xfrm>
            <a:off x="9255408" y="1656678"/>
            <a:ext cx="650469" cy="3942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5DDC6E-6BEE-4A23-87AA-2E1854D6282A}"/>
              </a:ext>
            </a:extLst>
          </p:cNvPr>
          <p:cNvSpPr txBox="1"/>
          <p:nvPr/>
        </p:nvSpPr>
        <p:spPr>
          <a:xfrm>
            <a:off x="9940111" y="1681630"/>
            <a:ext cx="141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: Hash</a:t>
            </a: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1A023F9-D84E-427C-9015-66697A50F97D}"/>
              </a:ext>
            </a:extLst>
          </p:cNvPr>
          <p:cNvCxnSpPr>
            <a:cxnSpLocks/>
          </p:cNvCxnSpPr>
          <p:nvPr/>
        </p:nvCxnSpPr>
        <p:spPr>
          <a:xfrm>
            <a:off x="5484154" y="3957809"/>
            <a:ext cx="15933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EC085C9-284A-4E15-B78F-F4148A46FE42}"/>
              </a:ext>
            </a:extLst>
          </p:cNvPr>
          <p:cNvCxnSpPr>
            <a:cxnSpLocks/>
          </p:cNvCxnSpPr>
          <p:nvPr/>
        </p:nvCxnSpPr>
        <p:spPr>
          <a:xfrm>
            <a:off x="5521690" y="4345101"/>
            <a:ext cx="15933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1ACAAD6-BF23-49CE-8761-B259D94B8832}"/>
              </a:ext>
            </a:extLst>
          </p:cNvPr>
          <p:cNvCxnSpPr>
            <a:cxnSpLocks/>
          </p:cNvCxnSpPr>
          <p:nvPr/>
        </p:nvCxnSpPr>
        <p:spPr>
          <a:xfrm>
            <a:off x="5521690" y="4756162"/>
            <a:ext cx="15933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40B8885-43F2-49F3-AC56-CF892B88F091}"/>
              </a:ext>
            </a:extLst>
          </p:cNvPr>
          <p:cNvCxnSpPr>
            <a:cxnSpLocks/>
          </p:cNvCxnSpPr>
          <p:nvPr/>
        </p:nvCxnSpPr>
        <p:spPr>
          <a:xfrm>
            <a:off x="5521690" y="5184000"/>
            <a:ext cx="15933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AE6E02F-2A46-48B8-A94A-B9EFE5D423FA}"/>
              </a:ext>
            </a:extLst>
          </p:cNvPr>
          <p:cNvCxnSpPr>
            <a:cxnSpLocks/>
          </p:cNvCxnSpPr>
          <p:nvPr/>
        </p:nvCxnSpPr>
        <p:spPr>
          <a:xfrm>
            <a:off x="5484154" y="5576884"/>
            <a:ext cx="15933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D5CA3C5-FACC-4A36-90BD-64D18A0A3567}"/>
              </a:ext>
            </a:extLst>
          </p:cNvPr>
          <p:cNvCxnSpPr>
            <a:cxnSpLocks/>
          </p:cNvCxnSpPr>
          <p:nvPr/>
        </p:nvCxnSpPr>
        <p:spPr>
          <a:xfrm>
            <a:off x="5484154" y="6004722"/>
            <a:ext cx="15933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82C114-1771-4CCA-92A1-1C4B35B202B1}"/>
              </a:ext>
            </a:extLst>
          </p:cNvPr>
          <p:cNvCxnSpPr>
            <a:cxnSpLocks/>
          </p:cNvCxnSpPr>
          <p:nvPr/>
        </p:nvCxnSpPr>
        <p:spPr>
          <a:xfrm>
            <a:off x="7077512" y="3957809"/>
            <a:ext cx="2505695" cy="820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5E7FFED-0F0B-4028-A2A2-044417AFC39C}"/>
              </a:ext>
            </a:extLst>
          </p:cNvPr>
          <p:cNvCxnSpPr>
            <a:cxnSpLocks/>
          </p:cNvCxnSpPr>
          <p:nvPr/>
        </p:nvCxnSpPr>
        <p:spPr>
          <a:xfrm flipV="1">
            <a:off x="7115048" y="3994647"/>
            <a:ext cx="2468159" cy="350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D838994-93CB-4D3B-A58A-8DD88901056D}"/>
              </a:ext>
            </a:extLst>
          </p:cNvPr>
          <p:cNvCxnSpPr>
            <a:cxnSpLocks/>
          </p:cNvCxnSpPr>
          <p:nvPr/>
        </p:nvCxnSpPr>
        <p:spPr>
          <a:xfrm>
            <a:off x="7115048" y="4756162"/>
            <a:ext cx="2451381" cy="1248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5DC1B9F-4D0C-4298-9679-BF84EEC0CD35}"/>
              </a:ext>
            </a:extLst>
          </p:cNvPr>
          <p:cNvCxnSpPr>
            <a:cxnSpLocks/>
          </p:cNvCxnSpPr>
          <p:nvPr/>
        </p:nvCxnSpPr>
        <p:spPr>
          <a:xfrm flipV="1">
            <a:off x="7123437" y="4381940"/>
            <a:ext cx="2459770" cy="809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0B25B61-00DC-4199-BFD9-57D40AEC9471}"/>
              </a:ext>
            </a:extLst>
          </p:cNvPr>
          <p:cNvCxnSpPr>
            <a:cxnSpLocks/>
          </p:cNvCxnSpPr>
          <p:nvPr/>
        </p:nvCxnSpPr>
        <p:spPr>
          <a:xfrm flipV="1">
            <a:off x="7106659" y="5189591"/>
            <a:ext cx="2484937" cy="387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4315002-5BBA-4A8F-9889-FC2F2A8A006C}"/>
              </a:ext>
            </a:extLst>
          </p:cNvPr>
          <p:cNvCxnSpPr>
            <a:cxnSpLocks/>
          </p:cNvCxnSpPr>
          <p:nvPr/>
        </p:nvCxnSpPr>
        <p:spPr>
          <a:xfrm flipV="1">
            <a:off x="7069123" y="5596794"/>
            <a:ext cx="2522473" cy="407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표 4">
            <a:extLst>
              <a:ext uri="{FF2B5EF4-FFF2-40B4-BE49-F238E27FC236}">
                <a16:creationId xmlns:a16="http://schemas.microsoft.com/office/drawing/2014/main" id="{7C75A116-5C2A-4483-ACA2-0749205A16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38624"/>
              </p:ext>
            </p:extLst>
          </p:nvPr>
        </p:nvGraphicFramePr>
        <p:xfrm>
          <a:off x="9574818" y="3761162"/>
          <a:ext cx="662117" cy="243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117">
                  <a:extLst>
                    <a:ext uri="{9D8B030D-6E8A-4147-A177-3AD203B41FA5}">
                      <a16:colId xmlns:a16="http://schemas.microsoft.com/office/drawing/2014/main" val="901602312"/>
                    </a:ext>
                  </a:extLst>
                </a:gridCol>
              </a:tblGrid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32171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36315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211735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12290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31977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728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388D22D7-9449-4AE0-9414-852B4A0F57E4}"/>
              </a:ext>
            </a:extLst>
          </p:cNvPr>
          <p:cNvSpPr txBox="1"/>
          <p:nvPr/>
        </p:nvSpPr>
        <p:spPr>
          <a:xfrm>
            <a:off x="9320849" y="3293507"/>
            <a:ext cx="17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Hash Table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64246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0DC5-DC60-4DF7-8DD1-C89D0B66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Maq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5C7C7D1-2F33-44A1-BAD1-2DA4AA3E8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5948"/>
              </p:ext>
            </p:extLst>
          </p:nvPr>
        </p:nvGraphicFramePr>
        <p:xfrm>
          <a:off x="581192" y="3751349"/>
          <a:ext cx="4632240" cy="243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030">
                  <a:extLst>
                    <a:ext uri="{9D8B030D-6E8A-4147-A177-3AD203B41FA5}">
                      <a16:colId xmlns:a16="http://schemas.microsoft.com/office/drawing/2014/main" val="901602312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3466708522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1023049415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2077072112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1399626001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1281739763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826599860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2708026578"/>
                    </a:ext>
                  </a:extLst>
                </a:gridCol>
              </a:tblGrid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32171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36315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211735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12290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31977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728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CEF29E-E8F4-45AC-B027-02C646F37EE4}"/>
              </a:ext>
            </a:extLst>
          </p:cNvPr>
          <p:cNvSpPr txBox="1"/>
          <p:nvPr/>
        </p:nvSpPr>
        <p:spPr>
          <a:xfrm>
            <a:off x="706046" y="2640275"/>
            <a:ext cx="6151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                      Reference DNA</a:t>
            </a:r>
          </a:p>
          <a:p>
            <a:pPr algn="ctr"/>
            <a:endParaRPr lang="en-US" altLang="ko-KR"/>
          </a:p>
          <a:p>
            <a:r>
              <a:rPr lang="en-US" altLang="ko-KR" b="1"/>
              <a:t>A        G        C        C       T         A       </a:t>
            </a:r>
            <a:r>
              <a:rPr lang="en-US" altLang="ko-KR" b="1">
                <a:solidFill>
                  <a:srgbClr val="FF0000"/>
                </a:solidFill>
              </a:rPr>
              <a:t>A</a:t>
            </a:r>
            <a:r>
              <a:rPr lang="en-US" altLang="ko-KR" b="1"/>
              <a:t>        </a:t>
            </a:r>
            <a:r>
              <a:rPr lang="en-US" altLang="ko-KR" b="1">
                <a:solidFill>
                  <a:srgbClr val="FF0000"/>
                </a:solidFill>
              </a:rPr>
              <a:t>G</a:t>
            </a:r>
            <a:r>
              <a:rPr lang="en-US" altLang="ko-KR" b="1"/>
              <a:t>         A      T   ∙ ∙ ∙ ∙ ∙ ∙ 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43BD18-1C78-4289-A268-5EC8F59DE6B3}"/>
              </a:ext>
            </a:extLst>
          </p:cNvPr>
          <p:cNvCxnSpPr/>
          <p:nvPr/>
        </p:nvCxnSpPr>
        <p:spPr>
          <a:xfrm flipV="1">
            <a:off x="581192" y="3131708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382882-0397-476A-8E73-7C0DDBC43F94}"/>
              </a:ext>
            </a:extLst>
          </p:cNvPr>
          <p:cNvCxnSpPr/>
          <p:nvPr/>
        </p:nvCxnSpPr>
        <p:spPr>
          <a:xfrm flipV="1">
            <a:off x="1161104" y="3131708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4808F8-882F-43C6-967A-12F18163DE2D}"/>
              </a:ext>
            </a:extLst>
          </p:cNvPr>
          <p:cNvCxnSpPr/>
          <p:nvPr/>
        </p:nvCxnSpPr>
        <p:spPr>
          <a:xfrm flipV="1">
            <a:off x="1737057" y="3131708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AF3AC9C-696D-4630-992D-2C3B0538FF62}"/>
              </a:ext>
            </a:extLst>
          </p:cNvPr>
          <p:cNvCxnSpPr/>
          <p:nvPr/>
        </p:nvCxnSpPr>
        <p:spPr>
          <a:xfrm flipV="1">
            <a:off x="2313010" y="3131708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E9C2EB2-280B-4DD0-AC6F-022AF63FE1C8}"/>
              </a:ext>
            </a:extLst>
          </p:cNvPr>
          <p:cNvCxnSpPr/>
          <p:nvPr/>
        </p:nvCxnSpPr>
        <p:spPr>
          <a:xfrm flipV="1">
            <a:off x="2894901" y="3131708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96A9E4F-40C5-49A9-8E67-6684C3F306FD}"/>
              </a:ext>
            </a:extLst>
          </p:cNvPr>
          <p:cNvCxnSpPr/>
          <p:nvPr/>
        </p:nvCxnSpPr>
        <p:spPr>
          <a:xfrm flipV="1">
            <a:off x="3476792" y="3141521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1B2C30-D6C8-432C-B970-8B4B9D47FC38}"/>
              </a:ext>
            </a:extLst>
          </p:cNvPr>
          <p:cNvCxnSpPr/>
          <p:nvPr/>
        </p:nvCxnSpPr>
        <p:spPr>
          <a:xfrm flipV="1">
            <a:off x="4046808" y="3131708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487A162-4079-45CB-B9A7-D79BC28D0FE9}"/>
              </a:ext>
            </a:extLst>
          </p:cNvPr>
          <p:cNvCxnSpPr/>
          <p:nvPr/>
        </p:nvCxnSpPr>
        <p:spPr>
          <a:xfrm flipV="1">
            <a:off x="4622761" y="3131708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00DDADC-7504-4ABF-976C-012D7A7F8B64}"/>
              </a:ext>
            </a:extLst>
          </p:cNvPr>
          <p:cNvCxnSpPr/>
          <p:nvPr/>
        </p:nvCxnSpPr>
        <p:spPr>
          <a:xfrm flipV="1">
            <a:off x="5213432" y="3131708"/>
            <a:ext cx="0" cy="61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F5B8BD-ACBC-4A2D-8C9A-A2F1F1CB79DA}"/>
              </a:ext>
            </a:extLst>
          </p:cNvPr>
          <p:cNvSpPr/>
          <p:nvPr/>
        </p:nvSpPr>
        <p:spPr>
          <a:xfrm>
            <a:off x="6754439" y="2307053"/>
            <a:ext cx="837909" cy="4459184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1D055-A352-4229-9D27-750B2C5F8CAA}"/>
              </a:ext>
            </a:extLst>
          </p:cNvPr>
          <p:cNvSpPr txBox="1"/>
          <p:nvPr/>
        </p:nvSpPr>
        <p:spPr>
          <a:xfrm>
            <a:off x="6318369" y="1841715"/>
            <a:ext cx="17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Hash Function</a:t>
            </a:r>
            <a:endParaRPr lang="ko-KR" altLang="en-US" b="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CC2EA5-0AB1-42C5-953C-20FD1ABC3A31}"/>
              </a:ext>
            </a:extLst>
          </p:cNvPr>
          <p:cNvSpPr/>
          <p:nvPr/>
        </p:nvSpPr>
        <p:spPr>
          <a:xfrm>
            <a:off x="9255408" y="1656678"/>
            <a:ext cx="650469" cy="3942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5DDC6E-6BEE-4A23-87AA-2E1854D6282A}"/>
              </a:ext>
            </a:extLst>
          </p:cNvPr>
          <p:cNvSpPr txBox="1"/>
          <p:nvPr/>
        </p:nvSpPr>
        <p:spPr>
          <a:xfrm>
            <a:off x="9940111" y="1681630"/>
            <a:ext cx="141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: Hash</a:t>
            </a: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1A023F9-D84E-427C-9015-66697A50F97D}"/>
              </a:ext>
            </a:extLst>
          </p:cNvPr>
          <p:cNvCxnSpPr>
            <a:cxnSpLocks/>
          </p:cNvCxnSpPr>
          <p:nvPr/>
        </p:nvCxnSpPr>
        <p:spPr>
          <a:xfrm>
            <a:off x="5484154" y="3957809"/>
            <a:ext cx="15933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82C114-1771-4CCA-92A1-1C4B35B202B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077512" y="3957809"/>
            <a:ext cx="2346274" cy="796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표 4">
            <a:extLst>
              <a:ext uri="{FF2B5EF4-FFF2-40B4-BE49-F238E27FC236}">
                <a16:creationId xmlns:a16="http://schemas.microsoft.com/office/drawing/2014/main" id="{7C75A116-5C2A-4483-ACA2-0749205A16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680827"/>
              </p:ext>
            </p:extLst>
          </p:nvPr>
        </p:nvGraphicFramePr>
        <p:xfrm>
          <a:off x="9574818" y="3761162"/>
          <a:ext cx="662117" cy="243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117">
                  <a:extLst>
                    <a:ext uri="{9D8B030D-6E8A-4147-A177-3AD203B41FA5}">
                      <a16:colId xmlns:a16="http://schemas.microsoft.com/office/drawing/2014/main" val="901602312"/>
                    </a:ext>
                  </a:extLst>
                </a:gridCol>
              </a:tblGrid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32171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36315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211735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12290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31977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728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388D22D7-9449-4AE0-9414-852B4A0F57E4}"/>
              </a:ext>
            </a:extLst>
          </p:cNvPr>
          <p:cNvSpPr txBox="1"/>
          <p:nvPr/>
        </p:nvSpPr>
        <p:spPr>
          <a:xfrm>
            <a:off x="9320849" y="3293507"/>
            <a:ext cx="17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Hash Table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0223A83-5733-4249-90A6-24C76AFD705C}"/>
              </a:ext>
            </a:extLst>
          </p:cNvPr>
          <p:cNvCxnSpPr>
            <a:cxnSpLocks/>
          </p:cNvCxnSpPr>
          <p:nvPr/>
        </p:nvCxnSpPr>
        <p:spPr>
          <a:xfrm flipH="1">
            <a:off x="5484154" y="3005105"/>
            <a:ext cx="752474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92BE2A8-9612-4F13-BD5A-D2618BF370BE}"/>
              </a:ext>
            </a:extLst>
          </p:cNvPr>
          <p:cNvCxnSpPr>
            <a:cxnSpLocks/>
          </p:cNvCxnSpPr>
          <p:nvPr/>
        </p:nvCxnSpPr>
        <p:spPr>
          <a:xfrm>
            <a:off x="5484154" y="4754096"/>
            <a:ext cx="15933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4098A01-D9A0-498E-B84F-2CD71771D25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077512" y="4754096"/>
            <a:ext cx="2346274" cy="123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폭발: 8pt 34">
            <a:extLst>
              <a:ext uri="{FF2B5EF4-FFF2-40B4-BE49-F238E27FC236}">
                <a16:creationId xmlns:a16="http://schemas.microsoft.com/office/drawing/2014/main" id="{83C0A1BD-0467-4D30-8610-A109C9035296}"/>
              </a:ext>
            </a:extLst>
          </p:cNvPr>
          <p:cNvSpPr/>
          <p:nvPr/>
        </p:nvSpPr>
        <p:spPr>
          <a:xfrm>
            <a:off x="9423786" y="4637277"/>
            <a:ext cx="331447" cy="292894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폭발: 8pt 47">
            <a:extLst>
              <a:ext uri="{FF2B5EF4-FFF2-40B4-BE49-F238E27FC236}">
                <a16:creationId xmlns:a16="http://schemas.microsoft.com/office/drawing/2014/main" id="{1230A7C8-5577-4D0A-8D24-E2C5E57E6BC5}"/>
              </a:ext>
            </a:extLst>
          </p:cNvPr>
          <p:cNvSpPr/>
          <p:nvPr/>
        </p:nvSpPr>
        <p:spPr>
          <a:xfrm>
            <a:off x="9423786" y="5870264"/>
            <a:ext cx="331447" cy="292894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말풍선: 타원형 45">
            <a:extLst>
              <a:ext uri="{FF2B5EF4-FFF2-40B4-BE49-F238E27FC236}">
                <a16:creationId xmlns:a16="http://schemas.microsoft.com/office/drawing/2014/main" id="{18A2B0DA-C698-4B97-88BD-A69FD038EFA5}"/>
              </a:ext>
            </a:extLst>
          </p:cNvPr>
          <p:cNvSpPr/>
          <p:nvPr/>
        </p:nvSpPr>
        <p:spPr>
          <a:xfrm>
            <a:off x="10480836" y="4039972"/>
            <a:ext cx="1417034" cy="993345"/>
          </a:xfrm>
          <a:prstGeom prst="wedgeEllipseCallout">
            <a:avLst>
              <a:gd name="adj1" fmla="val -52594"/>
              <a:gd name="adj2" fmla="val 134416"/>
            </a:avLst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Match!!</a:t>
            </a:r>
            <a:endParaRPr lang="ko-KR" altLang="en-US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7F90B3-0C1F-4205-B32B-5E777CA00C5D}"/>
              </a:ext>
            </a:extLst>
          </p:cNvPr>
          <p:cNvSpPr txBox="1"/>
          <p:nvPr/>
        </p:nvSpPr>
        <p:spPr>
          <a:xfrm>
            <a:off x="7801611" y="6316192"/>
            <a:ext cx="210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Hash Collisions &gt; 1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63149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0DC5-DC60-4DF7-8DD1-C89D0B66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Maq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5C7C7D1-2F33-44A1-BAD1-2DA4AA3E8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231607"/>
              </p:ext>
            </p:extLst>
          </p:nvPr>
        </p:nvGraphicFramePr>
        <p:xfrm>
          <a:off x="581192" y="2795886"/>
          <a:ext cx="4632240" cy="243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030">
                  <a:extLst>
                    <a:ext uri="{9D8B030D-6E8A-4147-A177-3AD203B41FA5}">
                      <a16:colId xmlns:a16="http://schemas.microsoft.com/office/drawing/2014/main" val="901602312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3466708522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1023049415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2077072112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1399626001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1281739763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826599860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2708026578"/>
                    </a:ext>
                  </a:extLst>
                </a:gridCol>
              </a:tblGrid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32171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36315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211735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12290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31977"/>
                  </a:ext>
                </a:extLst>
              </a:tr>
              <a:tr h="4057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7284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1A1C71F-D66A-45E2-A60E-F361C566B0FC}"/>
              </a:ext>
            </a:extLst>
          </p:cNvPr>
          <p:cNvCxnSpPr>
            <a:cxnSpLocks/>
          </p:cNvCxnSpPr>
          <p:nvPr/>
        </p:nvCxnSpPr>
        <p:spPr>
          <a:xfrm>
            <a:off x="5213432" y="2989415"/>
            <a:ext cx="1909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760E7B9-2496-4502-A5BD-BE2FB9F9FB41}"/>
              </a:ext>
            </a:extLst>
          </p:cNvPr>
          <p:cNvCxnSpPr>
            <a:cxnSpLocks/>
          </p:cNvCxnSpPr>
          <p:nvPr/>
        </p:nvCxnSpPr>
        <p:spPr>
          <a:xfrm flipV="1">
            <a:off x="5213432" y="3100389"/>
            <a:ext cx="1909325" cy="700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9640AD0-4767-48B7-98BF-ECEAD7801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88007"/>
              </p:ext>
            </p:extLst>
          </p:nvPr>
        </p:nvGraphicFramePr>
        <p:xfrm>
          <a:off x="7267742" y="2795886"/>
          <a:ext cx="4632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030">
                  <a:extLst>
                    <a:ext uri="{9D8B030D-6E8A-4147-A177-3AD203B41FA5}">
                      <a16:colId xmlns:a16="http://schemas.microsoft.com/office/drawing/2014/main" val="1984978659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969631130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2829025799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1174480584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3930217993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1942044171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309686697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2673365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5355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9F9BB99-8B27-47F2-A065-E2AC17306769}"/>
              </a:ext>
            </a:extLst>
          </p:cNvPr>
          <p:cNvCxnSpPr>
            <a:cxnSpLocks/>
          </p:cNvCxnSpPr>
          <p:nvPr/>
        </p:nvCxnSpPr>
        <p:spPr>
          <a:xfrm>
            <a:off x="5213432" y="4206234"/>
            <a:ext cx="1909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D4A79A8-B542-4FD7-A435-17BB2D39EA06}"/>
              </a:ext>
            </a:extLst>
          </p:cNvPr>
          <p:cNvCxnSpPr>
            <a:cxnSpLocks/>
          </p:cNvCxnSpPr>
          <p:nvPr/>
        </p:nvCxnSpPr>
        <p:spPr>
          <a:xfrm flipV="1">
            <a:off x="5213432" y="4350544"/>
            <a:ext cx="1909325" cy="285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46685813-FBB3-4C0B-A132-BEBF5F77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731851"/>
              </p:ext>
            </p:extLst>
          </p:nvPr>
        </p:nvGraphicFramePr>
        <p:xfrm>
          <a:off x="7267742" y="4043160"/>
          <a:ext cx="4632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030">
                  <a:extLst>
                    <a:ext uri="{9D8B030D-6E8A-4147-A177-3AD203B41FA5}">
                      <a16:colId xmlns:a16="http://schemas.microsoft.com/office/drawing/2014/main" val="1984978659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969631130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2829025799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1174480584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3930217993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1942044171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309686697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2673365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5355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1E08CC9-0C3B-41A2-80A0-B911D4C741DE}"/>
              </a:ext>
            </a:extLst>
          </p:cNvPr>
          <p:cNvCxnSpPr>
            <a:cxnSpLocks/>
          </p:cNvCxnSpPr>
          <p:nvPr/>
        </p:nvCxnSpPr>
        <p:spPr>
          <a:xfrm>
            <a:off x="5213432" y="3378994"/>
            <a:ext cx="1909325" cy="1588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8E32C8C-BA41-42E1-9BFA-2C825DA37125}"/>
              </a:ext>
            </a:extLst>
          </p:cNvPr>
          <p:cNvCxnSpPr>
            <a:cxnSpLocks/>
          </p:cNvCxnSpPr>
          <p:nvPr/>
        </p:nvCxnSpPr>
        <p:spPr>
          <a:xfrm>
            <a:off x="5213432" y="5022056"/>
            <a:ext cx="1909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AF425474-A7EE-4AD2-A9CB-3331C6615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85863"/>
              </p:ext>
            </p:extLst>
          </p:nvPr>
        </p:nvGraphicFramePr>
        <p:xfrm>
          <a:off x="7267742" y="4781705"/>
          <a:ext cx="4632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030">
                  <a:extLst>
                    <a:ext uri="{9D8B030D-6E8A-4147-A177-3AD203B41FA5}">
                      <a16:colId xmlns:a16="http://schemas.microsoft.com/office/drawing/2014/main" val="1984978659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969631130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2829025799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1174480584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3930217993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1942044171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309686697"/>
                    </a:ext>
                  </a:extLst>
                </a:gridCol>
                <a:gridCol w="579030">
                  <a:extLst>
                    <a:ext uri="{9D8B030D-6E8A-4147-A177-3AD203B41FA5}">
                      <a16:colId xmlns:a16="http://schemas.microsoft.com/office/drawing/2014/main" val="2673365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535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B04EC88-F0F4-4B8A-9F1B-9FE264B3ECD3}"/>
              </a:ext>
            </a:extLst>
          </p:cNvPr>
          <p:cNvSpPr txBox="1"/>
          <p:nvPr/>
        </p:nvSpPr>
        <p:spPr>
          <a:xfrm>
            <a:off x="8024645" y="1890876"/>
            <a:ext cx="358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/>
              <a:t>MissMatch &lt;= 2</a:t>
            </a:r>
            <a:endParaRPr lang="ko-KR" altLang="en-US" sz="3600" b="1" u="sng"/>
          </a:p>
        </p:txBody>
      </p:sp>
    </p:spTree>
    <p:extLst>
      <p:ext uri="{BB962C8B-B14F-4D97-AF65-F5344CB8AC3E}">
        <p14:creationId xmlns:p14="http://schemas.microsoft.com/office/powerpoint/2010/main" val="185399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0DC5-DC60-4DF7-8DD1-C89D0B66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Maq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ko-KR" altLang="en-US"/>
          </a:p>
        </p:txBody>
      </p:sp>
      <p:pic>
        <p:nvPicPr>
          <p:cNvPr id="12" name="그림 11" descr="화면, 건물, 준비, 플레이어이(가) 표시된 사진&#10;&#10;자동 생성된 설명">
            <a:extLst>
              <a:ext uri="{FF2B5EF4-FFF2-40B4-BE49-F238E27FC236}">
                <a16:creationId xmlns:a16="http://schemas.microsoft.com/office/drawing/2014/main" id="{8D7092DA-3AFB-4E2E-8392-53DB19F9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362" y="2110571"/>
            <a:ext cx="6599901" cy="4190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7C5003-1182-4249-9A67-9FD583FAA419}"/>
              </a:ext>
            </a:extLst>
          </p:cNvPr>
          <p:cNvSpPr txBox="1"/>
          <p:nvPr/>
        </p:nvSpPr>
        <p:spPr>
          <a:xfrm>
            <a:off x="397823" y="3313216"/>
            <a:ext cx="3164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/>
              <a:t>ShortRead</a:t>
            </a:r>
          </a:p>
          <a:p>
            <a:pPr algn="ctr"/>
            <a:r>
              <a:rPr lang="en-US" altLang="ko-KR" sz="2800" b="1"/>
              <a:t>Length=32</a:t>
            </a:r>
            <a:endParaRPr lang="ko-KR" altLang="en-US" sz="2800" b="1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7D0D3F4D-4506-469F-A49A-BA3C831883B7}"/>
              </a:ext>
            </a:extLst>
          </p:cNvPr>
          <p:cNvSpPr/>
          <p:nvPr/>
        </p:nvSpPr>
        <p:spPr>
          <a:xfrm>
            <a:off x="3497283" y="3671980"/>
            <a:ext cx="1211283" cy="236578"/>
          </a:xfrm>
          <a:prstGeom prst="rightArrow">
            <a:avLst>
              <a:gd name="adj1" fmla="val 50000"/>
              <a:gd name="adj2" fmla="val 12027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0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DDAF0-37C6-4E30-B58F-8CBAD254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성능 분석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2CBFA81-2D89-413A-AE6B-0FFB3E91B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025356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66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710C5-2E39-4805-AC51-7A6E9BAD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성능 분석</a:t>
            </a:r>
            <a:endParaRPr lang="ko-KR" altLang="en-US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B97A4AF8-CB7A-4F9F-BF2B-0642A8603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520280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770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CF17F-B499-4F83-A68D-B83B4247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성능 분석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50B65-6DAA-456A-9C09-4C074F2B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Reference DNA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길이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= N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ShortRead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길이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= L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분할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해쉬 테이블 생성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검색 시간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=O(1)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최악 시간 복잡도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=O(L x N)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분할과 해쉬 테이블 연산에 많은 시간이 소모되기 때문에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Sequencing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속도가 매우 느린 편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02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4AEC7-7865-44BE-B521-959EAA18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Bloom filter + de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bruijn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graph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F6B0B-FE74-4D42-BBF9-B02AD1A4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 novo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K-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mer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들이 이어지는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 Bruijn Graph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확실하게 이어지는 것이 아닌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Edge(False Positive)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없애주는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방식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 Bruijn Graph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C92984-0685-4958-8D28-90CE9D592D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4098898"/>
            <a:ext cx="9225556" cy="2056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80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4AEC7-7865-44BE-B521-959EAA18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Bloom filter + de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bruijn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graph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F6B0B-FE74-4D42-BBF9-B02AD1A4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30" y="1876968"/>
            <a:ext cx="3715037" cy="416110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실행 과정과 함께 원리를 설명해 보게 되면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입력받은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shortRead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mers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들로 만들어낸다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609449-0AE8-4335-8D33-5C9E9C42D8DF}"/>
              </a:ext>
            </a:extLst>
          </p:cNvPr>
          <p:cNvSpPr/>
          <p:nvPr/>
        </p:nvSpPr>
        <p:spPr>
          <a:xfrm>
            <a:off x="3527113" y="1876968"/>
            <a:ext cx="84908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28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Read</a:t>
            </a:r>
            <a:r>
              <a:rPr lang="en-US" altLang="ko-KR" sz="28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:</a:t>
            </a:r>
            <a:r>
              <a:rPr lang="en-US" altLang="ko-KR" sz="28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</a:t>
            </a:r>
            <a:r>
              <a:rPr lang="en-US" altLang="ko-KR" sz="28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AGATCGAGTG</a:t>
            </a:r>
            <a:endParaRPr lang="ko-KR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8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3</a:t>
            </a:r>
            <a:r>
              <a:rPr lang="en-US" altLang="ko-KR" sz="28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-</a:t>
            </a:r>
            <a:r>
              <a:rPr lang="en-US" altLang="ko-KR" sz="28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mers</a:t>
            </a:r>
            <a:r>
              <a:rPr lang="en-US" altLang="ko-KR" sz="28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:</a:t>
            </a:r>
            <a:r>
              <a:rPr lang="en-US" altLang="ko-KR" sz="28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</a:t>
            </a:r>
            <a:r>
              <a:rPr lang="en-US" altLang="ko-KR" sz="28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AGA</a:t>
            </a:r>
            <a:r>
              <a:rPr lang="en-US" altLang="ko-KR" sz="28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8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GAT</a:t>
            </a:r>
            <a:r>
              <a:rPr lang="en-US" altLang="ko-KR" sz="28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8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ATC</a:t>
            </a:r>
            <a:r>
              <a:rPr lang="en-US" altLang="ko-KR" sz="28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8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TCG</a:t>
            </a:r>
            <a:r>
              <a:rPr lang="en-US" altLang="ko-KR" sz="28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8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CGA</a:t>
            </a:r>
            <a:r>
              <a:rPr lang="en-US" altLang="ko-KR" sz="28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8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GAG</a:t>
            </a:r>
            <a:r>
              <a:rPr lang="en-US" altLang="ko-KR" sz="28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8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AGT</a:t>
            </a:r>
            <a:r>
              <a:rPr lang="en-US" altLang="ko-KR" sz="28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8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GTG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C0C84C-13C8-4291-A88B-4F626298B2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7113" y="2956344"/>
            <a:ext cx="7140887" cy="392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6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4AEC7-7865-44BE-B521-959EAA18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Bloom filter + de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bruijn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graph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F6B0B-FE74-4D42-BBF9-B02AD1A4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31" y="1876968"/>
            <a:ext cx="3587006" cy="416110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k-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mers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Bloom Filter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적용한다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형식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vector&lt;bool&gt; (1 bit/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쿼리로 들어오는 문자열에 대해 그것이 확실히 존재하지 않는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mer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인지에 대한 구분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185057-A591-4791-8F26-2064DA913E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1037" y="1240438"/>
            <a:ext cx="7849771" cy="543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2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139B4B-57D5-4C4F-9D27-D278006F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98D13DF5-ACDA-4F19-AA5C-A22CF869F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79695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2083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4AEC7-7865-44BE-B521-959EAA18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Bloom filter + de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bruijn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graph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F6B0B-FE74-4D42-BBF9-B02AD1A4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31" y="1876968"/>
            <a:ext cx="3587006" cy="416110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k-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mers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Bloom Filter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적용한다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Critical False Positives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탐색에서 제외할 수 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빨간 실선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검은 점선으로 된 원들은 탐색에서 제외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B96959-0158-45CB-8249-D61BF2C98A61}"/>
              </a:ext>
            </a:extLst>
          </p:cNvPr>
          <p:cNvPicPr/>
          <p:nvPr/>
        </p:nvPicPr>
        <p:blipFill rotWithShape="1">
          <a:blip r:embed="rId2"/>
          <a:srcRect b="48791"/>
          <a:stretch/>
        </p:blipFill>
        <p:spPr bwMode="auto">
          <a:xfrm>
            <a:off x="3993905" y="1209675"/>
            <a:ext cx="5639703" cy="2673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4051D6-1FE6-4E61-B55F-8408C49F1B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40236" y="3810823"/>
            <a:ext cx="6370572" cy="30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19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4AEC7-7865-44BE-B521-959EAA18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Bloom filter + de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bruijn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graph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F6B0B-FE74-4D42-BBF9-B02AD1A4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30" y="1876968"/>
            <a:ext cx="5790672" cy="4692644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BFS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contigs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생성해낸다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 시장 정점 찾는 방법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Left extension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후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bloom filter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존재여부 확인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Bloom filter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존재하지 않는다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정점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Bloom filter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존재한다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정점이 아님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긴 길이의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contig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DF9C33-E14E-48D4-8CF3-22FD75E47C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702" y="1580632"/>
            <a:ext cx="6072280" cy="3696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692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DDBF5-CD54-4AC4-94E0-38ABFB02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22BF3-DFA3-4792-A628-E9193509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94" y="1406769"/>
            <a:ext cx="11348211" cy="4624852"/>
          </a:xfrm>
        </p:spPr>
        <p:txBody>
          <a:bodyPr anchor="t"/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인접 리스트 기반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BFS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O(|V|+|E|) )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mers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만들어내기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때문에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가장 많아도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이하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Edge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mer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들이 서로 겹치지 않을 정도로 부여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다양성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4^k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마다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Edge 2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존재여부 확인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해싱을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사용하기 때문에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O(log(n))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걸린다고 계산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pt-BR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pt-BR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  O(log(n)) * O(|V|+|E|) = O(log(n)) + O(n + (2n)) = O(nlog(n))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95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DDBF5-CD54-4AC4-94E0-38ABFB02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22BF3-DFA3-4792-A628-E9193509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0498"/>
            <a:ext cx="11029615" cy="4624852"/>
          </a:xfrm>
        </p:spPr>
        <p:txBody>
          <a:bodyPr anchor="t"/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평가 요소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contig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N50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myDNA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가장 긴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contig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일치율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소모 시간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N50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 novo assembly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품질을 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정의할 때 사용되는 수치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N50 : 60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EC878E-7A49-414C-9F95-EEC5EB48BE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3058" y="3429000"/>
            <a:ext cx="77931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3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DDBF5-CD54-4AC4-94E0-38ABFB02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22BF3-DFA3-4792-A628-E9193509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220" y="653449"/>
            <a:ext cx="11029615" cy="4624852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 예시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F2F8DA-DA1E-426C-979B-1D20C5D019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763" y="1467956"/>
            <a:ext cx="9221853" cy="47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52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DDBF5-CD54-4AC4-94E0-38ABFB02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22BF3-DFA3-4792-A628-E9193509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1674"/>
            <a:ext cx="11029615" cy="4624852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전제조건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N = 20000, M = 2000, L = 1000 )</a:t>
            </a:r>
          </a:p>
          <a:p>
            <a:pPr marL="0" indent="0">
              <a:buNone/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일치율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100%, N50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20000,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소모 시간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0.679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N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25000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변경했을 때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일치율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66.456%, N50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16614,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소모 시간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0.724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N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30000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변경했을 때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일치율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30.6967%, N50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3089,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소모 시간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0.786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901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DDBF5-CD54-4AC4-94E0-38ABFB02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22BF3-DFA3-4792-A628-E9193509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725" y="594360"/>
            <a:ext cx="11029615" cy="4624852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전제조건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N = 20000, M = 2000, L = 1000 )</a:t>
            </a: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N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25000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변경했을 때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N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30000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변경했을 때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522D20C-5FBF-47F2-93E5-14FA43E60B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749294"/>
              </p:ext>
            </p:extLst>
          </p:nvPr>
        </p:nvGraphicFramePr>
        <p:xfrm>
          <a:off x="581192" y="1638789"/>
          <a:ext cx="4910772" cy="521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DAD3C57-4CFD-40D7-8A20-65F16E554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71029"/>
              </p:ext>
            </p:extLst>
          </p:nvPr>
        </p:nvGraphicFramePr>
        <p:xfrm>
          <a:off x="6700038" y="1783080"/>
          <a:ext cx="4910772" cy="507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7487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DDBF5-CD54-4AC4-94E0-38ABFB02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22BF3-DFA3-4792-A628-E9193509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725" y="594360"/>
            <a:ext cx="11029615" cy="4624852"/>
          </a:xfrm>
        </p:spPr>
        <p:txBody>
          <a:bodyPr anchor="t"/>
          <a:lstStyle/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D4B8D-3B90-447D-8229-80F03077A10E}"/>
              </a:ext>
            </a:extLst>
          </p:cNvPr>
          <p:cNvSpPr txBox="1"/>
          <p:nvPr/>
        </p:nvSpPr>
        <p:spPr>
          <a:xfrm>
            <a:off x="7598455" y="1578554"/>
            <a:ext cx="44629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원본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DNA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길이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길어질수록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소모 시간 또한 증가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shortRead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개수와 길이의 곱이 커질수록 정확도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N50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수치가 커진다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표본 이상에서는 빠른 시간 안에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복원해냄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아쉬운 점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확실히 이어지는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shortRead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분포가 없다면 여러 개의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contig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들로 나눠져서 원본길이로 복구할 수 없어 아쉬움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유연하게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kmer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잇는 방법을 더 고안해내고 싶다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9426DCD6-5C4A-4825-B70B-A2C9598BE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336851"/>
              </p:ext>
            </p:extLst>
          </p:nvPr>
        </p:nvGraphicFramePr>
        <p:xfrm>
          <a:off x="275772" y="1638788"/>
          <a:ext cx="7322683" cy="4624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2058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F2BBD25-F0FB-42D0-A9C1-93D88554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419" y="3144643"/>
            <a:ext cx="7315200" cy="9620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C4AEC7-7865-44BE-B521-959EAA18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bruijn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graph + Graph traversal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F6B0B-FE74-4D42-BBF9-B02AD1A4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31" y="2169109"/>
            <a:ext cx="3587006" cy="95587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GRAPH GENERATE</a:t>
            </a: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K-MERS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20F394-2B5B-486C-ACF1-11A9C7DB24C0}"/>
              </a:ext>
            </a:extLst>
          </p:cNvPr>
          <p:cNvSpPr txBox="1">
            <a:spLocks/>
          </p:cNvSpPr>
          <p:nvPr/>
        </p:nvSpPr>
        <p:spPr>
          <a:xfrm>
            <a:off x="174031" y="3468617"/>
            <a:ext cx="3587006" cy="955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K=3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일때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K-MER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9027E5B-2BFE-47DC-8DE5-566FB95F8B57}"/>
              </a:ext>
            </a:extLst>
          </p:cNvPr>
          <p:cNvSpPr txBox="1">
            <a:spLocks/>
          </p:cNvSpPr>
          <p:nvPr/>
        </p:nvSpPr>
        <p:spPr>
          <a:xfrm>
            <a:off x="174031" y="4424496"/>
            <a:ext cx="3587006" cy="2056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S-&gt;T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꼴의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EDGE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SUFFIX OF 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PREFIX OF T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같을 때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9E79BDB-03AE-4E80-894E-5B63536E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34" y="1487366"/>
            <a:ext cx="7305675" cy="47053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822ABAC-926D-4260-9539-F20A408FAC22}"/>
              </a:ext>
            </a:extLst>
          </p:cNvPr>
          <p:cNvGrpSpPr/>
          <p:nvPr/>
        </p:nvGrpSpPr>
        <p:grpSpPr>
          <a:xfrm>
            <a:off x="6509555" y="3211456"/>
            <a:ext cx="4648907" cy="2796565"/>
            <a:chOff x="6727303" y="3200824"/>
            <a:chExt cx="4648907" cy="279656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48F68E9-9B62-45BA-B8B0-D661CDCBEC34}"/>
                </a:ext>
              </a:extLst>
            </p:cNvPr>
            <p:cNvSpPr/>
            <p:nvPr/>
          </p:nvSpPr>
          <p:spPr>
            <a:xfrm>
              <a:off x="10954869" y="3200824"/>
              <a:ext cx="421341" cy="436042"/>
            </a:xfrm>
            <a:prstGeom prst="ellipse">
              <a:avLst/>
            </a:prstGeom>
            <a:noFill/>
            <a:ln w="825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9A42DB3-4115-4F69-A399-2CCD90DD4458}"/>
                </a:ext>
              </a:extLst>
            </p:cNvPr>
            <p:cNvSpPr/>
            <p:nvPr/>
          </p:nvSpPr>
          <p:spPr>
            <a:xfrm>
              <a:off x="6727303" y="5534998"/>
              <a:ext cx="467577" cy="462392"/>
            </a:xfrm>
            <a:prstGeom prst="ellipse">
              <a:avLst/>
            </a:prstGeom>
            <a:noFill/>
            <a:ln w="825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E7DD239-4010-4650-AF58-B7E8C3313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557" y="1154612"/>
            <a:ext cx="7684267" cy="533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4AEC7-7865-44BE-B521-959EAA18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bruijn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graph + Graph traversal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F6B0B-FE74-4D42-BBF9-B02AD1A4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31" y="2169108"/>
            <a:ext cx="3587006" cy="3980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GRAPH TRAVERSAL</a:t>
            </a:r>
          </a:p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활용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더 갈 수 있는 간선이 있다면 계속 탐색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8748B6-3156-4F68-9F3F-43BFCCF06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30469"/>
            <a:ext cx="7761853" cy="42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9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64702-B488-4984-BC96-1C93627C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개요 및 데이터 생성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BFB7E-FE03-420A-AF48-F637C72A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234108"/>
          </a:xfrm>
        </p:spPr>
        <p:txBody>
          <a:bodyPr/>
          <a:lstStyle/>
          <a:p>
            <a:pPr latinLnBrk="1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Given M number of short reads of length L, reconstruct the original sequence of length N that those shorts reads come from.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*N(Original sequence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2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만개</a:t>
            </a:r>
          </a:p>
          <a:p>
            <a:pPr latinLnBrk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*M(short reads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2000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  <a:p>
            <a:pPr latinLnBrk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*L(short reads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100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*D(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read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발생하는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mismatch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12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생성은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아호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코라식을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알고리즘을 통해 생성되는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substring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반복 주기를 최대한 늘려 주기성을 최대한 제거해 주었다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925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DDBF5-CD54-4AC4-94E0-38ABFB02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22BF3-DFA3-4792-A628-E9193509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725" y="594360"/>
            <a:ext cx="11029615" cy="4624852"/>
          </a:xfrm>
        </p:spPr>
        <p:txBody>
          <a:bodyPr anchor="t"/>
          <a:lstStyle/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3DA404-AFC5-46F3-9144-4201FE2F7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01" y="1533832"/>
            <a:ext cx="3848144" cy="41669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09168F-C5AB-4894-A709-B6BEBAF27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77" y="1900927"/>
            <a:ext cx="5741731" cy="36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22BF3-DFA3-4792-A628-E9193509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725" y="594360"/>
            <a:ext cx="11029615" cy="4624852"/>
          </a:xfrm>
        </p:spPr>
        <p:txBody>
          <a:bodyPr anchor="t"/>
          <a:lstStyle/>
          <a:p>
            <a:pPr marL="0" indent="0"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9E66E84-DEB3-48C5-B79B-D584E104679A}"/>
              </a:ext>
            </a:extLst>
          </p:cNvPr>
          <p:cNvSpPr txBox="1">
            <a:spLocks/>
          </p:cNvSpPr>
          <p:nvPr/>
        </p:nvSpPr>
        <p:spPr>
          <a:xfrm>
            <a:off x="4302497" y="3151190"/>
            <a:ext cx="3587006" cy="5556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42298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64702-B488-4984-BC96-1C93627C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 환경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87E38E3-B5EB-423C-BAAB-513E75B078E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8000"/>
          <a:stretch/>
        </p:blipFill>
        <p:spPr bwMode="auto">
          <a:xfrm>
            <a:off x="581192" y="2314008"/>
            <a:ext cx="7464981" cy="26531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1AEF4-1C24-4A04-A622-A7377E8DA61D}"/>
              </a:ext>
            </a:extLst>
          </p:cNvPr>
          <p:cNvSpPr txBox="1"/>
          <p:nvPr/>
        </p:nvSpPr>
        <p:spPr>
          <a:xfrm>
            <a:off x="581191" y="5205591"/>
            <a:ext cx="9622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부가적으로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 10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설치한 환경에서 진행되었다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30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52E64-D706-4383-BCFB-CB421880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C9090D4-138F-40A2-988D-1631BB1B1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77612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44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8514C8-1203-4993-8B6E-46995E9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4499123" cy="12697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novo (greedy)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46D6DF-C2A7-42D3-9DFA-60A0D594F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sz="2500" dirty="0"/>
              <a:t>Greedy </a:t>
            </a:r>
            <a:r>
              <a:rPr lang="ko-KR" altLang="en-US" sz="2500" dirty="0"/>
              <a:t>방식을 사용</a:t>
            </a:r>
            <a:endParaRPr lang="en-US" altLang="ko-KR" sz="2500" dirty="0"/>
          </a:p>
          <a:p>
            <a:r>
              <a:rPr lang="ko-KR" altLang="en-US" sz="2500" dirty="0"/>
              <a:t>모든 </a:t>
            </a:r>
            <a:r>
              <a:rPr lang="en-US" altLang="ko-KR" sz="2500" dirty="0"/>
              <a:t>Short Read</a:t>
            </a:r>
            <a:r>
              <a:rPr lang="ko-KR" altLang="en-US" sz="2500" dirty="0"/>
              <a:t>에 대해 가장 많이 겹치는 둘을 합친다</a:t>
            </a:r>
            <a:endParaRPr lang="en-US" altLang="ko-KR" sz="2500" dirty="0"/>
          </a:p>
          <a:p>
            <a:r>
              <a:rPr lang="en-US" sz="2500" dirty="0"/>
              <a:t>Short Read</a:t>
            </a:r>
            <a:r>
              <a:rPr lang="ko-KR" altLang="en-US" sz="2500" dirty="0"/>
              <a:t>가 하나 남을 때까지 반복한다</a:t>
            </a:r>
            <a:r>
              <a:rPr lang="en-US" altLang="ko-KR" sz="2500" dirty="0"/>
              <a:t>.</a:t>
            </a:r>
            <a:endParaRPr lang="en-US" sz="2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CA415C-9EE9-452E-8250-CD3362DA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95" y="1971868"/>
            <a:ext cx="7403524" cy="38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4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514C8-1203-4993-8B6E-46995E9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novo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F22E6B-8BA8-402C-A50B-50957E1DB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6" y="2340864"/>
            <a:ext cx="7599379" cy="3634486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919245C-9D4A-494C-BA85-854CAD89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199" y="2340864"/>
            <a:ext cx="3401522" cy="3634486"/>
          </a:xfrm>
        </p:spPr>
        <p:txBody>
          <a:bodyPr>
            <a:normAutofit lnSpcReduction="10000"/>
          </a:bodyPr>
          <a:lstStyle/>
          <a:p>
            <a:r>
              <a:rPr lang="ko-KR" altLang="en-US" sz="2500" dirty="0"/>
              <a:t>중복이 존재할 경우 잘못된 결과를 얻을 수 있다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/>
              <a:t>겹치는 문자열의 개수가 일정 이상일 경우에만 합치는 </a:t>
            </a:r>
            <a:r>
              <a:rPr lang="en-US" altLang="ko-KR" sz="2500" dirty="0"/>
              <a:t>Threshold</a:t>
            </a:r>
            <a:r>
              <a:rPr lang="ko-KR" altLang="en-US" sz="2500" dirty="0"/>
              <a:t>를 적용</a:t>
            </a:r>
          </a:p>
        </p:txBody>
      </p:sp>
    </p:spTree>
    <p:extLst>
      <p:ext uri="{BB962C8B-B14F-4D97-AF65-F5344CB8AC3E}">
        <p14:creationId xmlns:p14="http://schemas.microsoft.com/office/powerpoint/2010/main" val="350213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10BF-8216-4A47-8C3D-22F945B6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5000" dirty="0"/>
              <a:t>결과 및 성능 분석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01CDCA3-E874-412F-9E55-E4C116A9D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961840"/>
              </p:ext>
            </p:extLst>
          </p:nvPr>
        </p:nvGraphicFramePr>
        <p:xfrm>
          <a:off x="581025" y="2341563"/>
          <a:ext cx="11029950" cy="4257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760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571CD-C57B-47AC-9446-4C8D4083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5012"/>
            <a:ext cx="11029616" cy="11887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Maq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D5711-C8E5-4CF9-A4BD-C88F6DC08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582" y="470489"/>
            <a:ext cx="1102961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Hash?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3187B-E0C5-4A44-82AD-C44614F05D47}"/>
              </a:ext>
            </a:extLst>
          </p:cNvPr>
          <p:cNvSpPr txBox="1"/>
          <p:nvPr/>
        </p:nvSpPr>
        <p:spPr>
          <a:xfrm>
            <a:off x="2119745" y="2652860"/>
            <a:ext cx="283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ShortRead</a:t>
            </a:r>
          </a:p>
          <a:p>
            <a:r>
              <a:rPr lang="en-US" altLang="ko-KR"/>
              <a:t>ATCCAGCTACGACTGACGATC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812A9-9E3E-4D7F-ABBB-0C60493FB582}"/>
              </a:ext>
            </a:extLst>
          </p:cNvPr>
          <p:cNvSpPr txBox="1"/>
          <p:nvPr/>
        </p:nvSpPr>
        <p:spPr>
          <a:xfrm>
            <a:off x="2119745" y="5097877"/>
            <a:ext cx="283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Reference DNA</a:t>
            </a:r>
          </a:p>
          <a:p>
            <a:r>
              <a:rPr lang="en-US" altLang="ko-KR" dirty="0"/>
              <a:t>ATCCAGCTACGACTGACGATC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17E9A2-1A2C-4EE8-8407-AA04B610DE24}"/>
              </a:ext>
            </a:extLst>
          </p:cNvPr>
          <p:cNvSpPr/>
          <p:nvPr/>
        </p:nvSpPr>
        <p:spPr>
          <a:xfrm>
            <a:off x="6077546" y="2283303"/>
            <a:ext cx="837909" cy="445918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E1DEB-E44F-4D2E-B968-6605B39809E3}"/>
              </a:ext>
            </a:extLst>
          </p:cNvPr>
          <p:cNvSpPr txBox="1"/>
          <p:nvPr/>
        </p:nvSpPr>
        <p:spPr>
          <a:xfrm>
            <a:off x="5729844" y="1849872"/>
            <a:ext cx="17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Hash Function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5BAFA4-CDA3-408A-8E24-089196F92E3B}"/>
              </a:ext>
            </a:extLst>
          </p:cNvPr>
          <p:cNvCxnSpPr/>
          <p:nvPr/>
        </p:nvCxnSpPr>
        <p:spPr>
          <a:xfrm>
            <a:off x="5195455" y="3076965"/>
            <a:ext cx="13010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7D56F4-6F19-452A-9F8B-9E5F6FBBD22F}"/>
              </a:ext>
            </a:extLst>
          </p:cNvPr>
          <p:cNvCxnSpPr/>
          <p:nvPr/>
        </p:nvCxnSpPr>
        <p:spPr>
          <a:xfrm>
            <a:off x="5195454" y="5539116"/>
            <a:ext cx="13010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7D25D2A-0156-4907-AC3B-D6D7280C6D75}"/>
              </a:ext>
            </a:extLst>
          </p:cNvPr>
          <p:cNvCxnSpPr>
            <a:cxnSpLocks/>
          </p:cNvCxnSpPr>
          <p:nvPr/>
        </p:nvCxnSpPr>
        <p:spPr>
          <a:xfrm>
            <a:off x="6496499" y="3076965"/>
            <a:ext cx="1899356" cy="1435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19F179-6562-4C78-900A-05BB0107BB6D}"/>
              </a:ext>
            </a:extLst>
          </p:cNvPr>
          <p:cNvCxnSpPr>
            <a:cxnSpLocks/>
          </p:cNvCxnSpPr>
          <p:nvPr/>
        </p:nvCxnSpPr>
        <p:spPr>
          <a:xfrm flipV="1">
            <a:off x="6496499" y="4512895"/>
            <a:ext cx="1899356" cy="1026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폭발: 8pt 18">
            <a:extLst>
              <a:ext uri="{FF2B5EF4-FFF2-40B4-BE49-F238E27FC236}">
                <a16:creationId xmlns:a16="http://schemas.microsoft.com/office/drawing/2014/main" id="{25A7126F-FFF2-4F23-825A-028F910E976E}"/>
              </a:ext>
            </a:extLst>
          </p:cNvPr>
          <p:cNvSpPr/>
          <p:nvPr/>
        </p:nvSpPr>
        <p:spPr>
          <a:xfrm>
            <a:off x="7914905" y="4059011"/>
            <a:ext cx="1068779" cy="93977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21B499-79A1-45F9-9B95-1D9BB8687FBD}"/>
              </a:ext>
            </a:extLst>
          </p:cNvPr>
          <p:cNvSpPr txBox="1"/>
          <p:nvPr/>
        </p:nvSpPr>
        <p:spPr>
          <a:xfrm>
            <a:off x="2119744" y="3633471"/>
            <a:ext cx="283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ATCCAGCTACGACTGAC</a:t>
            </a:r>
            <a:r>
              <a:rPr lang="en-US" altLang="ko-KR">
                <a:solidFill>
                  <a:srgbClr val="00B0F0"/>
                </a:solidFill>
              </a:rPr>
              <a:t>A</a:t>
            </a:r>
            <a:r>
              <a:rPr lang="en-US" altLang="ko-KR"/>
              <a:t>ATC</a:t>
            </a:r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F6967C9-267C-45B4-BD3F-3CD8103D4080}"/>
              </a:ext>
            </a:extLst>
          </p:cNvPr>
          <p:cNvCxnSpPr>
            <a:cxnSpLocks/>
          </p:cNvCxnSpPr>
          <p:nvPr/>
        </p:nvCxnSpPr>
        <p:spPr>
          <a:xfrm>
            <a:off x="4391890" y="3259876"/>
            <a:ext cx="0" cy="37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00D602A-3F67-4DD6-B6F1-32BD325E7DD5}"/>
              </a:ext>
            </a:extLst>
          </p:cNvPr>
          <p:cNvCxnSpPr/>
          <p:nvPr/>
        </p:nvCxnSpPr>
        <p:spPr>
          <a:xfrm>
            <a:off x="5195453" y="3818137"/>
            <a:ext cx="13010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50BBBC6-DE62-4AC8-8FC3-0675A4389A31}"/>
              </a:ext>
            </a:extLst>
          </p:cNvPr>
          <p:cNvCxnSpPr>
            <a:cxnSpLocks/>
          </p:cNvCxnSpPr>
          <p:nvPr/>
        </p:nvCxnSpPr>
        <p:spPr>
          <a:xfrm flipV="1">
            <a:off x="6496498" y="2404753"/>
            <a:ext cx="1706091" cy="1413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F5CF19-8F67-40CC-8800-12827CC59918}"/>
              </a:ext>
            </a:extLst>
          </p:cNvPr>
          <p:cNvSpPr txBox="1"/>
          <p:nvPr/>
        </p:nvSpPr>
        <p:spPr>
          <a:xfrm>
            <a:off x="8202589" y="1795305"/>
            <a:ext cx="215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MissMatch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C02778-4760-4320-B150-21D729D0DE5A}"/>
              </a:ext>
            </a:extLst>
          </p:cNvPr>
          <p:cNvSpPr txBox="1"/>
          <p:nvPr/>
        </p:nvSpPr>
        <p:spPr>
          <a:xfrm>
            <a:off x="7647710" y="5073170"/>
            <a:ext cx="208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Hash Collision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4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/>
      <p:bldP spid="19" grpId="0" animBg="1"/>
      <p:bldP spid="20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3E4124"/>
      </a:dk2>
      <a:lt2>
        <a:srgbClr val="F2EEEF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B67887"/>
      </a:hlink>
      <a:folHlink>
        <a:srgbClr val="898989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a:style>
    </a:spDef>
  </a:objectDefaults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991</Words>
  <Application>Microsoft Office PowerPoint</Application>
  <PresentationFormat>와이드스크린</PresentationFormat>
  <Paragraphs>189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Consolas</vt:lpstr>
      <vt:lpstr>Franklin Gothic Book</vt:lpstr>
      <vt:lpstr>Franklin Gothic Demi</vt:lpstr>
      <vt:lpstr>Wingdings</vt:lpstr>
      <vt:lpstr>Wingdings 2</vt:lpstr>
      <vt:lpstr>DividendVTI</vt:lpstr>
      <vt:lpstr>컴퓨터알고리즘과실습  프로젝트 </vt:lpstr>
      <vt:lpstr>목차</vt:lpstr>
      <vt:lpstr>개요 및 데이터 생성 방법</vt:lpstr>
      <vt:lpstr>프로그램 실행 환경</vt:lpstr>
      <vt:lpstr>알고리즘</vt:lpstr>
      <vt:lpstr>De novo (greedy)</vt:lpstr>
      <vt:lpstr>De novo</vt:lpstr>
      <vt:lpstr>결과 및 성능 분석</vt:lpstr>
      <vt:lpstr>Maq 알고리즘</vt:lpstr>
      <vt:lpstr>Maq 알고리즘</vt:lpstr>
      <vt:lpstr>Maq 알고리즘</vt:lpstr>
      <vt:lpstr>Maq 알고리즘</vt:lpstr>
      <vt:lpstr>Maq 알고리즘</vt:lpstr>
      <vt:lpstr>결과 및 성능 분석</vt:lpstr>
      <vt:lpstr>결과 및 성능 분석</vt:lpstr>
      <vt:lpstr>결과 및 성능 분석</vt:lpstr>
      <vt:lpstr>Bloom filter + de bruijn graph</vt:lpstr>
      <vt:lpstr>Bloom filter + de bruijn graph</vt:lpstr>
      <vt:lpstr>Bloom filter + de bruijn graph</vt:lpstr>
      <vt:lpstr>Bloom filter + de bruijn graph</vt:lpstr>
      <vt:lpstr>Bloom filter + de bruijn graph</vt:lpstr>
      <vt:lpstr>결과 및 성능</vt:lpstr>
      <vt:lpstr>결과 및 성능</vt:lpstr>
      <vt:lpstr>결과 및 성능</vt:lpstr>
      <vt:lpstr>결과 및 성능</vt:lpstr>
      <vt:lpstr>결과 및 성능</vt:lpstr>
      <vt:lpstr>결과 및 성능</vt:lpstr>
      <vt:lpstr>de bruijn graph + Graph traversal</vt:lpstr>
      <vt:lpstr>de bruijn graph + Graph traversal</vt:lpstr>
      <vt:lpstr>결과 및 성능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컴퓨터알고리즘과실습  프로젝트 </dc:title>
  <dc:creator>준섭 김</dc:creator>
  <cp:lastModifiedBy>Home</cp:lastModifiedBy>
  <cp:revision>42</cp:revision>
  <dcterms:created xsi:type="dcterms:W3CDTF">2020-06-16T16:07:25Z</dcterms:created>
  <dcterms:modified xsi:type="dcterms:W3CDTF">2020-06-16T23:48:14Z</dcterms:modified>
</cp:coreProperties>
</file>