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45EDB3-0F77-4145-BA74-9EA3C79E4625}">
  <a:tblStyle styleId="{1F45EDB3-0F77-4145-BA74-9EA3C79E46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e4139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e4139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e41391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e41391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e41391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e41391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ec6d77c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ec6d77c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ec6d77c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ec6d77c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ecdecde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ecdecde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ecdecde3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ecdecde3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e41391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e41391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7.png"/><Relationship Id="rId10" Type="http://schemas.openxmlformats.org/officeDocument/2006/relationships/image" Target="../media/image8.jp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0.jpg"/><Relationship Id="rId6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50350"/>
            <a:ext cx="8520600" cy="921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9525" endA="0" endPos="1000" fadeDir="5400012" kx="0" rotWithShape="0" algn="bl" stA="15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Team2 ‘Care to count’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5425" y="379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StarShip </a:t>
            </a:r>
            <a:r>
              <a:rPr lang="nl" sz="1200"/>
              <a:t>Module 3, 10th Sept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Coimbra, Portugal  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75" y="858800"/>
            <a:ext cx="3157824" cy="236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675" y="0"/>
            <a:ext cx="2105323" cy="70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38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9525" y="4724400"/>
            <a:ext cx="819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7301" y="4810125"/>
            <a:ext cx="723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6426" y="4619625"/>
            <a:ext cx="4191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5526" y="4705350"/>
            <a:ext cx="7143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2472" y="1340374"/>
            <a:ext cx="3422526" cy="15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38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675" y="0"/>
            <a:ext cx="2105323" cy="70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850" y="757563"/>
            <a:ext cx="58388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849" y="4295800"/>
            <a:ext cx="1016400" cy="52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1938" y="4271101"/>
            <a:ext cx="11123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8075" y="2993663"/>
            <a:ext cx="6000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0481" y="3769525"/>
            <a:ext cx="835264" cy="4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78075" y="701775"/>
            <a:ext cx="2285975" cy="5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924275" y="3610600"/>
            <a:ext cx="5039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Top 1 need: </a:t>
            </a:r>
            <a:r>
              <a:rPr b="1" lang="nl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 for Counting</a:t>
            </a:r>
            <a:endParaRPr/>
          </a:p>
          <a:p>
            <a:pPr indent="0" lvl="0" marL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way to improve the experience of counting carbohydrates using minimal cognitive load to improve the motivation for diabetic diet management.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42350" y="1599788"/>
            <a:ext cx="27241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2925" y="84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Market analysis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900" y="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1827" cy="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5" y="1471100"/>
            <a:ext cx="4350225" cy="22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825" y="2130075"/>
            <a:ext cx="36957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575" y="3549525"/>
            <a:ext cx="1838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575" y="457080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700" y="0"/>
            <a:ext cx="2446300" cy="188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6"/>
          <p:cNvGraphicFramePr/>
          <p:nvPr/>
        </p:nvGraphicFramePr>
        <p:xfrm>
          <a:off x="636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{1F45EDB3-0F77-4145-BA74-9EA3C79E4625}</a:tableStyleId>
              </a:tblPr>
              <a:tblGrid>
                <a:gridCol w="814625"/>
                <a:gridCol w="751950"/>
                <a:gridCol w="859375"/>
                <a:gridCol w="698250"/>
                <a:gridCol w="859375"/>
                <a:gridCol w="966800"/>
                <a:gridCol w="1002625"/>
                <a:gridCol w="832525"/>
              </a:tblGrid>
              <a:tr h="1449125">
                <a:tc>
                  <a:txBody>
                    <a:bodyPr/>
                    <a:lstStyle/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Stakeholder</a:t>
                      </a:r>
                      <a:endParaRPr b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Personal entity</a:t>
                      </a:r>
                      <a:endParaRPr b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Impact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How much the project impact them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Influence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How much influence do they have over the project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Priority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What is important to the stakeholders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Contribution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How the stakeholders can contribute to the project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Block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How the stakeholder can block the project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Engagement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800"/>
                        <a:t>strategies</a:t>
                      </a:r>
                      <a:endParaRPr b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3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" sz="800"/>
                        <a:t>Beneficiary</a:t>
                      </a:r>
                      <a:endParaRPr i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DM 1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DM2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Gestational diabetes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High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High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Accuracy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Fast decision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Validation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Personalized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Feedback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Direct monitoring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Non-participation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Age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Digital/health literacy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Culture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Personal traits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Medical staff engagement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Educational videos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</a:tr>
              <a:tr h="62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" sz="800"/>
                        <a:t>User</a:t>
                      </a:r>
                      <a:endParaRPr i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Software developers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High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High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Access to data analytics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New features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Interoperability with EHR 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Lack of knowledge/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infrastructure/HR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Strategic alliances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3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nl" sz="800"/>
                        <a:t>Payer</a:t>
                      </a:r>
                      <a:endParaRPr i="1"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Insurance companies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Patients (DM1, DM2)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Fitness aware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Medium[JF1] 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Medium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Reduce DM complications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Advice/checking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status of diabetes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management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Culture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  <a:p>
                      <a:pPr indent="0" lvl="0" marL="177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 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800"/>
                        <a:t>Lower the price of infrastucture  for patients</a:t>
                      </a:r>
                      <a:endParaRPr sz="800"/>
                    </a:p>
                  </a:txBody>
                  <a:tcPr marT="38100" marB="38100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494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D7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967546" y="1027503"/>
            <a:ext cx="149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900" y="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1827" cy="7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2461823" y="444113"/>
            <a:ext cx="4227600" cy="4227900"/>
          </a:xfrm>
          <a:prstGeom prst="ellipse">
            <a:avLst/>
          </a:prstGeom>
          <a:solidFill>
            <a:srgbClr val="A1C3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3395538" y="216459"/>
            <a:ext cx="2360940" cy="2360507"/>
            <a:chOff x="3614360" y="410488"/>
            <a:chExt cx="2166000" cy="2166000"/>
          </a:xfrm>
        </p:grpSpPr>
        <p:sp>
          <p:nvSpPr>
            <p:cNvPr id="115" name="Google Shape;115;p19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Apps that log blood glucose, count carbs, and calculate insulin does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mySugr, GlucOracle, Glucos Buddy, BG Monitor, Glooko loogbook, Diabetes Connect</a:t>
              </a:r>
              <a:r>
                <a:rPr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) 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2202103" y="1397169"/>
            <a:ext cx="2360940" cy="2360507"/>
            <a:chOff x="2519466" y="1493908"/>
            <a:chExt cx="2166000" cy="2166000"/>
          </a:xfrm>
        </p:grpSpPr>
        <p:sp>
          <p:nvSpPr>
            <p:cNvPr id="118" name="Google Shape;118;p19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Apps that personalize recipes to the need to diabetics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Carb Counting with Lenny</a:t>
              </a: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9"/>
          <p:cNvGrpSpPr/>
          <p:nvPr/>
        </p:nvGrpSpPr>
        <p:grpSpPr>
          <a:xfrm>
            <a:off x="3395533" y="2566525"/>
            <a:ext cx="2360940" cy="2360507"/>
            <a:chOff x="3614356" y="2566908"/>
            <a:chExt cx="2166000" cy="2166000"/>
          </a:xfrm>
        </p:grpSpPr>
        <p:sp>
          <p:nvSpPr>
            <p:cNvPr id="121" name="Google Shape;121;p19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Apps and device that count the  amount of calories in the food without   knowing the weight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Diabetes: M</a:t>
              </a:r>
              <a:r>
                <a:rPr lang="nl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4580950" y="1397132"/>
            <a:ext cx="2360940" cy="2360507"/>
            <a:chOff x="4701894" y="1493874"/>
            <a:chExt cx="2166000" cy="2166000"/>
          </a:xfrm>
        </p:grpSpPr>
        <p:sp>
          <p:nvSpPr>
            <p:cNvPr id="124" name="Google Shape;124;p19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1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Fitness app that record exercise and food intake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MyFitnessPal ,MyNEtDiary</a:t>
              </a:r>
              <a:r>
                <a:rPr lang="nl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9"/>
          <p:cNvSpPr/>
          <p:nvPr/>
        </p:nvSpPr>
        <p:spPr>
          <a:xfrm>
            <a:off x="3908187" y="1890206"/>
            <a:ext cx="1336500" cy="1335900"/>
          </a:xfrm>
          <a:prstGeom prst="ellipse">
            <a:avLst/>
          </a:prstGeom>
          <a:solidFill>
            <a:srgbClr val="A1C3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Existing solutions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900" y="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1827" cy="7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3906958" y="1911280"/>
            <a:ext cx="1323600" cy="13206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Solutions</a:t>
            </a:r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1917433" y="1453653"/>
            <a:ext cx="2742176" cy="2667697"/>
            <a:chOff x="1917433" y="1453653"/>
            <a:chExt cx="2742176" cy="2667697"/>
          </a:xfrm>
        </p:grpSpPr>
        <p:sp>
          <p:nvSpPr>
            <p:cNvPr id="135" name="Google Shape;135;p20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3451411" y="2479847"/>
            <a:ext cx="2669123" cy="2745704"/>
            <a:chOff x="3451411" y="2479847"/>
            <a:chExt cx="2669123" cy="2745704"/>
          </a:xfrm>
        </p:grpSpPr>
        <p:sp>
          <p:nvSpPr>
            <p:cNvPr id="139" name="Google Shape;139;p20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4481729" y="1022053"/>
            <a:ext cx="2744808" cy="2664963"/>
            <a:chOff x="4481729" y="1022053"/>
            <a:chExt cx="2744808" cy="2664963"/>
          </a:xfrm>
        </p:grpSpPr>
        <p:sp>
          <p:nvSpPr>
            <p:cNvPr id="143" name="Google Shape;143;p20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3026172" y="-76686"/>
            <a:ext cx="2655026" cy="2740082"/>
            <a:chOff x="3026172" y="-76686"/>
            <a:chExt cx="2655026" cy="2740082"/>
          </a:xfrm>
        </p:grpSpPr>
        <p:sp>
          <p:nvSpPr>
            <p:cNvPr id="147" name="Google Shape;147;p20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the journey so far!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" y="4295775"/>
            <a:ext cx="1838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675" y="4441725"/>
            <a:ext cx="2105323" cy="70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50" y="1036099"/>
            <a:ext cx="3593175" cy="2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3425" y="1237425"/>
            <a:ext cx="3803725" cy="24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