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1219200" y="11986162"/>
            <a:ext cx="21945599" cy="605791"/>
          </a:xfrm>
          <a:prstGeom prst="rect">
            <a:avLst/>
          </a:prstGeom>
        </p:spPr>
        <p:txBody>
          <a:bodyPr/>
          <a:lstStyle>
            <a:lvl1pPr marL="0" indent="0" algn="ctr" defTabSz="784225">
              <a:lnSpc>
                <a:spcPct val="100000"/>
              </a:lnSpc>
              <a:spcBef>
                <a:spcPts val="0"/>
              </a:spcBef>
              <a:buSzTx/>
              <a:buNone/>
              <a:defRPr spc="-28" sz="2850">
                <a:latin typeface="Avenir Next Medium"/>
                <a:ea typeface="Avenir Next Medium"/>
                <a:cs typeface="Avenir Next Medium"/>
                <a:sym typeface="Avenir Next Medium"/>
              </a:defRPr>
            </a:lvl1pPr>
          </a:lstStyle>
          <a:p>
            <a:pPr/>
            <a:r>
              <a:t>作者和日期</a:t>
            </a:r>
          </a:p>
        </p:txBody>
      </p:sp>
      <p:sp>
        <p:nvSpPr>
          <p:cNvPr id="12" name="演示文稿标题"/>
          <p:cNvSpPr txBox="1"/>
          <p:nvPr>
            <p:ph type="title" hasCustomPrompt="1"/>
          </p:nvPr>
        </p:nvSpPr>
        <p:spPr>
          <a:xfrm>
            <a:off x="1219200" y="3543300"/>
            <a:ext cx="21945600" cy="4267200"/>
          </a:xfrm>
          <a:prstGeom prst="rect">
            <a:avLst/>
          </a:prstGeom>
        </p:spPr>
        <p:txBody>
          <a:bodyPr anchor="b"/>
          <a:lstStyle>
            <a:lvl1pPr>
              <a:defRPr spc="-128" sz="12800"/>
            </a:lvl1pPr>
          </a:lstStyle>
          <a:p>
            <a:pPr/>
            <a:r>
              <a:t>演示文稿标题</a:t>
            </a:r>
          </a:p>
        </p:txBody>
      </p:sp>
      <p:sp>
        <p:nvSpPr>
          <p:cNvPr id="13" name="正文级别 1…"/>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latin typeface="Avenir Next Demi Bold"/>
                <a:ea typeface="Avenir Next Demi Bold"/>
                <a:cs typeface="Avenir Next Demi Bold"/>
                <a:sym typeface="Avenir Next Demi Bold"/>
              </a:defRPr>
            </a:lvl5pPr>
          </a:lstStyle>
          <a:p>
            <a:pPr/>
            <a:r>
              <a:t>演示文稿副标题</a:t>
            </a:r>
          </a:p>
          <a:p>
            <a:pPr lvl="1"/>
            <a:r>
              <a:t/>
            </a:r>
          </a:p>
          <a:p>
            <a:pPr lvl="2"/>
            <a:r>
              <a:t/>
            </a:r>
          </a:p>
          <a:p>
            <a:pPr lvl="3"/>
            <a:r>
              <a:t/>
            </a:r>
          </a:p>
          <a:p>
            <a:pPr lvl="4"/>
            <a:r>
              <a:t/>
            </a:r>
          </a:p>
        </p:txBody>
      </p:sp>
      <p:sp>
        <p:nvSpPr>
          <p:cNvPr id="14"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98" name="正文级别 1…"/>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说明</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06" name="事实信息"/>
          <p:cNvSpPr txBox="1"/>
          <p:nvPr>
            <p:ph type="body" sz="quarter" idx="21" hasCustomPrompt="1"/>
          </p:nvPr>
        </p:nvSpPr>
        <p:spPr>
          <a:xfrm>
            <a:off x="1219200" y="8462239"/>
            <a:ext cx="21945602" cy="832613"/>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事实信息</a:t>
            </a:r>
          </a:p>
        </p:txBody>
      </p:sp>
      <p:sp>
        <p:nvSpPr>
          <p:cNvPr id="107" name="正文级别 1…"/>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1219200" y="11100053"/>
            <a:ext cx="21945602" cy="832613"/>
          </a:xfrm>
          <a:prstGeom prst="rect">
            <a:avLst/>
          </a:prstGeom>
        </p:spPr>
        <p:txBody>
          <a:bodyPr anchor="ct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属性</a:t>
            </a:r>
          </a:p>
        </p:txBody>
      </p:sp>
      <p:sp>
        <p:nvSpPr>
          <p:cNvPr id="116" name="正文级别 1…"/>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“著名引文”</a:t>
            </a:r>
          </a:p>
          <a:p>
            <a:pPr lvl="1"/>
            <a:r>
              <a:t/>
            </a:r>
          </a:p>
          <a:p>
            <a:pPr lvl="2"/>
            <a:r>
              <a:t/>
            </a:r>
          </a:p>
          <a:p>
            <a:pPr lvl="3"/>
            <a:r>
              <a:t/>
            </a:r>
          </a:p>
          <a:p>
            <a:pPr lvl="4"/>
            <a:r>
              <a:t/>
            </a:r>
          </a:p>
        </p:txBody>
      </p:sp>
      <p:sp>
        <p:nvSpPr>
          <p:cNvPr id="117"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24" name="日落时天空映衬下的大海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日落时天空映衬下的大海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日落时的海滩和大海"/>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34" name="日落时的海滩和大海"/>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日落时的海滩和大海"/>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演示文稿标题"/>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演示文稿标题</a:t>
            </a:r>
          </a:p>
        </p:txBody>
      </p:sp>
      <p:sp>
        <p:nvSpPr>
          <p:cNvPr id="23" name="正文级别 1…"/>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5pPr>
          </a:lstStyle>
          <a:p>
            <a:pPr/>
            <a:r>
              <a:t>演示文稿副标题</a:t>
            </a:r>
          </a:p>
          <a:p>
            <a:pPr lvl="1"/>
            <a:r>
              <a:t/>
            </a:r>
          </a:p>
          <a:p>
            <a:pPr lvl="2"/>
            <a:r>
              <a:t/>
            </a:r>
          </a:p>
          <a:p>
            <a:pPr lvl="3"/>
            <a:r>
              <a:t/>
            </a:r>
          </a:p>
          <a:p>
            <a:pPr lvl="4"/>
            <a:r>
              <a:t/>
            </a:r>
          </a:p>
        </p:txBody>
      </p:sp>
      <p:sp>
        <p:nvSpPr>
          <p:cNvPr id="24" name="作者和日期"/>
          <p:cNvSpPr txBox="1"/>
          <p:nvPr>
            <p:ph type="body" sz="quarter" idx="22" hasCustomPrompt="1"/>
          </p:nvPr>
        </p:nvSpPr>
        <p:spPr>
          <a:xfrm>
            <a:off x="1219200" y="11988800"/>
            <a:ext cx="21945602" cy="605791"/>
          </a:xfrm>
          <a:prstGeom prst="rect">
            <a:avLst/>
          </a:prstGeom>
        </p:spPr>
        <p:txBody>
          <a:bodyPr/>
          <a:lstStyle>
            <a:lvl1pPr marL="0" indent="0" algn="ctr" defTabSz="784225">
              <a:lnSpc>
                <a:spcPct val="100000"/>
              </a:lnSpc>
              <a:spcBef>
                <a:spcPts val="0"/>
              </a:spcBef>
              <a:buSzTx/>
              <a:buNone/>
              <a:defRPr spc="-28" sz="2850">
                <a:solidFill>
                  <a:srgbClr val="FFFFFF"/>
                </a:solidFill>
                <a:latin typeface="Avenir Next Medium"/>
                <a:ea typeface="Avenir Next Medium"/>
                <a:cs typeface="Avenir Next Medium"/>
                <a:sym typeface="Avenir Next Medium"/>
              </a:defRPr>
            </a:lvl1pPr>
          </a:lstStyle>
          <a:p>
            <a:pPr/>
            <a:r>
              <a:t>作者和日期</a:t>
            </a:r>
          </a:p>
        </p:txBody>
      </p:sp>
      <p:sp>
        <p:nvSpPr>
          <p:cNvPr id="2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幻灯片标题"/>
          <p:cNvSpPr txBox="1"/>
          <p:nvPr>
            <p:ph type="title" hasCustomPrompt="1"/>
          </p:nvPr>
        </p:nvSpPr>
        <p:spPr>
          <a:xfrm>
            <a:off x="1215495" y="4585102"/>
            <a:ext cx="9757338" cy="2540001"/>
          </a:xfrm>
          <a:prstGeom prst="rect">
            <a:avLst/>
          </a:prstGeom>
        </p:spPr>
        <p:txBody>
          <a:bodyPr anchor="b"/>
          <a:lstStyle/>
          <a:p>
            <a:pPr/>
            <a:r>
              <a:t>幻灯片标题</a:t>
            </a:r>
          </a:p>
        </p:txBody>
      </p:sp>
      <p:sp>
        <p:nvSpPr>
          <p:cNvPr id="33" name="日落时天空映衬下的大海"/>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正文级别 1…"/>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pPr/>
            <a:r>
              <a:t>幻灯片副标题</a:t>
            </a:r>
          </a:p>
          <a:p>
            <a:pPr lvl="1"/>
            <a:r>
              <a:t/>
            </a:r>
          </a:p>
          <a:p>
            <a:pPr lvl="2"/>
            <a:r>
              <a:t/>
            </a:r>
          </a:p>
          <a:p>
            <a:pPr lvl="3"/>
            <a:r>
              <a:t/>
            </a:r>
          </a:p>
          <a:p>
            <a:pPr lvl="4"/>
            <a:r>
              <a:t/>
            </a:r>
          </a:p>
        </p:txBody>
      </p:sp>
      <p:sp>
        <p:nvSpPr>
          <p:cNvPr id="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pPr/>
            <a:r>
              <a:t>幻灯片标题</a:t>
            </a:r>
          </a:p>
        </p:txBody>
      </p:sp>
      <p:sp>
        <p:nvSpPr>
          <p:cNvPr id="43" name="正文级别 1…"/>
          <p:cNvSpPr txBox="1"/>
          <p:nvPr>
            <p:ph type="body" idx="1" hasCustomPrompt="1"/>
          </p:nvPr>
        </p:nvSpPr>
        <p:spPr>
          <a:prstGeom prst="rect">
            <a:avLst/>
          </a:prstGeom>
        </p:spPr>
        <p:txBody>
          <a:bodyPr/>
          <a:lstStyle/>
          <a:p>
            <a:pPr/>
            <a:r>
              <a:t>幻灯片项目符号文本</a:t>
            </a:r>
          </a:p>
          <a:p>
            <a:pPr lvl="1"/>
            <a:r>
              <a:t/>
            </a:r>
          </a:p>
          <a:p>
            <a:pPr lvl="2"/>
            <a:r>
              <a:t/>
            </a:r>
          </a:p>
          <a:p>
            <a:pPr lvl="3"/>
            <a:r>
              <a:t/>
            </a:r>
          </a:p>
          <a:p>
            <a:pPr lvl="4"/>
            <a:r>
              <a:t/>
            </a:r>
          </a:p>
        </p:txBody>
      </p:sp>
      <p:sp>
        <p:nvSpPr>
          <p:cNvPr id="44" name="幻灯片副标题"/>
          <p:cNvSpPr txBox="1"/>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幻灯片副标题</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xfrm>
            <a:off x="1219200" y="4013200"/>
            <a:ext cx="21945600" cy="8487148"/>
          </a:xfrm>
          <a:prstGeom prst="rect">
            <a:avLst/>
          </a:prstGeom>
        </p:spPr>
        <p:txBody>
          <a:bodyPr numCol="2" spcCol="2558384"/>
          <a:lstStyle/>
          <a:p>
            <a:pPr/>
            <a:r>
              <a:t>幻灯片项目符号文本</a:t>
            </a:r>
          </a:p>
          <a:p>
            <a:pPr lvl="1"/>
            <a:r>
              <a:t/>
            </a:r>
          </a:p>
          <a:p>
            <a:pPr lvl="2"/>
            <a:r>
              <a:t/>
            </a:r>
          </a:p>
          <a:p>
            <a:pPr lvl="3"/>
            <a:r>
              <a:t/>
            </a:r>
          </a:p>
          <a:p>
            <a:pPr lvl="4"/>
            <a:r>
              <a:t/>
            </a:r>
          </a:p>
        </p:txBody>
      </p:sp>
      <p:sp>
        <p:nvSpPr>
          <p:cNvPr id="53"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幻灯片标题"/>
          <p:cNvSpPr txBox="1"/>
          <p:nvPr>
            <p:ph type="title" hasCustomPrompt="1"/>
          </p:nvPr>
        </p:nvSpPr>
        <p:spPr>
          <a:xfrm>
            <a:off x="1219200" y="774700"/>
            <a:ext cx="9753600" cy="1600200"/>
          </a:xfrm>
          <a:prstGeom prst="rect">
            <a:avLst/>
          </a:prstGeom>
        </p:spPr>
        <p:txBody>
          <a:bodyPr/>
          <a:lstStyle/>
          <a:p>
            <a:pPr/>
            <a:r>
              <a:t>幻灯片标题</a:t>
            </a:r>
          </a:p>
        </p:txBody>
      </p:sp>
      <p:sp>
        <p:nvSpPr>
          <p:cNvPr id="61" name="日落时天空映衬下的大海"/>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幻灯片副标题"/>
          <p:cNvSpPr txBox="1"/>
          <p:nvPr>
            <p:ph type="body" sz="quarter" idx="22" hasCustomPrompt="1"/>
          </p:nvPr>
        </p:nvSpPr>
        <p:spPr>
          <a:xfrm>
            <a:off x="1219200" y="2387600"/>
            <a:ext cx="9757569" cy="832612"/>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幻灯片副标题</a:t>
            </a:r>
          </a:p>
        </p:txBody>
      </p:sp>
      <p:sp>
        <p:nvSpPr>
          <p:cNvPr id="63" name="正文级别 1…"/>
          <p:cNvSpPr txBox="1"/>
          <p:nvPr>
            <p:ph type="body" sz="half" idx="1" hasCustomPrompt="1"/>
          </p:nvPr>
        </p:nvSpPr>
        <p:spPr>
          <a:xfrm>
            <a:off x="1219200" y="4023221"/>
            <a:ext cx="9757569" cy="8384679"/>
          </a:xfrm>
          <a:prstGeom prst="rect">
            <a:avLst/>
          </a:prstGeom>
        </p:spPr>
        <p:txBody>
          <a:bodyPr/>
          <a:lstStyle/>
          <a:p>
            <a:pPr/>
            <a:r>
              <a:t>幻灯片项目符号文本</a:t>
            </a:r>
          </a:p>
          <a:p>
            <a:pPr lvl="1"/>
            <a:r>
              <a:t/>
            </a:r>
          </a:p>
          <a:p>
            <a:pPr lvl="2"/>
            <a:r>
              <a:t/>
            </a:r>
          </a:p>
          <a:p>
            <a:pPr lvl="3"/>
            <a:r>
              <a:t/>
            </a:r>
          </a:p>
          <a:p>
            <a:pPr lvl="4"/>
            <a:r>
              <a:t/>
            </a:r>
          </a:p>
        </p:txBody>
      </p:sp>
      <p:sp>
        <p:nvSpPr>
          <p:cNvPr id="64" name="幻灯片编号"/>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spTree>
      <p:nvGrpSpPr>
        <p:cNvPr id="1" name=""/>
        <p:cNvGrpSpPr/>
        <p:nvPr/>
      </p:nvGrpSpPr>
      <p:grpSpPr>
        <a:xfrm>
          <a:off x="0" y="0"/>
          <a:ext cx="0" cy="0"/>
          <a:chOff x="0" y="0"/>
          <a:chExt cx="0" cy="0"/>
        </a:xfrm>
      </p:grpSpPr>
      <p:sp>
        <p:nvSpPr>
          <p:cNvPr id="71" name="章节标题"/>
          <p:cNvSpPr txBox="1"/>
          <p:nvPr>
            <p:ph type="title" hasCustomPrompt="1"/>
          </p:nvPr>
        </p:nvSpPr>
        <p:spPr>
          <a:xfrm>
            <a:off x="1219200" y="3242270"/>
            <a:ext cx="21945600" cy="6604001"/>
          </a:xfrm>
          <a:prstGeom prst="rect">
            <a:avLst/>
          </a:prstGeom>
        </p:spPr>
        <p:txBody>
          <a:bodyPr anchor="ctr"/>
          <a:lstStyle>
            <a:lvl1pPr>
              <a:defRPr spc="0" sz="12800"/>
            </a:lvl1pPr>
          </a:lstStyle>
          <a:p>
            <a:pPr/>
            <a:r>
              <a:t>章节标题</a:t>
            </a:r>
          </a:p>
        </p:txBody>
      </p:sp>
      <p:sp>
        <p:nvSpPr>
          <p:cNvPr id="72"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prstGeom prst="rect">
            <a:avLst/>
          </a:prstGeom>
        </p:spPr>
        <p:txBody>
          <a:bodyPr/>
          <a:lstStyle/>
          <a:p>
            <a:pPr/>
            <a:r>
              <a:t>幻灯片标题</a:t>
            </a:r>
          </a:p>
        </p:txBody>
      </p:sp>
      <p:sp>
        <p:nvSpPr>
          <p:cNvPr id="80" name="幻灯片副标题"/>
          <p:cNvSpPr txBox="1"/>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幻灯片副标题</a:t>
            </a:r>
          </a:p>
        </p:txBody>
      </p:sp>
      <p:sp>
        <p:nvSpPr>
          <p:cNvPr id="81"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88" name="议程标题"/>
          <p:cNvSpPr txBox="1"/>
          <p:nvPr>
            <p:ph type="title" hasCustomPrompt="1"/>
          </p:nvPr>
        </p:nvSpPr>
        <p:spPr>
          <a:prstGeom prst="rect">
            <a:avLst/>
          </a:prstGeom>
        </p:spPr>
        <p:txBody>
          <a:bodyPr/>
          <a:lstStyle/>
          <a:p>
            <a:pPr/>
            <a:r>
              <a:t>议程标题</a:t>
            </a:r>
          </a:p>
        </p:txBody>
      </p:sp>
      <p:sp>
        <p:nvSpPr>
          <p:cNvPr id="89" name="正文级别 1…"/>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议程主题</a:t>
            </a:r>
          </a:p>
          <a:p>
            <a:pPr lvl="1"/>
            <a:r>
              <a:t/>
            </a:r>
          </a:p>
          <a:p>
            <a:pPr lvl="2"/>
            <a:r>
              <a:t/>
            </a:r>
          </a:p>
          <a:p>
            <a:pPr lvl="3"/>
            <a:r>
              <a:t/>
            </a:r>
          </a:p>
          <a:p>
            <a:pPr lvl="4"/>
            <a:r>
              <a:t/>
            </a:r>
          </a:p>
        </p:txBody>
      </p:sp>
      <p:sp>
        <p:nvSpPr>
          <p:cNvPr id="90" name="议程副标题"/>
          <p:cNvSpPr txBox="1"/>
          <p:nvPr>
            <p:ph type="body" sz="quarter" idx="21" hasCustomPrompt="1"/>
          </p:nvPr>
        </p:nvSpPr>
        <p:spPr>
          <a:xfrm>
            <a:off x="1219200" y="2387115"/>
            <a:ext cx="21945602" cy="832613"/>
          </a:xfrm>
          <a:prstGeom prst="rect">
            <a:avLst/>
          </a:prstGeom>
        </p:spPr>
        <p:txBody>
          <a:bodyPr/>
          <a:lstStyle>
            <a:lvl1pPr marL="0" indent="0" algn="ctr" defTabSz="784225">
              <a:lnSpc>
                <a:spcPct val="100000"/>
              </a:lnSpc>
              <a:spcBef>
                <a:spcPts val="0"/>
              </a:spcBef>
              <a:buSzTx/>
              <a:buNone/>
              <a:defRPr spc="-41" sz="4180">
                <a:latin typeface="Avenir Next Demi Bold"/>
                <a:ea typeface="Avenir Next Demi Bold"/>
                <a:cs typeface="Avenir Next Demi Bold"/>
                <a:sym typeface="Avenir Next Demi Bold"/>
              </a:defRPr>
            </a:lvl1pPr>
          </a:lstStyle>
          <a:p>
            <a:pPr/>
            <a:r>
              <a:t>议程副标题</a:t>
            </a:r>
          </a:p>
        </p:txBody>
      </p:sp>
      <p:sp>
        <p:nvSpPr>
          <p:cNvPr id="91" name="幻灯片编号"/>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幻灯片标题</a:t>
            </a:r>
          </a:p>
        </p:txBody>
      </p:sp>
      <p:sp>
        <p:nvSpPr>
          <p:cNvPr id="3" name="正文级别 1…"/>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幻灯片项目符号文本</a:t>
            </a:r>
          </a:p>
          <a:p>
            <a:pPr lvl="1"/>
            <a:r>
              <a:t/>
            </a:r>
          </a:p>
          <a:p>
            <a:pPr lvl="2"/>
            <a:r>
              <a:t/>
            </a:r>
          </a:p>
          <a:p>
            <a:pPr lvl="3"/>
            <a:r>
              <a:t/>
            </a:r>
          </a:p>
          <a:p>
            <a:pPr lvl="4"/>
            <a:r>
              <a:t/>
            </a:r>
          </a:p>
        </p:txBody>
      </p:sp>
      <p:sp>
        <p:nvSpPr>
          <p:cNvPr id="4" name="幻灯片编号"/>
          <p:cNvSpPr txBox="1"/>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Avenir Next Regular"/>
                <a:ea typeface="Avenir Next Regular"/>
                <a:cs typeface="Avenir Next Regular"/>
                <a:sym typeface="Avenir Next Regula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defaultBackground.jpg" descr="defaultBackground.jpg"/>
          <p:cNvPicPr>
            <a:picLocks noChangeAspect="1"/>
          </p:cNvPicPr>
          <p:nvPr/>
        </p:nvPicPr>
        <p:blipFill>
          <a:blip r:embed="rId2">
            <a:extLst/>
          </a:blip>
          <a:stretch>
            <a:fillRect/>
          </a:stretch>
        </p:blipFill>
        <p:spPr>
          <a:xfrm>
            <a:off x="2170932" y="1355965"/>
            <a:ext cx="21532894" cy="13716001"/>
          </a:xfrm>
          <a:prstGeom prst="rect">
            <a:avLst/>
          </a:prstGeom>
          <a:ln w="12700">
            <a:miter lim="400000"/>
          </a:ln>
        </p:spPr>
      </p:pic>
      <p:sp>
        <p:nvSpPr>
          <p:cNvPr id="152" name="Kelly Tao…"/>
          <p:cNvSpPr txBox="1"/>
          <p:nvPr>
            <p:ph type="body" idx="21"/>
          </p:nvPr>
        </p:nvSpPr>
        <p:spPr>
          <a:xfrm>
            <a:off x="1219200" y="11361695"/>
            <a:ext cx="21945599" cy="1230258"/>
          </a:xfrm>
          <a:prstGeom prst="rect">
            <a:avLst/>
          </a:prstGeom>
          <a:extLst>
            <a:ext uri="{C572A759-6A51-4108-AA02-DFA0A04FC94B}">
              <ma14:wrappingTextBoxFlag xmlns:ma14="http://schemas.microsoft.com/office/mac/drawingml/2011/main" val="1"/>
            </a:ext>
          </a:extLst>
        </p:spPr>
        <p:txBody>
          <a:bodyPr/>
          <a:lstStyle/>
          <a:p>
            <a:pPr algn="r" defTabSz="825500">
              <a:defRPr spc="-29" sz="3000"/>
            </a:pPr>
            <a:r>
              <a:t>Kelly Tao</a:t>
            </a:r>
          </a:p>
          <a:p>
            <a:pPr algn="r" defTabSz="825500">
              <a:defRPr spc="-29" sz="3000"/>
            </a:pPr>
            <a:r>
              <a:t>2024.5.3</a:t>
            </a:r>
          </a:p>
        </p:txBody>
      </p:sp>
      <p:pic>
        <p:nvPicPr>
          <p:cNvPr id="153" name="logo_pr.ico" descr="logo_pr.ico"/>
          <p:cNvPicPr>
            <a:picLocks noChangeAspect="1"/>
          </p:cNvPicPr>
          <p:nvPr/>
        </p:nvPicPr>
        <p:blipFill>
          <a:blip r:embed="rId3">
            <a:extLst/>
          </a:blip>
          <a:stretch>
            <a:fillRect/>
          </a:stretch>
        </p:blipFill>
        <p:spPr>
          <a:xfrm>
            <a:off x="7015666" y="1364592"/>
            <a:ext cx="4880496" cy="488049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矩形"/>
          <p:cNvSpPr/>
          <p:nvPr/>
        </p:nvSpPr>
        <p:spPr>
          <a:xfrm>
            <a:off x="4145947" y="6877604"/>
            <a:ext cx="17157629" cy="3853222"/>
          </a:xfrm>
          <a:prstGeom prst="rect">
            <a:avLst/>
          </a:prstGeom>
          <a:solidFill>
            <a:srgbClr val="B9E296"/>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209" name="Thank you!"/>
          <p:cNvSpPr txBox="1"/>
          <p:nvPr>
            <p:ph type="body" idx="1"/>
          </p:nvPr>
        </p:nvSpPr>
        <p:spPr>
          <a:xfrm>
            <a:off x="1751961" y="3250344"/>
            <a:ext cx="21945601" cy="6604001"/>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矩形"/>
          <p:cNvSpPr/>
          <p:nvPr/>
        </p:nvSpPr>
        <p:spPr>
          <a:xfrm>
            <a:off x="709276" y="518593"/>
            <a:ext cx="12529775" cy="2813909"/>
          </a:xfrm>
          <a:prstGeom prst="rect">
            <a:avLst/>
          </a:prstGeom>
          <a:solidFill>
            <a:srgbClr val="B9E296"/>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56" name="矩形"/>
          <p:cNvSpPr/>
          <p:nvPr/>
        </p:nvSpPr>
        <p:spPr>
          <a:xfrm>
            <a:off x="1621046" y="2646056"/>
            <a:ext cx="22135686" cy="10376010"/>
          </a:xfrm>
          <a:prstGeom prst="rect">
            <a:avLst/>
          </a:prstGeom>
          <a:solidFill>
            <a:srgbClr val="D7C891"/>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57" name="What Does Doner DO?"/>
          <p:cNvSpPr txBox="1"/>
          <p:nvPr>
            <p:ph type="title"/>
          </p:nvPr>
        </p:nvSpPr>
        <p:spPr>
          <a:prstGeom prst="rect">
            <a:avLst/>
          </a:prstGeom>
        </p:spPr>
        <p:txBody>
          <a:bodyPr/>
          <a:lstStyle>
            <a:lvl1pPr algn="l"/>
          </a:lstStyle>
          <a:p>
            <a:pPr/>
            <a:r>
              <a:t>What Does Doner DO?</a:t>
            </a:r>
          </a:p>
        </p:txBody>
      </p:sp>
      <p:sp>
        <p:nvSpPr>
          <p:cNvPr id="158" name="Doner is a game engine made for visual novels!…"/>
          <p:cNvSpPr txBox="1"/>
          <p:nvPr>
            <p:ph type="body" idx="1"/>
          </p:nvPr>
        </p:nvSpPr>
        <p:spPr>
          <a:xfrm>
            <a:off x="2896740" y="3925848"/>
            <a:ext cx="20542149" cy="10014025"/>
          </a:xfrm>
          <a:prstGeom prst="rect">
            <a:avLst/>
          </a:prstGeom>
        </p:spPr>
        <p:txBody>
          <a:bodyPr/>
          <a:lstStyle/>
          <a:p>
            <a:pPr marL="546100" indent="-546100">
              <a:lnSpc>
                <a:spcPct val="120000"/>
              </a:lnSpc>
              <a:defRPr sz="5000"/>
            </a:pPr>
            <a:r>
              <a:t>Doner is a game engine made for visual novels!</a:t>
            </a:r>
          </a:p>
          <a:p>
            <a:pPr marL="546100" indent="-546100">
              <a:lnSpc>
                <a:spcPct val="120000"/>
              </a:lnSpc>
              <a:defRPr sz="5000"/>
            </a:pPr>
            <a:r>
              <a:t>With Doner in hand, users should be able to create any 2D scene they want with the material they have in their hand!</a:t>
            </a:r>
          </a:p>
          <a:p>
            <a:pPr marL="546100" indent="-546100">
              <a:lnSpc>
                <a:spcPct val="120000"/>
              </a:lnSpc>
              <a:defRPr sz="5000"/>
            </a:pPr>
            <a:r>
              <a:t>As a game engine, the part of making a game should also be part of the function. Doner will support preview of the game, visualization of the storyline and data the user sets, with support of all visual novel game functions such as save, load, skip and etc.</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矩形"/>
          <p:cNvSpPr/>
          <p:nvPr/>
        </p:nvSpPr>
        <p:spPr>
          <a:xfrm>
            <a:off x="1780952" y="2998106"/>
            <a:ext cx="22339338" cy="9833095"/>
          </a:xfrm>
          <a:prstGeom prst="rect">
            <a:avLst/>
          </a:prstGeom>
          <a:solidFill>
            <a:srgbClr val="D7C891"/>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61" name="矩形"/>
          <p:cNvSpPr/>
          <p:nvPr/>
        </p:nvSpPr>
        <p:spPr>
          <a:xfrm>
            <a:off x="573387" y="1372438"/>
            <a:ext cx="12529775" cy="1505341"/>
          </a:xfrm>
          <a:prstGeom prst="rect">
            <a:avLst/>
          </a:prstGeom>
          <a:solidFill>
            <a:srgbClr val="B9E296"/>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62" name="What Is the Goal?"/>
          <p:cNvSpPr txBox="1"/>
          <p:nvPr>
            <p:ph type="title"/>
          </p:nvPr>
        </p:nvSpPr>
        <p:spPr>
          <a:xfrm>
            <a:off x="-4134526" y="389473"/>
            <a:ext cx="21945601" cy="1727201"/>
          </a:xfrm>
          <a:prstGeom prst="rect">
            <a:avLst/>
          </a:prstGeom>
        </p:spPr>
        <p:txBody>
          <a:bodyPr/>
          <a:lstStyle/>
          <a:p>
            <a:pPr/>
            <a:r>
              <a:t>What Is the Goal?</a:t>
            </a:r>
          </a:p>
        </p:txBody>
      </p:sp>
      <p:sp>
        <p:nvSpPr>
          <p:cNvPr id="163" name="It’s goal is to provide a tool for anyone —— even with zero programming knowledge —— to make game.…"/>
          <p:cNvSpPr txBox="1"/>
          <p:nvPr>
            <p:ph type="body" idx="1"/>
          </p:nvPr>
        </p:nvSpPr>
        <p:spPr>
          <a:xfrm>
            <a:off x="2271242" y="3358595"/>
            <a:ext cx="21686297" cy="9422495"/>
          </a:xfrm>
          <a:prstGeom prst="rect">
            <a:avLst/>
          </a:prstGeom>
        </p:spPr>
        <p:txBody>
          <a:bodyPr/>
          <a:lstStyle/>
          <a:p>
            <a:pPr marL="546100" indent="-546100">
              <a:defRPr sz="5000"/>
            </a:pPr>
            <a:r>
              <a:t>It’s goal is to provide a tool for anyone —— even with zero programming knowledge —— to make game.</a:t>
            </a:r>
          </a:p>
          <a:p>
            <a:pPr marL="546100" indent="-546100">
              <a:defRPr sz="5000"/>
            </a:pPr>
            <a:r>
              <a:t>This project is designed to be light and easy, meaning that it should not take effort to learn and use.</a:t>
            </a:r>
          </a:p>
          <a:p>
            <a:pPr marL="546100" indent="-546100">
              <a:defRPr sz="5000"/>
            </a:pPr>
            <a:r>
              <a:t>This application will act as a engine, meaning the user’s can to add, edit, and delete elements with their action.</a:t>
            </a:r>
          </a:p>
          <a:p>
            <a:pPr marL="546100" indent="-546100">
              <a:defRPr sz="5000"/>
            </a:pPr>
            <a:r>
              <a:t>Users should come up with visual novel games in the end, and since the extreme friendly Doner should be, users should be able to export their work with just a click on the button into a game.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矩形"/>
          <p:cNvSpPr/>
          <p:nvPr/>
        </p:nvSpPr>
        <p:spPr>
          <a:xfrm>
            <a:off x="845803" y="1153898"/>
            <a:ext cx="23106759" cy="11866525"/>
          </a:xfrm>
          <a:prstGeom prst="rect">
            <a:avLst/>
          </a:prstGeom>
          <a:solidFill>
            <a:srgbClr val="D7C891"/>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66" name="矩形"/>
          <p:cNvSpPr/>
          <p:nvPr/>
        </p:nvSpPr>
        <p:spPr>
          <a:xfrm>
            <a:off x="13741144" y="2340672"/>
            <a:ext cx="9815469" cy="10246697"/>
          </a:xfrm>
          <a:prstGeom prst="rect">
            <a:avLst/>
          </a:prstGeom>
          <a:solidFill>
            <a:srgbClr val="CBA26C"/>
          </a:solidFill>
          <a:ln w="12700">
            <a:miter lim="400000"/>
          </a:ln>
        </p:spPr>
        <p:txBody>
          <a:bodyPr lIns="50800" tIns="50800" rIns="50800" bIns="50800" anchor="ctr"/>
          <a:lstStyle/>
          <a:p>
            <a:pPr defTabSz="1130300">
              <a:lnSpc>
                <a:spcPct val="100000"/>
              </a:lnSpc>
              <a:defRPr sz="3200">
                <a:solidFill>
                  <a:srgbClr val="FFFFFF"/>
                </a:solidFill>
                <a:latin typeface="Avenir Next Regular"/>
                <a:ea typeface="Avenir Next Regular"/>
                <a:cs typeface="Avenir Next Regular"/>
                <a:sym typeface="Avenir Next Regular"/>
              </a:defRPr>
            </a:pPr>
          </a:p>
        </p:txBody>
      </p:sp>
      <p:sp>
        <p:nvSpPr>
          <p:cNvPr id="167" name="矩形"/>
          <p:cNvSpPr/>
          <p:nvPr/>
        </p:nvSpPr>
        <p:spPr>
          <a:xfrm>
            <a:off x="1153471" y="2454369"/>
            <a:ext cx="11934487" cy="10139758"/>
          </a:xfrm>
          <a:prstGeom prst="rect">
            <a:avLst/>
          </a:prstGeom>
          <a:solidFill>
            <a:srgbClr val="CBA26C"/>
          </a:solidFill>
          <a:ln w="12700">
            <a:miter lim="400000"/>
          </a:ln>
        </p:spPr>
        <p:txBody>
          <a:bodyPr lIns="50800" tIns="50800" rIns="50800" bIns="50800" anchor="ctr"/>
          <a:lstStyle/>
          <a:p>
            <a:pPr defTabSz="1130300">
              <a:lnSpc>
                <a:spcPct val="100000"/>
              </a:lnSpc>
              <a:defRPr sz="3200">
                <a:solidFill>
                  <a:srgbClr val="FFFFFF"/>
                </a:solidFill>
                <a:latin typeface="Avenir Next Regular"/>
                <a:ea typeface="Avenir Next Regular"/>
                <a:cs typeface="Avenir Next Regular"/>
                <a:sym typeface="Avenir Next Regular"/>
              </a:defRPr>
            </a:pPr>
          </a:p>
        </p:txBody>
      </p:sp>
      <p:sp>
        <p:nvSpPr>
          <p:cNvPr id="168" name="矩形"/>
          <p:cNvSpPr/>
          <p:nvPr/>
        </p:nvSpPr>
        <p:spPr>
          <a:xfrm>
            <a:off x="7647229" y="624319"/>
            <a:ext cx="12199337" cy="2482943"/>
          </a:xfrm>
          <a:prstGeom prst="rect">
            <a:avLst/>
          </a:prstGeom>
          <a:solidFill>
            <a:srgbClr val="B9E296"/>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69" name="Why Choose Doner?"/>
          <p:cNvSpPr txBox="1"/>
          <p:nvPr>
            <p:ph type="title"/>
          </p:nvPr>
        </p:nvSpPr>
        <p:spPr>
          <a:xfrm>
            <a:off x="4716539" y="816783"/>
            <a:ext cx="18481534" cy="1727201"/>
          </a:xfrm>
          <a:prstGeom prst="rect">
            <a:avLst/>
          </a:prstGeom>
        </p:spPr>
        <p:txBody>
          <a:bodyPr/>
          <a:lstStyle/>
          <a:p>
            <a:pPr/>
            <a:r>
              <a:t>Why Choose Doner?</a:t>
            </a:r>
          </a:p>
        </p:txBody>
      </p:sp>
      <p:sp>
        <p:nvSpPr>
          <p:cNvPr id="170" name="Personally, I am a player and a reader. I’ve played good games and read good books. Especially for stage plays, I tend to shape out how it will look in games as I read. I believe there are people like me, and people who want to make this come to truth, a"/>
          <p:cNvSpPr txBox="1"/>
          <p:nvPr>
            <p:ph type="body" sz="half" idx="1"/>
          </p:nvPr>
        </p:nvSpPr>
        <p:spPr>
          <a:xfrm>
            <a:off x="1399289" y="3517741"/>
            <a:ext cx="11442850" cy="8887682"/>
          </a:xfrm>
          <a:prstGeom prst="rect">
            <a:avLst/>
          </a:prstGeom>
        </p:spPr>
        <p:txBody>
          <a:bodyPr/>
          <a:lstStyle/>
          <a:p>
            <a:pPr lvl="1" marL="0" indent="457200">
              <a:buSzTx/>
              <a:buNone/>
              <a:defRPr sz="4600"/>
            </a:pPr>
            <a:r>
              <a:t>Personally, I am a player and a reader. I’ve played good games and read good books. Especially for stage plays, I tend to shape out how it will look in games as I read. I believe there are people like me, and people who want to make this come to truth, and the only thing stoping them is their lack of computer knowledge. With Doner, I wish to see more indie games with brand new great stories.</a:t>
            </a:r>
          </a:p>
        </p:txBody>
      </p:sp>
      <p:sp>
        <p:nvSpPr>
          <p:cNvPr id="171" name="Ability wise, even though there are areas in this project that I’ve never faces before, but it is a opportunity for me to find how much I can do, how far I can go. Thankfully, I am very familiar with what this project needs, where I do not have to spend "/>
          <p:cNvSpPr txBox="1"/>
          <p:nvPr/>
        </p:nvSpPr>
        <p:spPr>
          <a:xfrm>
            <a:off x="14243141" y="3091947"/>
            <a:ext cx="9237771" cy="886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600"/>
            </a:lvl1pPr>
          </a:lstStyle>
          <a:p>
            <a:pPr/>
            <a:r>
              <a:t>Ability wise, even though there are areas in this project that I’ve never faces before, but it is a opportunity for me to find how much I can do, how far I can go. Thankfully, I am very familiar with what this project needs, where I do not have to spend much time designing the functions themselves, but focusing more on only programming wise.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矩形"/>
          <p:cNvSpPr/>
          <p:nvPr/>
        </p:nvSpPr>
        <p:spPr>
          <a:xfrm>
            <a:off x="13784095" y="1153898"/>
            <a:ext cx="10418602" cy="11895416"/>
          </a:xfrm>
          <a:prstGeom prst="rect">
            <a:avLst/>
          </a:prstGeom>
          <a:solidFill>
            <a:srgbClr val="D7C891"/>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74" name="矩形"/>
          <p:cNvSpPr/>
          <p:nvPr/>
        </p:nvSpPr>
        <p:spPr>
          <a:xfrm>
            <a:off x="13913935" y="5709427"/>
            <a:ext cx="10587151" cy="3777460"/>
          </a:xfrm>
          <a:prstGeom prst="rect">
            <a:avLst/>
          </a:prstGeom>
          <a:solidFill>
            <a:srgbClr val="CBA26C"/>
          </a:solidFill>
          <a:ln w="12700">
            <a:miter lim="400000"/>
          </a:ln>
        </p:spPr>
        <p:txBody>
          <a:bodyPr lIns="50800" tIns="50800" rIns="50800" bIns="50800" anchor="ctr"/>
          <a:lstStyle/>
          <a:p>
            <a:pPr defTabSz="1130300">
              <a:lnSpc>
                <a:spcPct val="100000"/>
              </a:lnSpc>
              <a:defRPr sz="3200">
                <a:solidFill>
                  <a:srgbClr val="FFFFFF"/>
                </a:solidFill>
                <a:latin typeface="Avenir Next Regular"/>
                <a:ea typeface="Avenir Next Regular"/>
                <a:cs typeface="Avenir Next Regular"/>
                <a:sym typeface="Avenir Next Regular"/>
              </a:defRPr>
            </a:pPr>
          </a:p>
        </p:txBody>
      </p:sp>
      <p:sp>
        <p:nvSpPr>
          <p:cNvPr id="175" name="矩形"/>
          <p:cNvSpPr/>
          <p:nvPr/>
        </p:nvSpPr>
        <p:spPr>
          <a:xfrm>
            <a:off x="11744029" y="1472463"/>
            <a:ext cx="12657035" cy="4074625"/>
          </a:xfrm>
          <a:prstGeom prst="rect">
            <a:avLst/>
          </a:prstGeom>
          <a:solidFill>
            <a:srgbClr val="CBA26C"/>
          </a:solidFill>
          <a:ln w="12700">
            <a:miter lim="400000"/>
          </a:ln>
        </p:spPr>
        <p:txBody>
          <a:bodyPr lIns="50800" tIns="50800" rIns="50800" bIns="50800" anchor="ctr"/>
          <a:lstStyle/>
          <a:p>
            <a:pPr defTabSz="1130300">
              <a:lnSpc>
                <a:spcPct val="100000"/>
              </a:lnSpc>
              <a:defRPr sz="3200">
                <a:solidFill>
                  <a:srgbClr val="FFFFFF"/>
                </a:solidFill>
                <a:latin typeface="Avenir Next Regular"/>
                <a:ea typeface="Avenir Next Regular"/>
                <a:cs typeface="Avenir Next Regular"/>
                <a:sym typeface="Avenir Next Regular"/>
              </a:defRPr>
            </a:pPr>
          </a:p>
        </p:txBody>
      </p:sp>
      <p:sp>
        <p:nvSpPr>
          <p:cNvPr id="176" name="矩形"/>
          <p:cNvSpPr/>
          <p:nvPr/>
        </p:nvSpPr>
        <p:spPr>
          <a:xfrm>
            <a:off x="2583956" y="605085"/>
            <a:ext cx="12529775" cy="1505341"/>
          </a:xfrm>
          <a:prstGeom prst="rect">
            <a:avLst/>
          </a:prstGeom>
          <a:solidFill>
            <a:srgbClr val="B9E296"/>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77" name="User Operation"/>
          <p:cNvSpPr txBox="1"/>
          <p:nvPr>
            <p:ph type="title"/>
          </p:nvPr>
        </p:nvSpPr>
        <p:spPr>
          <a:xfrm>
            <a:off x="-1142051" y="-370858"/>
            <a:ext cx="21945601" cy="1727201"/>
          </a:xfrm>
          <a:prstGeom prst="rect">
            <a:avLst/>
          </a:prstGeom>
        </p:spPr>
        <p:txBody>
          <a:bodyPr/>
          <a:lstStyle/>
          <a:p>
            <a:pPr/>
            <a:r>
              <a:t>User Operation</a:t>
            </a:r>
          </a:p>
        </p:txBody>
      </p:sp>
      <p:sp>
        <p:nvSpPr>
          <p:cNvPr id="178" name="矩形"/>
          <p:cNvSpPr/>
          <p:nvPr/>
        </p:nvSpPr>
        <p:spPr>
          <a:xfrm>
            <a:off x="12609042" y="9649227"/>
            <a:ext cx="11934486" cy="3185229"/>
          </a:xfrm>
          <a:prstGeom prst="rect">
            <a:avLst/>
          </a:prstGeom>
          <a:solidFill>
            <a:srgbClr val="CBA26C"/>
          </a:solidFill>
          <a:ln w="12700">
            <a:miter lim="400000"/>
          </a:ln>
        </p:spPr>
        <p:txBody>
          <a:bodyPr lIns="50800" tIns="50800" rIns="50800" bIns="50800" anchor="ctr"/>
          <a:lstStyle/>
          <a:p>
            <a:pPr defTabSz="1130300">
              <a:lnSpc>
                <a:spcPct val="100000"/>
              </a:lnSpc>
              <a:defRPr sz="3200">
                <a:solidFill>
                  <a:srgbClr val="FFFFFF"/>
                </a:solidFill>
                <a:latin typeface="Avenir Next Regular"/>
                <a:ea typeface="Avenir Next Regular"/>
                <a:cs typeface="Avenir Next Regular"/>
                <a:sym typeface="Avenir Next Regular"/>
              </a:defRPr>
            </a:pPr>
          </a:p>
        </p:txBody>
      </p:sp>
      <p:pic>
        <p:nvPicPr>
          <p:cNvPr id="179" name="图像" descr="图像"/>
          <p:cNvPicPr>
            <a:picLocks noChangeAspect="1"/>
          </p:cNvPicPr>
          <p:nvPr/>
        </p:nvPicPr>
        <p:blipFill>
          <a:blip r:embed="rId2">
            <a:extLst/>
          </a:blip>
          <a:stretch>
            <a:fillRect/>
          </a:stretch>
        </p:blipFill>
        <p:spPr>
          <a:xfrm>
            <a:off x="-66922" y="1650449"/>
            <a:ext cx="19435038" cy="11895416"/>
          </a:xfrm>
          <a:prstGeom prst="rect">
            <a:avLst/>
          </a:prstGeom>
          <a:ln w="12700">
            <a:miter lim="400000"/>
          </a:ln>
        </p:spPr>
      </p:pic>
      <p:sp>
        <p:nvSpPr>
          <p:cNvPr id="180" name="With the goal of making the project easy to understand, all functions are presented in the panels given with drag bars and buttons.…"/>
          <p:cNvSpPr txBox="1"/>
          <p:nvPr>
            <p:ph type="body" sz="quarter" idx="1"/>
          </p:nvPr>
        </p:nvSpPr>
        <p:spPr>
          <a:xfrm>
            <a:off x="19560897" y="1605192"/>
            <a:ext cx="4705588" cy="11221269"/>
          </a:xfrm>
          <a:prstGeom prst="rect">
            <a:avLst/>
          </a:prstGeom>
        </p:spPr>
        <p:txBody>
          <a:bodyPr/>
          <a:lstStyle/>
          <a:p>
            <a:pPr marL="0" indent="0">
              <a:buSzTx/>
              <a:buNone/>
              <a:defRPr sz="3300"/>
            </a:pPr>
            <a:r>
              <a:t>With the goal of making the project easy to understand, all functions are presented in the panels given with drag bars and buttons.</a:t>
            </a:r>
          </a:p>
          <a:p>
            <a:pPr marL="0" indent="0">
              <a:buSzTx/>
              <a:buNone/>
              <a:defRPr sz="3300"/>
            </a:pPr>
          </a:p>
          <a:p>
            <a:pPr marL="0" indent="0">
              <a:buSzTx/>
              <a:buNone/>
              <a:defRPr sz="3300"/>
            </a:pPr>
            <a:r>
              <a:t>To make sure the user have their best experience, all windows are made movable and resizable. </a:t>
            </a:r>
          </a:p>
          <a:p>
            <a:pPr marL="0" indent="0">
              <a:buSzTx/>
              <a:buNone/>
              <a:defRPr sz="3300"/>
            </a:pPr>
          </a:p>
          <a:p>
            <a:pPr marL="0" indent="0">
              <a:buSzTx/>
              <a:buNone/>
              <a:defRPr sz="3300"/>
            </a:pPr>
            <a:r>
              <a:t>The background refreshes every frame, making the change shows instantly.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矩形"/>
          <p:cNvSpPr/>
          <p:nvPr/>
        </p:nvSpPr>
        <p:spPr>
          <a:xfrm>
            <a:off x="845803" y="1205282"/>
            <a:ext cx="23106759" cy="11866525"/>
          </a:xfrm>
          <a:prstGeom prst="rect">
            <a:avLst/>
          </a:prstGeom>
          <a:solidFill>
            <a:srgbClr val="D7C891"/>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83" name="矩形"/>
          <p:cNvSpPr/>
          <p:nvPr/>
        </p:nvSpPr>
        <p:spPr>
          <a:xfrm>
            <a:off x="6992625" y="133366"/>
            <a:ext cx="10285113" cy="1101316"/>
          </a:xfrm>
          <a:prstGeom prst="rect">
            <a:avLst/>
          </a:prstGeom>
          <a:solidFill>
            <a:srgbClr val="B9E296"/>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84" name="Challenges"/>
          <p:cNvSpPr txBox="1"/>
          <p:nvPr>
            <p:ph type="title"/>
          </p:nvPr>
        </p:nvSpPr>
        <p:spPr>
          <a:xfrm>
            <a:off x="5193581" y="-138492"/>
            <a:ext cx="14800847" cy="1727201"/>
          </a:xfrm>
          <a:prstGeom prst="rect">
            <a:avLst/>
          </a:prstGeom>
        </p:spPr>
        <p:txBody>
          <a:bodyPr/>
          <a:lstStyle/>
          <a:p>
            <a:pPr/>
            <a:r>
              <a:t>Challenges</a:t>
            </a:r>
          </a:p>
        </p:txBody>
      </p:sp>
      <p:sp>
        <p:nvSpPr>
          <p:cNvPr id="185" name="Memory Leak:…"/>
          <p:cNvSpPr txBox="1"/>
          <p:nvPr>
            <p:ph type="body" idx="1"/>
          </p:nvPr>
        </p:nvSpPr>
        <p:spPr>
          <a:xfrm>
            <a:off x="1253161" y="1684795"/>
            <a:ext cx="22292043" cy="10907499"/>
          </a:xfrm>
          <a:prstGeom prst="rect">
            <a:avLst/>
          </a:prstGeom>
        </p:spPr>
        <p:txBody>
          <a:bodyPr/>
          <a:lstStyle>
            <a:lvl1pPr marL="540638" indent="-540638" defTabSz="2413955">
              <a:spcBef>
                <a:spcPts val="2300"/>
              </a:spcBef>
              <a:defRPr sz="4356">
                <a:latin typeface="Canela Text Bold"/>
                <a:ea typeface="Canela Text Bold"/>
                <a:cs typeface="Canela Text Bold"/>
                <a:sym typeface="Canela Text Bold"/>
              </a:defRPr>
            </a:lvl1pPr>
            <a:lvl2pPr marL="0" indent="452627" defTabSz="2413955">
              <a:spcBef>
                <a:spcPts val="2300"/>
              </a:spcBef>
              <a:buSzTx/>
              <a:buNone/>
              <a:defRPr sz="4356"/>
            </a:lvl2pPr>
          </a:lstStyle>
          <a:p>
            <a:pPr/>
            <a:r>
              <a:t>Memory Leak:</a:t>
            </a:r>
          </a:p>
          <a:p>
            <a:pPr lvl="1"/>
            <a:r>
              <a:t>Since this project is made by C++, memory managing becomes one of the most important factor while reviewing code. In fact, since the first time this project could run, it could never hold itself for over five minutes before it crash. During the debugging phase, the picture loaded, including background and elements inserted, start disappearing randomly after one minute, and the whole program will run the computer’s memory out within two minutes, causing the whole computer to froze, so debugging is really a pain. The project itself is too large, and the picture loading process are happening among four classes, so every tryout on debug requires a change in eight different files (head file and cpp file), where most of the time the changes won’t even work. Finally, I figured out among a large amount of watched variable that the picture was loaded for way more than need, but no where could I found where it is saved to. In the end, I have to restructure the whole picture loading function to enlighten its effect.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矩形"/>
          <p:cNvSpPr/>
          <p:nvPr/>
        </p:nvSpPr>
        <p:spPr>
          <a:xfrm>
            <a:off x="845803" y="1205282"/>
            <a:ext cx="23106759" cy="11866525"/>
          </a:xfrm>
          <a:prstGeom prst="rect">
            <a:avLst/>
          </a:prstGeom>
          <a:solidFill>
            <a:srgbClr val="D7C891"/>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88" name="矩形"/>
          <p:cNvSpPr/>
          <p:nvPr/>
        </p:nvSpPr>
        <p:spPr>
          <a:xfrm>
            <a:off x="6992625" y="133366"/>
            <a:ext cx="10285113" cy="1101316"/>
          </a:xfrm>
          <a:prstGeom prst="rect">
            <a:avLst/>
          </a:prstGeom>
          <a:solidFill>
            <a:srgbClr val="B9E296"/>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89" name="Challenges"/>
          <p:cNvSpPr txBox="1"/>
          <p:nvPr>
            <p:ph type="title"/>
          </p:nvPr>
        </p:nvSpPr>
        <p:spPr>
          <a:xfrm>
            <a:off x="5193581" y="-138492"/>
            <a:ext cx="14800846" cy="1727201"/>
          </a:xfrm>
          <a:prstGeom prst="rect">
            <a:avLst/>
          </a:prstGeom>
        </p:spPr>
        <p:txBody>
          <a:bodyPr/>
          <a:lstStyle/>
          <a:p>
            <a:pPr/>
            <a:r>
              <a:t>Challenges</a:t>
            </a:r>
          </a:p>
        </p:txBody>
      </p:sp>
      <p:sp>
        <p:nvSpPr>
          <p:cNvPr id="190" name="Windows VS ImGui:…"/>
          <p:cNvSpPr txBox="1"/>
          <p:nvPr>
            <p:ph type="body" idx="1"/>
          </p:nvPr>
        </p:nvSpPr>
        <p:spPr>
          <a:xfrm>
            <a:off x="1253161" y="1895204"/>
            <a:ext cx="22292043" cy="10907498"/>
          </a:xfrm>
          <a:prstGeom prst="rect">
            <a:avLst/>
          </a:prstGeom>
        </p:spPr>
        <p:txBody>
          <a:bodyPr/>
          <a:lstStyle/>
          <a:p>
            <a:pPr>
              <a:defRPr>
                <a:latin typeface="Canela Text Bold"/>
                <a:ea typeface="Canela Text Bold"/>
                <a:cs typeface="Canela Text Bold"/>
                <a:sym typeface="Canela Text Bold"/>
              </a:defRPr>
            </a:pPr>
            <a:r>
              <a:t>Windows VS ImGui:</a:t>
            </a:r>
          </a:p>
          <a:p>
            <a:pPr lvl="1" marL="0" indent="457200">
              <a:buSzTx/>
              <a:buNone/>
            </a:pPr>
            <a:r>
              <a:t>Even though ImGui could be used in Windows C++ program, the way they render are different. Windows uses WM_PAINT, while ImGui packed it up in their own DrawList function. Thus, while trying to draw on the host window, it turns to me that doing so is much harder with ImGui. The DrawList reader are within the main loop, but some of the ImGui elements are not allowed to change inside the loop. The painting on host window are very little for ImGui, so I have to figure out everything on my own step by step. </a:t>
            </a:r>
          </a:p>
          <a:p>
            <a:pPr lvl="1" marL="0" indent="457200">
              <a:buSzTx/>
              <a:buNone/>
            </a:pPr>
            <a:r>
              <a:t>Fortunately, I managed to find some way to draw. I grabbed directly the directX11 values to move around the ImGui limitation, and render with windows directly. DirectX11’s API names looks tough, but by actually using them, it turns out to be okay. In the end, they are all for human to use.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矩形"/>
          <p:cNvSpPr/>
          <p:nvPr/>
        </p:nvSpPr>
        <p:spPr>
          <a:xfrm>
            <a:off x="1002666" y="-516363"/>
            <a:ext cx="8131441" cy="2482943"/>
          </a:xfrm>
          <a:prstGeom prst="rect">
            <a:avLst/>
          </a:prstGeom>
          <a:solidFill>
            <a:srgbClr val="B9E296"/>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93" name="矩形"/>
          <p:cNvSpPr/>
          <p:nvPr/>
        </p:nvSpPr>
        <p:spPr>
          <a:xfrm>
            <a:off x="4519442" y="1045596"/>
            <a:ext cx="19787074" cy="1176059"/>
          </a:xfrm>
          <a:prstGeom prst="rect">
            <a:avLst/>
          </a:prstGeom>
          <a:solidFill>
            <a:srgbClr val="D7C891"/>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194" name="Status Update"/>
          <p:cNvSpPr txBox="1"/>
          <p:nvPr>
            <p:ph type="title"/>
          </p:nvPr>
        </p:nvSpPr>
        <p:spPr>
          <a:xfrm>
            <a:off x="-43251" y="-302143"/>
            <a:ext cx="10223275" cy="1727201"/>
          </a:xfrm>
          <a:prstGeom prst="rect">
            <a:avLst/>
          </a:prstGeom>
        </p:spPr>
        <p:txBody>
          <a:bodyPr/>
          <a:lstStyle/>
          <a:p>
            <a:pPr/>
            <a:r>
              <a:t>Status Update</a:t>
            </a:r>
          </a:p>
        </p:txBody>
      </p:sp>
      <p:sp>
        <p:nvSpPr>
          <p:cNvPr id="195" name="All the updates are written in the update file, so I figure I could just show them"/>
          <p:cNvSpPr txBox="1"/>
          <p:nvPr>
            <p:ph type="body" idx="21"/>
          </p:nvPr>
        </p:nvSpPr>
        <p:spPr>
          <a:xfrm>
            <a:off x="3440177" y="1217319"/>
            <a:ext cx="21945603" cy="832613"/>
          </a:xfrm>
          <a:prstGeom prst="rect">
            <a:avLst/>
          </a:prstGeom>
          <a:extLst>
            <a:ext uri="{C572A759-6A51-4108-AA02-DFA0A04FC94B}">
              <ma14:wrappingTextBoxFlag xmlns:ma14="http://schemas.microsoft.com/office/mac/drawingml/2011/main" val="1"/>
            </a:ext>
          </a:extLst>
        </p:spPr>
        <p:txBody>
          <a:bodyPr/>
          <a:lstStyle>
            <a:lvl1pPr defTabSz="792479">
              <a:defRPr spc="-42" sz="4224"/>
            </a:lvl1pPr>
          </a:lstStyle>
          <a:p>
            <a:pPr/>
            <a:r>
              <a:t>All the updates are written in the update file, so I figure I could just show them</a:t>
            </a:r>
          </a:p>
        </p:txBody>
      </p:sp>
      <p:pic>
        <p:nvPicPr>
          <p:cNvPr id="196" name="图像" descr="图像"/>
          <p:cNvPicPr>
            <a:picLocks noChangeAspect="1"/>
          </p:cNvPicPr>
          <p:nvPr/>
        </p:nvPicPr>
        <p:blipFill>
          <a:blip r:embed="rId2">
            <a:extLst/>
          </a:blip>
          <a:stretch>
            <a:fillRect/>
          </a:stretch>
        </p:blipFill>
        <p:spPr>
          <a:xfrm>
            <a:off x="243671" y="2842431"/>
            <a:ext cx="25035647" cy="98890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幻灯片标题"/>
          <p:cNvSpPr txBox="1"/>
          <p:nvPr>
            <p:ph type="title"/>
          </p:nvPr>
        </p:nvSpPr>
        <p:spPr>
          <a:prstGeom prst="rect">
            <a:avLst/>
          </a:prstGeom>
        </p:spPr>
        <p:txBody>
          <a:bodyPr/>
          <a:lstStyle/>
          <a:p>
            <a:pPr/>
          </a:p>
        </p:txBody>
      </p:sp>
      <p:sp>
        <p:nvSpPr>
          <p:cNvPr id="199" name="幻灯片项目符号文本"/>
          <p:cNvSpPr txBox="1"/>
          <p:nvPr>
            <p:ph type="body" idx="1"/>
          </p:nvPr>
        </p:nvSpPr>
        <p:spPr>
          <a:xfrm>
            <a:off x="1897182" y="3705424"/>
            <a:ext cx="21948578" cy="8483601"/>
          </a:xfrm>
          <a:prstGeom prst="rect">
            <a:avLst/>
          </a:prstGeom>
        </p:spPr>
        <p:txBody>
          <a:bodyPr/>
          <a:lstStyle/>
          <a:p>
            <a:pPr/>
          </a:p>
        </p:txBody>
      </p:sp>
      <p:sp>
        <p:nvSpPr>
          <p:cNvPr id="200" name="幻灯片副标题"/>
          <p:cNvSpPr txBox="1"/>
          <p:nvPr>
            <p:ph type="body" idx="21"/>
          </p:nvPr>
        </p:nvSpPr>
        <p:spPr>
          <a:prstGeom prst="rect">
            <a:avLst/>
          </a:prstGeom>
        </p:spPr>
        <p:txBody>
          <a:bodyPr/>
          <a:lstStyle/>
          <a:p>
            <a:pPr/>
          </a:p>
        </p:txBody>
      </p:sp>
      <p:pic>
        <p:nvPicPr>
          <p:cNvPr id="201" name="图像" descr="图像"/>
          <p:cNvPicPr>
            <a:picLocks noChangeAspect="1"/>
          </p:cNvPicPr>
          <p:nvPr/>
        </p:nvPicPr>
        <p:blipFill>
          <a:blip r:embed="rId2">
            <a:extLst/>
          </a:blip>
          <a:stretch>
            <a:fillRect/>
          </a:stretch>
        </p:blipFill>
        <p:spPr>
          <a:xfrm>
            <a:off x="421699" y="3120498"/>
            <a:ext cx="12312749" cy="7932462"/>
          </a:xfrm>
          <a:prstGeom prst="rect">
            <a:avLst/>
          </a:prstGeom>
          <a:ln w="12700">
            <a:miter lim="400000"/>
          </a:ln>
        </p:spPr>
      </p:pic>
      <p:pic>
        <p:nvPicPr>
          <p:cNvPr id="202" name="图像" descr="图像"/>
          <p:cNvPicPr>
            <a:picLocks noChangeAspect="1"/>
          </p:cNvPicPr>
          <p:nvPr/>
        </p:nvPicPr>
        <p:blipFill>
          <a:blip r:embed="rId3">
            <a:extLst/>
          </a:blip>
          <a:stretch>
            <a:fillRect/>
          </a:stretch>
        </p:blipFill>
        <p:spPr>
          <a:xfrm>
            <a:off x="12990791" y="2792782"/>
            <a:ext cx="10807106" cy="9569800"/>
          </a:xfrm>
          <a:prstGeom prst="rect">
            <a:avLst/>
          </a:prstGeom>
          <a:ln w="12700">
            <a:miter lim="400000"/>
          </a:ln>
        </p:spPr>
      </p:pic>
      <p:sp>
        <p:nvSpPr>
          <p:cNvPr id="203" name="矩形"/>
          <p:cNvSpPr/>
          <p:nvPr/>
        </p:nvSpPr>
        <p:spPr>
          <a:xfrm>
            <a:off x="1002666" y="-516363"/>
            <a:ext cx="8131441" cy="2482943"/>
          </a:xfrm>
          <a:prstGeom prst="rect">
            <a:avLst/>
          </a:prstGeom>
          <a:solidFill>
            <a:srgbClr val="B9E296"/>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204" name="矩形"/>
          <p:cNvSpPr/>
          <p:nvPr/>
        </p:nvSpPr>
        <p:spPr>
          <a:xfrm>
            <a:off x="4519442" y="1045596"/>
            <a:ext cx="19787074" cy="1176059"/>
          </a:xfrm>
          <a:prstGeom prst="rect">
            <a:avLst/>
          </a:prstGeom>
          <a:solidFill>
            <a:srgbClr val="D7C891"/>
          </a:solidFill>
          <a:ln w="12700">
            <a:miter lim="400000"/>
          </a:ln>
        </p:spPr>
        <p:txBody>
          <a:bodyPr lIns="50800" tIns="50800" rIns="50800" bIns="50800" anchor="ctr"/>
          <a:lstStyle/>
          <a:p>
            <a:pPr defTabSz="825500">
              <a:lnSpc>
                <a:spcPct val="100000"/>
              </a:lnSpc>
              <a:defRPr sz="3200">
                <a:latin typeface="Avenir Next Regular"/>
                <a:ea typeface="Avenir Next Regular"/>
                <a:cs typeface="Avenir Next Regular"/>
                <a:sym typeface="Avenir Next Regular"/>
              </a:defRPr>
            </a:pPr>
          </a:p>
        </p:txBody>
      </p:sp>
      <p:sp>
        <p:nvSpPr>
          <p:cNvPr id="205" name="All the updates are written in the update file, so I figure I could just show them"/>
          <p:cNvSpPr txBox="1"/>
          <p:nvPr/>
        </p:nvSpPr>
        <p:spPr>
          <a:xfrm>
            <a:off x="3440177" y="1217319"/>
            <a:ext cx="21945603" cy="832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792479">
              <a:lnSpc>
                <a:spcPct val="100000"/>
              </a:lnSpc>
              <a:defRPr spc="-42" sz="4224">
                <a:latin typeface="Avenir Next Demi Bold"/>
                <a:ea typeface="Avenir Next Demi Bold"/>
                <a:cs typeface="Avenir Next Demi Bold"/>
                <a:sym typeface="Avenir Next Demi Bold"/>
              </a:defRPr>
            </a:lvl1pPr>
          </a:lstStyle>
          <a:p>
            <a:pPr/>
            <a:r>
              <a:t>All the updates are written in the update file, so I figure I could just show them</a:t>
            </a:r>
          </a:p>
        </p:txBody>
      </p:sp>
      <p:sp>
        <p:nvSpPr>
          <p:cNvPr id="206" name="Status Update"/>
          <p:cNvSpPr txBox="1"/>
          <p:nvPr/>
        </p:nvSpPr>
        <p:spPr>
          <a:xfrm>
            <a:off x="-43251" y="-302143"/>
            <a:ext cx="10223275"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84" sz="8400">
                <a:latin typeface="+mn-lt"/>
                <a:ea typeface="+mn-ea"/>
                <a:cs typeface="+mn-cs"/>
                <a:sym typeface="Canela Bold"/>
              </a:defRPr>
            </a:lvl1pPr>
          </a:lstStyle>
          <a:p>
            <a:pPr/>
            <a:r>
              <a:t>Status Update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