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drxaos/groovy-samples" Type="http://schemas.openxmlformats.org/officeDocument/2006/relationships/hyperlink" TargetMode="External" Id="rId4"/><Relationship Target="mailto:vladimir.p.polyakov@gmail.com" Type="http://schemas.openxmlformats.org/officeDocument/2006/relationships/hyperlink" TargetMode="External" Id="rId3"/><Relationship Target="../media/image01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eta.groovy-lang.org/docs/latest/html/groovy-jdk/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roovy.codehaus.org/modules/http-builder/doc/index.html" Type="http://schemas.openxmlformats.org/officeDocument/2006/relationships/hyperlink" TargetMode="External" Id="rId4"/><Relationship Target="http://groovy.codehaus.org/Modules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laforge.appspot.com/article/slides-for-domain-specific-languages-in-groovy" Type="http://schemas.openxmlformats.org/officeDocument/2006/relationships/hyperlink" TargetMode="External" Id="rId4"/><Relationship Target="http://groovy.codehaus.org/Writing+Domain-Specific+Languages" Type="http://schemas.openxmlformats.org/officeDocument/2006/relationships/hyperlink" TargetMode="External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rooscript.org/" Type="http://schemas.openxmlformats.org/officeDocument/2006/relationships/hyperlink" TargetMode="External" Id="rId4"/><Relationship Target="https://grails.org/" Type="http://schemas.openxmlformats.org/officeDocument/2006/relationships/hyperlink" TargetMode="External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ira.codehaus.org/browse/GROOVY-6704" Type="http://schemas.openxmlformats.org/officeDocument/2006/relationships/hyperlink" TargetMode="External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68" x="685800"/>
            <a:ext cy="26396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https://github.com/drxaos/groovy-samples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5" name="Shape 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65775" x="2310075"/>
            <a:ext cy="2257375" cx="45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Геттеры / Сеттеры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obj.field =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obj.@field = 1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y="5600250" x="5686800"/>
            <a:ext cy="9678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.\src\main\groovy\etters\Person.groovy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.\src\test\groovy\etters\Etters.groovy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GString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def name='World'; println "Hello $name!"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y="5701225" x="5686800"/>
            <a:ext cy="8666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.\src\test\groovy\gstring\Gstr.groovy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Замыкания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6000" lang="en"/>
              <a:t>{ }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  <p:sp>
        <p:nvSpPr>
          <p:cNvPr id="98" name="Shape 98"/>
          <p:cNvSpPr txBox="1"/>
          <p:nvPr/>
        </p:nvSpPr>
        <p:spPr>
          <a:xfrm>
            <a:off y="5719600" x="5686800"/>
            <a:ext cy="8483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.\src\test\groovy\closure\Closures.groovy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Коллекции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[1, 2, 3]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[a:”B”].a == “B”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myRange = 29..&lt;32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y="5664500" x="5288100"/>
            <a:ext cy="952800" cx="339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.\src\test\groovy\collections\Collections.groovy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Итераторы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for(ch in str) { }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[1,2,3].each { }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10.times { }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emps.findAll { e -&gt; e.salary &gt; threshold }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y="5572700" x="5686800"/>
            <a:ext cy="9950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.\src\test\groovy\iter\Iter.groovy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Безопасная навигация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def bar = foo?.something?.myMethod()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“999” as Integer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y="5774675" x="5686800"/>
            <a:ext cy="8333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.\src\test\groovy\safenav\SafeNav.groovy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Перегрузка операторов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str == “test”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num ?: 0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x &lt;=&gt; y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y="5618600" x="5686800"/>
            <a:ext cy="9491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.\src\main\groovy\operators\Authority.groovy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.\src\main\groovy\operators\Role.groovy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.\src\test\groovy\operators\Overload.groovy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Метаклассы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Конструкторы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Методы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Свойства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Статические методы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y="5572700" x="5686800"/>
            <a:ext cy="9950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.\src\test\groovy\meta\Meta.groovy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Регулярные выражения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"cheesecheese" =~ /cheese/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y="5563525" x="5686800"/>
            <a:ext cy="10628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.\src\test\groovy\regex\RegEx.groovy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GroovyBeans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36900" x="3654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indent="0" marL="2743200">
              <a:spcBef>
                <a:spcPts val="0"/>
              </a:spcBef>
              <a:buNone/>
            </a:pPr>
            <a:r>
              <a:rPr lang="en"/>
              <a:t>class Person {</a:t>
            </a:r>
          </a:p>
          <a:p>
            <a:pPr rtl="0" indent="0" marL="2743200">
              <a:spcBef>
                <a:spcPts val="0"/>
              </a:spcBef>
              <a:buNone/>
            </a:pPr>
            <a:r>
              <a:rPr lang="en"/>
              <a:t>    String name</a:t>
            </a:r>
          </a:p>
          <a:p>
            <a:pPr rtl="0" indent="0" marL="2743200">
              <a:spcBef>
                <a:spcPts val="0"/>
              </a:spcBef>
              <a:buNone/>
            </a:pPr>
            <a:r>
              <a:rPr lang="en"/>
              <a:t>	int age</a:t>
            </a:r>
          </a:p>
          <a:p>
            <a:pPr indent="0" marL="274320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5618600" x="5595000"/>
            <a:ext cy="9861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.\src\main\groovy\beans\Customer1.java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.\src\main\groovy\beans\Customer2.groovy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Гибкий динамический язык для JVM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Фичи из Python, Ruby, Smalltalk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Низкий порог входа для Java-программистов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 JDK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http://beta.groovy-lang.org/docs/latest/html/groovy-jdk/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XML / JSON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MarkupBuilder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XmlSlurper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JsonBuilder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JsonSlurper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y="5701225" x="5686800"/>
            <a:ext cy="9435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.\src\test\groovy\slurper\Slurper.groovy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I/O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new File('example.txt').text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y="5554325" x="5686800"/>
            <a:ext cy="10628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.\src\test\groovy\io\Files.groovy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Exec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def proc = 'sh ./script.sh'.execute()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proc.waitForOrKill(1000)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y="5646150" x="5686800"/>
            <a:ext cy="9219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.\src\test\groovy\exec\Exec.groovy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Шаблонизатор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SimpleTemplateEngine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$variable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${groovycode}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&lt;%=groovycode%&gt;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&lt;%groovycode%&gt;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y="5535975" x="5686800"/>
            <a:ext cy="1032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.\src\test\groovy\templates\Templater.groovy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Модули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http://groovy.codehaus.org/Modules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HttpBuilder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http://groovy.codehaus.org/modules/http-builder/doc/index.html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косяки с кодировками,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проглатывает ошибки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Embedding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def shell = new GroovyShell()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def result = shell.evaluate("12 + 23")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assert result == 35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y="5040225" x="5686800"/>
            <a:ext cy="15275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.\src\test\groovy\embed\Embed.groovy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Скрипты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= </a:t>
            </a:r>
            <a:r>
              <a:rPr b="1" sz="1200" lang="en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File(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"../../../../pom.xml"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 = </a:t>
            </a:r>
            <a:r>
              <a:rPr b="1" sz="1200" lang="en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XmlSlurper().parseText(file.</a:t>
            </a:r>
            <a:r>
              <a:rPr sz="1200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 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"module 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${project.groupId}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${project.artifactId}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${project.version}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project.dependencies.dependency.each { dep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println 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"dependency 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${dep.groupId}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${dep.artifactId}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${dep.version}</a:t>
            </a:r>
            <a:r>
              <a:rPr b="1" sz="12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y="5424900" x="5686800"/>
            <a:ext cy="1143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.\src\main\groovy\scripts\PomReader.groovy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DSL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http://groovy.codehaus.org/Writing+Domain-Specific+Languages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http://glaforge.appspot.com/article/slides-for-domain-specific-languages-in-groovy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y="5535975" x="5686800"/>
            <a:ext cy="1032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.\src\main\groovy\dsl\Dsl.groovy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Maven / Gradle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sz="12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&gt;org.codehaus.gmaven&lt;/</a:t>
            </a:r>
            <a:r>
              <a:rPr b="1" sz="12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sz="12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&gt;gmaven-plugin&lt;/</a:t>
            </a:r>
            <a:r>
              <a:rPr b="1" sz="12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sz="12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&gt;1.5&lt;/</a:t>
            </a:r>
            <a:r>
              <a:rPr b="1" sz="12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sz="12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200" lang="en">
                <a:latin typeface="Verdana"/>
                <a:ea typeface="Verdana"/>
                <a:cs typeface="Verdana"/>
                <a:sym typeface="Verdana"/>
              </a:rPr>
              <a:t>apply plugin:</a:t>
            </a:r>
            <a:r>
              <a:rPr sz="12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en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'groovy'</a:t>
            </a:r>
          </a:p>
          <a:p>
            <a:pPr algn="ctr" rtl="0" lv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 rtl="0" lv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 rtl="0" lv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y="5985825" x="6802925"/>
            <a:ext cy="622199" cx="18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pom.xml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Есть возможность проверки статической типизации компилятором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Можно сделать DSL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Удобно писать скрипты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Фреймворки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https://grails.org/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http://grooscript.org/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6362" x="2190750"/>
            <a:ext cy="410527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 != Java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Валидный код на Java != валидный код на Groovy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33" name="Shape 233"/>
          <p:cNvSpPr txBox="1"/>
          <p:nvPr/>
        </p:nvSpPr>
        <p:spPr>
          <a:xfrm>
            <a:off y="5289625" x="5416250"/>
            <a:ext cy="1278299" cx="327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.\src\main\groovy\invalidity\ShadowTest.java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.\src\main\groovy\invalidity\SimpleThreads.java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Опечатки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Ошибки смещаются с этапа компиляции на этап исполнения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5484450" x="5686800"/>
            <a:ext cy="10836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.\src\main\groovy\typo\Main.groovy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Необязательные элементы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 (((</a:t>
            </a:r>
            <a:r>
              <a:rPr b="1" sz="18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"100" </a:t>
            </a:r>
            <a:r>
              <a:rPr b="1" sz="1800" lang="en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as int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800" lang="en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String) + </a:t>
            </a:r>
            <a:r>
              <a:rPr b="1" sz="18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103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1012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101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100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7" name="Shape 247"/>
          <p:cNvSpPr txBox="1"/>
          <p:nvPr/>
        </p:nvSpPr>
        <p:spPr>
          <a:xfrm>
            <a:off y="5484450" x="5686800"/>
            <a:ext cy="10836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.\src\test\groovy\braces\Braces.groovy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Все - объекты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-3.abs() = 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3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NoSuchMethodException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-3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Execution failure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GString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true</a:t>
            </a:r>
            <a:br>
              <a:rPr lang="en"/>
            </a:br>
            <a:r>
              <a:rPr lang="en"/>
              <a:t>true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false</a:t>
            </a:r>
            <a:br>
              <a:rPr lang="en"/>
            </a:br>
            <a:r>
              <a:rPr lang="en"/>
              <a:t>false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true</a:t>
            </a:r>
            <a:br>
              <a:rPr lang="en"/>
            </a:br>
            <a:r>
              <a:rPr lang="en"/>
              <a:t>false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false</a:t>
            </a:r>
            <a:br>
              <a:rPr lang="en"/>
            </a:br>
            <a:r>
              <a:rPr lang="en"/>
              <a:t>true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y="5562375" x="5686800"/>
            <a:ext cy="10056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.\src\test\groovy\gstring\Types.groovy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Замыкания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true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NumberFormatException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MissingMethodException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false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y="5490575" x="5686800"/>
            <a:ext cy="1143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.\src\test\groovy\closure\Return.groovy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Try / Catch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Startup failure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That will never happen.</a:t>
            </a:r>
            <a:br>
              <a:rPr lang="en"/>
            </a:br>
            <a:r>
              <a:rPr lang="en"/>
              <a:t>-2147483648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9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/>
              <a:t>10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y="5503925" x="5686800"/>
            <a:ext cy="10640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.\src\main\groovy\trycatch\Test.groovy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Диапазоны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sz="2400" lang="en"/>
              <a:t>-1</a:t>
            </a:r>
            <a:br>
              <a:rPr sz="2400" lang="en"/>
            </a:br>
            <a:r>
              <a:rPr sz="2400" lang="en"/>
              <a:t>0</a:t>
            </a:r>
            <a:br>
              <a:rPr sz="2400" lang="en"/>
            </a:br>
            <a:r>
              <a:rPr sz="2400" lang="en"/>
              <a:t>1</a:t>
            </a:r>
            <a:br>
              <a:rPr sz="2400" lang="en"/>
            </a:br>
            <a:r>
              <a:rPr sz="2400" lang="en"/>
              <a:t>2</a:t>
            </a:r>
            <a:br>
              <a:rPr sz="2400" lang="en"/>
            </a:br>
            <a:r>
              <a:rPr sz="2400" lang="en"/>
              <a:t>3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sz="2400" lang="en"/>
              <a:t>0</a:t>
            </a:r>
            <a:br>
              <a:rPr sz="2400" lang="en"/>
            </a:br>
            <a:r>
              <a:rPr sz="2400" lang="en"/>
              <a:t>1</a:t>
            </a:r>
            <a:br>
              <a:rPr sz="2400" lang="en"/>
            </a:br>
            <a:r>
              <a:rPr sz="2400" lang="en"/>
              <a:t>2</a:t>
            </a:r>
            <a:br>
              <a:rPr sz="2400" lang="en"/>
            </a:br>
            <a:r>
              <a:rPr sz="2400" lang="en"/>
              <a:t>3</a:t>
            </a:r>
            <a:br>
              <a:rPr sz="2400" lang="en"/>
            </a:br>
            <a:r>
              <a:rPr sz="2400" lang="en"/>
              <a:t>4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sz="2400" lang="en"/>
              <a:t>[0, 2, 3, 4]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sz="2400" lang="en"/>
              <a:t>[-1, 0 ,1, 2, 3]</a:t>
            </a:r>
            <a:br>
              <a:rPr sz="2400" lang="en"/>
            </a:br>
          </a:p>
        </p:txBody>
      </p:sp>
      <p:sp>
        <p:nvSpPr>
          <p:cNvPr id="281" name="Shape 281"/>
          <p:cNvSpPr txBox="1"/>
          <p:nvPr/>
        </p:nvSpPr>
        <p:spPr>
          <a:xfrm>
            <a:off y="5572125" x="5686800"/>
            <a:ext cy="10518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.\src\main\groovy\ranges\Test.groovy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Много готового кода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Тесты и моки out-of-the-box (GroovyAssert, MockFor)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Компилируется в Java-байткод, интегрируется со всем, что работает на JVM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Авто типы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   </a:t>
            </a:r>
            <a:r>
              <a:rPr b="1" sz="2400" lang="en">
                <a:solidFill>
                  <a:srgbClr val="000080"/>
                </a:solidFill>
              </a:rPr>
              <a:t>boolean</a:t>
            </a:r>
            <a:r>
              <a:rPr sz="2400" lang="en">
                <a:solidFill>
                  <a:srgbClr val="333333"/>
                </a:solidFill>
              </a:rPr>
              <a:t> </a:t>
            </a:r>
            <a:r>
              <a:rPr sz="2400" lang="en">
                <a:solidFill>
                  <a:schemeClr val="dk1"/>
                </a:solidFill>
              </a:rPr>
              <a:t>equals</a:t>
            </a:r>
            <a:r>
              <a:rPr sz="2400" lang="en">
                <a:solidFill>
                  <a:srgbClr val="333333"/>
                </a:solidFill>
              </a:rPr>
              <a:t>(</a:t>
            </a:r>
            <a:r>
              <a:rPr sz="2400" lang="en">
                <a:solidFill>
                  <a:schemeClr val="dk1"/>
                </a:solidFill>
              </a:rPr>
              <a:t>customer</a:t>
            </a:r>
            <a:r>
              <a:rPr sz="2400" lang="en">
                <a:solidFill>
                  <a:srgbClr val="333333"/>
                </a:solidFill>
              </a:rPr>
              <a:t>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       //….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33333"/>
                </a:solidFill>
              </a:rPr>
              <a:t>       </a:t>
            </a:r>
            <a:r>
              <a:rPr b="1" sz="2400" lang="en">
                <a:solidFill>
                  <a:srgbClr val="000080"/>
                </a:solidFill>
              </a:rPr>
              <a:t>if</a:t>
            </a:r>
            <a:r>
              <a:rPr sz="2400" lang="en">
                <a:solidFill>
                  <a:srgbClr val="333333"/>
                </a:solidFill>
              </a:rPr>
              <a:t> (</a:t>
            </a:r>
            <a:r>
              <a:rPr sz="2400" lang="en">
                <a:solidFill>
                  <a:schemeClr val="dk1"/>
                </a:solidFill>
              </a:rPr>
              <a:t>balance</a:t>
            </a:r>
            <a:r>
              <a:rPr sz="2400" lang="en">
                <a:solidFill>
                  <a:srgbClr val="333333"/>
                </a:solidFill>
              </a:rPr>
              <a:t> ? !</a:t>
            </a:r>
            <a:r>
              <a:rPr sz="2400" lang="en">
                <a:solidFill>
                  <a:schemeClr val="dk1"/>
                </a:solidFill>
              </a:rPr>
              <a:t>balance</a:t>
            </a:r>
            <a:r>
              <a:rPr sz="2400" lang="en">
                <a:solidFill>
                  <a:srgbClr val="333333"/>
                </a:solidFill>
              </a:rPr>
              <a:t>.</a:t>
            </a:r>
            <a:r>
              <a:rPr sz="2400" lang="en">
                <a:solidFill>
                  <a:schemeClr val="dk1"/>
                </a:solidFill>
              </a:rPr>
              <a:t>equals</a:t>
            </a:r>
            <a:r>
              <a:rPr sz="2400" lang="en">
                <a:solidFill>
                  <a:srgbClr val="333333"/>
                </a:solidFill>
              </a:rPr>
              <a:t>(</a:t>
            </a:r>
            <a:r>
              <a:rPr sz="2400" lang="en">
                <a:solidFill>
                  <a:schemeClr val="dk1"/>
                </a:solidFill>
              </a:rPr>
              <a:t>customer</a:t>
            </a:r>
            <a:r>
              <a:rPr sz="2400" lang="en">
                <a:solidFill>
                  <a:srgbClr val="333333"/>
                </a:solidFill>
              </a:rPr>
              <a:t>.</a:t>
            </a:r>
            <a:r>
              <a:rPr sz="2400" lang="en">
                <a:solidFill>
                  <a:schemeClr val="dk1"/>
                </a:solidFill>
              </a:rPr>
              <a:t>balance</a:t>
            </a:r>
            <a:r>
              <a:rPr sz="2400" lang="en">
                <a:solidFill>
                  <a:srgbClr val="333333"/>
                </a:solidFill>
              </a:rPr>
              <a:t>) : </a:t>
            </a:r>
            <a:r>
              <a:rPr sz="2400" lang="en">
                <a:solidFill>
                  <a:schemeClr val="dk1"/>
                </a:solidFill>
              </a:rPr>
              <a:t>customer</a:t>
            </a:r>
            <a:r>
              <a:rPr sz="2400" lang="en">
                <a:solidFill>
                  <a:srgbClr val="333333"/>
                </a:solidFill>
              </a:rPr>
              <a:t>.</a:t>
            </a:r>
            <a:r>
              <a:rPr sz="2400" lang="en">
                <a:solidFill>
                  <a:schemeClr val="dk1"/>
                </a:solidFill>
              </a:rPr>
              <a:t>balance</a:t>
            </a:r>
            <a:r>
              <a:rPr sz="2400" lang="en">
                <a:solidFill>
                  <a:srgbClr val="333333"/>
                </a:solidFill>
              </a:rPr>
              <a:t> != </a:t>
            </a:r>
            <a:r>
              <a:rPr b="1" sz="2400" lang="en">
                <a:solidFill>
                  <a:srgbClr val="000080"/>
                </a:solidFill>
              </a:rPr>
              <a:t>null</a:t>
            </a:r>
            <a:r>
              <a:rPr sz="2400" lang="en">
                <a:solidFill>
                  <a:srgbClr val="333333"/>
                </a:solidFill>
              </a:rPr>
              <a:t>) </a:t>
            </a:r>
            <a:r>
              <a:rPr b="1" sz="2400" lang="en">
                <a:solidFill>
                  <a:srgbClr val="000080"/>
                </a:solidFill>
              </a:rPr>
              <a:t>return</a:t>
            </a:r>
            <a:r>
              <a:rPr sz="2400" lang="en">
                <a:solidFill>
                  <a:srgbClr val="333333"/>
                </a:solidFill>
              </a:rPr>
              <a:t> </a:t>
            </a:r>
            <a:r>
              <a:rPr b="1" sz="2400" lang="en">
                <a:solidFill>
                  <a:srgbClr val="000080"/>
                </a:solidFill>
              </a:rPr>
              <a:t>false</a:t>
            </a:r>
            <a:r>
              <a:rPr sz="2400" lang="en">
                <a:solidFill>
                  <a:srgbClr val="333333"/>
                </a:solidFill>
              </a:rPr>
              <a:t>;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       </a:t>
            </a:r>
            <a:r>
              <a:rPr b="1" sz="2400" lang="en">
                <a:solidFill>
                  <a:srgbClr val="000080"/>
                </a:solidFill>
              </a:rPr>
              <a:t>if</a:t>
            </a:r>
            <a:r>
              <a:rPr sz="2400" lang="en">
                <a:solidFill>
                  <a:srgbClr val="333333"/>
                </a:solidFill>
              </a:rPr>
              <a:t> (</a:t>
            </a:r>
            <a:r>
              <a:rPr sz="2400" lang="en">
                <a:solidFill>
                  <a:schemeClr val="dk1"/>
                </a:solidFill>
              </a:rPr>
              <a:t>banned</a:t>
            </a:r>
            <a:r>
              <a:rPr sz="2400" lang="en">
                <a:solidFill>
                  <a:srgbClr val="333333"/>
                </a:solidFill>
              </a:rPr>
              <a:t> ? !</a:t>
            </a:r>
            <a:r>
              <a:rPr sz="2400" lang="en">
                <a:solidFill>
                  <a:schemeClr val="dk1"/>
                </a:solidFill>
              </a:rPr>
              <a:t>banned</a:t>
            </a:r>
            <a:r>
              <a:rPr sz="2400" lang="en">
                <a:solidFill>
                  <a:srgbClr val="333333"/>
                </a:solidFill>
              </a:rPr>
              <a:t>.</a:t>
            </a:r>
            <a:r>
              <a:rPr sz="2400" lang="en">
                <a:solidFill>
                  <a:schemeClr val="dk1"/>
                </a:solidFill>
              </a:rPr>
              <a:t>equals</a:t>
            </a:r>
            <a:r>
              <a:rPr sz="2400" lang="en">
                <a:solidFill>
                  <a:srgbClr val="333333"/>
                </a:solidFill>
              </a:rPr>
              <a:t>(</a:t>
            </a:r>
            <a:r>
              <a:rPr sz="2400" lang="en">
                <a:solidFill>
                  <a:schemeClr val="dk1"/>
                </a:solidFill>
              </a:rPr>
              <a:t>customer</a:t>
            </a:r>
            <a:r>
              <a:rPr sz="2400" lang="en">
                <a:solidFill>
                  <a:srgbClr val="333333"/>
                </a:solidFill>
              </a:rPr>
              <a:t>.</a:t>
            </a:r>
            <a:r>
              <a:rPr sz="2400" lang="en">
                <a:solidFill>
                  <a:schemeClr val="dk1"/>
                </a:solidFill>
              </a:rPr>
              <a:t>banned</a:t>
            </a:r>
            <a:r>
              <a:rPr sz="2400" lang="en">
                <a:solidFill>
                  <a:srgbClr val="333333"/>
                </a:solidFill>
              </a:rPr>
              <a:t>) : </a:t>
            </a:r>
            <a:r>
              <a:rPr sz="2400" lang="en">
                <a:solidFill>
                  <a:schemeClr val="dk1"/>
                </a:solidFill>
              </a:rPr>
              <a:t>customer</a:t>
            </a:r>
            <a:r>
              <a:rPr sz="2400" lang="en">
                <a:solidFill>
                  <a:srgbClr val="333333"/>
                </a:solidFill>
              </a:rPr>
              <a:t>.</a:t>
            </a:r>
            <a:r>
              <a:rPr sz="2400" lang="en">
                <a:solidFill>
                  <a:schemeClr val="dk1"/>
                </a:solidFill>
              </a:rPr>
              <a:t>banned</a:t>
            </a:r>
            <a:r>
              <a:rPr sz="2400" lang="en">
                <a:solidFill>
                  <a:srgbClr val="333333"/>
                </a:solidFill>
              </a:rPr>
              <a:t> != </a:t>
            </a:r>
            <a:r>
              <a:rPr b="1" sz="2400" lang="en">
                <a:solidFill>
                  <a:srgbClr val="000080"/>
                </a:solidFill>
              </a:rPr>
              <a:t>null</a:t>
            </a:r>
            <a:r>
              <a:rPr sz="2400" lang="en">
                <a:solidFill>
                  <a:srgbClr val="333333"/>
                </a:solidFill>
              </a:rPr>
              <a:t>) </a:t>
            </a:r>
            <a:r>
              <a:rPr b="1" sz="2400" lang="en">
                <a:solidFill>
                  <a:srgbClr val="000080"/>
                </a:solidFill>
              </a:rPr>
              <a:t>return</a:t>
            </a:r>
            <a:r>
              <a:rPr sz="2400" lang="en">
                <a:solidFill>
                  <a:srgbClr val="333333"/>
                </a:solidFill>
              </a:rPr>
              <a:t> </a:t>
            </a:r>
            <a:r>
              <a:rPr b="1" sz="2400" lang="en">
                <a:solidFill>
                  <a:srgbClr val="000080"/>
                </a:solidFill>
              </a:rPr>
              <a:t>false</a:t>
            </a:r>
            <a:r>
              <a:rPr sz="2400" lang="en">
                <a:solidFill>
                  <a:srgbClr val="333333"/>
                </a:solidFill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       //….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Метаклассы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GROOVY-6704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Memory leak in ClassInfo when using MetaClasses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Отладка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проход по невыполняемым строкам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не работает замена значений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релоадинг, timestamp neverHapper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Быть или не быть?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3150" x="2600325"/>
            <a:ext cy="3333750" cx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 2.3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JDK 8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Traits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Closure parameter type inference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y="5689025" x="5686800"/>
            <a:ext cy="879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.\src\test\groovy\traits\Traits.groovy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 &lt;&gt; Java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Валидный код на Java = валидный код на Groovy</a:t>
            </a:r>
            <a:br>
              <a:rPr lang="en"/>
            </a:br>
            <a:r>
              <a:rPr sz="1800" lang="en"/>
              <a:t>Poorly written Groovy code looks like Java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y="6123600" x="6144000"/>
            <a:ext cy="7344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.\src\main\groovy\validity\Find.java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.\src\main\groovy\validity\Find2.groovy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Необязательные элементы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точка с запятой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скобки вокруг параметров методов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return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public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throws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есть значения по умолчанию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if приводит любые типы к boolean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Все - объекты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12345.toString()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y="6040925" x="6144000"/>
            <a:ext cy="8171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.\src\main\groovy\objects\Objects.groovy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Все методы возвращают значение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String hello() { "Hello!" }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y="5673675" x="5686800"/>
            <a:ext cy="8942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.\src\test\groovy\methods\Methods.groovy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