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databases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1.png"/><Relationship Id="rId5" Type="http://schemas.openxmlformats.org/officeDocument/2006/relationships/hyperlink" Target="https://github.com/drxaos-edu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Работа с базами данных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https://github.com/drxaos-edu/lecture-java-databases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Несколько таблиц или записей из таблиц могут относиться к одному объекту.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Используется при сложных связях между доменными объектами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Самый известный ORM фреймворк – Hibernate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Hibernate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Проект  стартовал в 2001 году  и создавался как альтернатива EJB2 Entity Bean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В 2003 году стартовала версия 2. Это стал тот Хибернейт, который мы знаем.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В 2010 году стартовала версия 3.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JPA 1.0 был частично списан с Hibernate 2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JPA 2.0 был частично списан с Hibernate 2-3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Hibernate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Полный ORM без единого кусочка SQL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Управление транзакциями (только в рамках БД)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Кеш L2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Оптимизация под конкретные диалекты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Поддержка annotation-based и xml-based маппинга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Свой язык запросов – HQL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Hibernate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564575"/>
            <a:ext cx="82772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Entity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Основа Hibernate - Entity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Маппинг может осуществляться автоматом или вручную к колонке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 каждой Entity должен быть id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Аннотировать можно поля или геттеры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Обязателен пустой дефолтный конструктор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Связи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OneToOne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OneToMany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ManyToOne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ManyToMany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hibernate.cfg.xml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Database connection settings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JDBC driver class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JDBC URL, username and password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SQL dialect settings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Hibernate XML mappings references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Other settings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example.hbm.xml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20124D"/>
          </a:solidFill>
          <a:ln cap="flat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&lt;hibernate-mapping&gt;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&lt;class name="model.Department" table="DEPARTMENTS"&gt;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&lt;id name="deptId" column="DEPTID"&gt;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	&lt;generator class="identity" 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&lt;/id&gt;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&lt;property name="name" column="DEPTNAME" 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&lt;set name="courses" table="COURSES"&gt;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	&lt;key column="DEPTID" 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	&lt;one-to-many class="model.Course" 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&lt;/set&gt;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&lt;/class&gt;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&lt;/hibernate-mapping&gt;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@Entity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&lt;mapping class="domain.Employee"/&gt;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Гостевая книга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JDBC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5742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(Java Data Base Connectivity)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Платформенно-независимый промышленный стандарт взаимодействия Java-приложений с различными СУБД, реализованный в виде пакета java.sql, входящего в состав Java SE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6659000" y="367400"/>
            <a:ext cx="1653300" cy="4408700"/>
            <a:chOff x="6923050" y="310000"/>
            <a:chExt cx="1653300" cy="4408700"/>
          </a:xfrm>
        </p:grpSpPr>
        <p:sp>
          <p:nvSpPr>
            <p:cNvPr id="33" name="Shape 33"/>
            <p:cNvSpPr/>
            <p:nvPr/>
          </p:nvSpPr>
          <p:spPr>
            <a:xfrm>
              <a:off x="6923050" y="310000"/>
              <a:ext cx="1653300" cy="5397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Java-программа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6923050" y="1553100"/>
              <a:ext cx="1653300" cy="5397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Диспетчер драйверов</a:t>
              </a:r>
            </a:p>
          </p:txBody>
        </p:sp>
        <p:sp>
          <p:nvSpPr>
            <p:cNvPr id="35" name="Shape 35"/>
            <p:cNvSpPr/>
            <p:nvPr/>
          </p:nvSpPr>
          <p:spPr>
            <a:xfrm>
              <a:off x="6923050" y="2141537"/>
              <a:ext cx="1653300" cy="5397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Драйвер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6923050" y="3293025"/>
              <a:ext cx="1653300" cy="5397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Драйвер базы данных</a:t>
              </a:r>
            </a:p>
          </p:txBody>
        </p:sp>
        <p:sp>
          <p:nvSpPr>
            <p:cNvPr id="37" name="Shape 37"/>
            <p:cNvSpPr/>
            <p:nvPr/>
          </p:nvSpPr>
          <p:spPr>
            <a:xfrm>
              <a:off x="6968975" y="4110200"/>
              <a:ext cx="1549950" cy="608500"/>
            </a:xfrm>
            <a:prstGeom prst="flowChartMagneticDisk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СУЬД</a:t>
              </a:r>
            </a:p>
          </p:txBody>
        </p:sp>
        <p:cxnSp>
          <p:nvCxnSpPr>
            <p:cNvPr id="38" name="Shape 38"/>
            <p:cNvCxnSpPr>
              <a:stCxn id="33" idx="2"/>
              <a:endCxn id="34" idx="0"/>
            </p:cNvCxnSpPr>
            <p:nvPr/>
          </p:nvCxnSpPr>
          <p:spPr>
            <a:xfrm>
              <a:off x="7749700" y="849700"/>
              <a:ext cx="0" cy="703500"/>
            </a:xfrm>
            <a:prstGeom prst="straightConnector1">
              <a:avLst/>
            </a:prstGeom>
            <a:noFill/>
            <a:ln cap="flat" w="38100">
              <a:solidFill>
                <a:srgbClr val="D9D9D9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9" name="Shape 39"/>
            <p:cNvCxnSpPr>
              <a:stCxn id="35" idx="2"/>
              <a:endCxn id="36" idx="0"/>
            </p:cNvCxnSpPr>
            <p:nvPr/>
          </p:nvCxnSpPr>
          <p:spPr>
            <a:xfrm>
              <a:off x="7749700" y="2681237"/>
              <a:ext cx="0" cy="611700"/>
            </a:xfrm>
            <a:prstGeom prst="straightConnector1">
              <a:avLst/>
            </a:prstGeom>
            <a:noFill/>
            <a:ln cap="flat" w="38100">
              <a:solidFill>
                <a:srgbClr val="D9D9D9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31954" l="35379" r="0" t="0"/>
          <a:stretch/>
        </p:blipFill>
        <p:spPr>
          <a:xfrm>
            <a:off x="0" y="2272800"/>
            <a:ext cx="2726124" cy="28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Архитектура приложений с JDBC</a:t>
            </a:r>
          </a:p>
        </p:txBody>
      </p:sp>
      <p:sp>
        <p:nvSpPr>
          <p:cNvPr id="45" name="Shape 45"/>
          <p:cNvSpPr/>
          <p:nvPr/>
        </p:nvSpPr>
        <p:spPr>
          <a:xfrm>
            <a:off x="785400" y="1865203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Java application</a:t>
            </a:r>
          </a:p>
        </p:txBody>
      </p:sp>
      <p:sp>
        <p:nvSpPr>
          <p:cNvPr id="46" name="Shape 46"/>
          <p:cNvSpPr/>
          <p:nvPr/>
        </p:nvSpPr>
        <p:spPr>
          <a:xfrm>
            <a:off x="791150" y="2300907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JDBC</a:t>
            </a:r>
          </a:p>
        </p:txBody>
      </p:sp>
      <p:sp>
        <p:nvSpPr>
          <p:cNvPr id="47" name="Shape 47"/>
          <p:cNvSpPr/>
          <p:nvPr/>
        </p:nvSpPr>
        <p:spPr>
          <a:xfrm>
            <a:off x="837075" y="3088729"/>
            <a:ext cx="1549950" cy="491242"/>
          </a:xfrm>
          <a:prstGeom prst="flowChartMagneticDisk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cxnSp>
        <p:nvCxnSpPr>
          <p:cNvPr id="48" name="Shape 48"/>
          <p:cNvCxnSpPr>
            <a:stCxn id="46" idx="2"/>
            <a:endCxn id="47" idx="1"/>
          </p:cNvCxnSpPr>
          <p:nvPr/>
        </p:nvCxnSpPr>
        <p:spPr>
          <a:xfrm flipH="1">
            <a:off x="1612100" y="2736507"/>
            <a:ext cx="5700" cy="352200"/>
          </a:xfrm>
          <a:prstGeom prst="straightConnector1">
            <a:avLst/>
          </a:prstGeom>
          <a:noFill/>
          <a:ln cap="flat" w="381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 txBox="1"/>
          <p:nvPr/>
        </p:nvSpPr>
        <p:spPr>
          <a:xfrm>
            <a:off x="837150" y="1168487"/>
            <a:ext cx="1549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Embedded</a:t>
            </a:r>
          </a:p>
        </p:txBody>
      </p:sp>
      <p:sp>
        <p:nvSpPr>
          <p:cNvPr id="50" name="Shape 50"/>
          <p:cNvSpPr/>
          <p:nvPr/>
        </p:nvSpPr>
        <p:spPr>
          <a:xfrm>
            <a:off x="3681000" y="1712803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Java client</a:t>
            </a:r>
          </a:p>
        </p:txBody>
      </p:sp>
      <p:sp>
        <p:nvSpPr>
          <p:cNvPr id="51" name="Shape 51"/>
          <p:cNvSpPr/>
          <p:nvPr/>
        </p:nvSpPr>
        <p:spPr>
          <a:xfrm>
            <a:off x="3686750" y="2148507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JDBC</a:t>
            </a:r>
          </a:p>
        </p:txBody>
      </p:sp>
      <p:sp>
        <p:nvSpPr>
          <p:cNvPr id="52" name="Shape 52"/>
          <p:cNvSpPr/>
          <p:nvPr/>
        </p:nvSpPr>
        <p:spPr>
          <a:xfrm>
            <a:off x="3732675" y="3698329"/>
            <a:ext cx="1549950" cy="491242"/>
          </a:xfrm>
          <a:prstGeom prst="flowChartMagneticDisk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cxnSp>
        <p:nvCxnSpPr>
          <p:cNvPr id="53" name="Shape 53"/>
          <p:cNvCxnSpPr>
            <a:stCxn id="51" idx="2"/>
            <a:endCxn id="54" idx="0"/>
          </p:cNvCxnSpPr>
          <p:nvPr/>
        </p:nvCxnSpPr>
        <p:spPr>
          <a:xfrm flipH="1">
            <a:off x="4507700" y="2584107"/>
            <a:ext cx="5700" cy="520500"/>
          </a:xfrm>
          <a:prstGeom prst="straightConnector1">
            <a:avLst/>
          </a:prstGeom>
          <a:noFill/>
          <a:ln cap="flat" w="381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 txBox="1"/>
          <p:nvPr/>
        </p:nvSpPr>
        <p:spPr>
          <a:xfrm>
            <a:off x="3732750" y="1168487"/>
            <a:ext cx="1549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Two-Tier</a:t>
            </a:r>
          </a:p>
        </p:txBody>
      </p:sp>
      <p:sp>
        <p:nvSpPr>
          <p:cNvPr id="54" name="Shape 54"/>
          <p:cNvSpPr/>
          <p:nvPr/>
        </p:nvSpPr>
        <p:spPr>
          <a:xfrm>
            <a:off x="3681000" y="3104582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DBMS</a:t>
            </a:r>
          </a:p>
        </p:txBody>
      </p:sp>
      <p:cxnSp>
        <p:nvCxnSpPr>
          <p:cNvPr id="56" name="Shape 56"/>
          <p:cNvCxnSpPr>
            <a:stCxn id="54" idx="2"/>
            <a:endCxn id="52" idx="1"/>
          </p:cNvCxnSpPr>
          <p:nvPr/>
        </p:nvCxnSpPr>
        <p:spPr>
          <a:xfrm>
            <a:off x="4507650" y="3540182"/>
            <a:ext cx="0" cy="158100"/>
          </a:xfrm>
          <a:prstGeom prst="straightConnector1">
            <a:avLst/>
          </a:prstGeom>
          <a:noFill/>
          <a:ln cap="flat" w="381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/>
          <p:nvPr/>
        </p:nvSpPr>
        <p:spPr>
          <a:xfrm>
            <a:off x="6500400" y="1636600"/>
            <a:ext cx="1653300" cy="3191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Java client</a:t>
            </a:r>
          </a:p>
        </p:txBody>
      </p:sp>
      <p:sp>
        <p:nvSpPr>
          <p:cNvPr id="58" name="Shape 58"/>
          <p:cNvSpPr/>
          <p:nvPr/>
        </p:nvSpPr>
        <p:spPr>
          <a:xfrm>
            <a:off x="6506150" y="2377107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Java application server</a:t>
            </a:r>
          </a:p>
        </p:txBody>
      </p:sp>
      <p:sp>
        <p:nvSpPr>
          <p:cNvPr id="59" name="Shape 59"/>
          <p:cNvSpPr/>
          <p:nvPr/>
        </p:nvSpPr>
        <p:spPr>
          <a:xfrm>
            <a:off x="6552075" y="4307929"/>
            <a:ext cx="1549950" cy="491242"/>
          </a:xfrm>
          <a:prstGeom prst="flowChartMagneticDisk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552150" y="1168487"/>
            <a:ext cx="1549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Three-Tier</a:t>
            </a:r>
          </a:p>
        </p:txBody>
      </p:sp>
      <p:sp>
        <p:nvSpPr>
          <p:cNvPr id="61" name="Shape 61"/>
          <p:cNvSpPr/>
          <p:nvPr/>
        </p:nvSpPr>
        <p:spPr>
          <a:xfrm>
            <a:off x="6500400" y="3637982"/>
            <a:ext cx="1653300" cy="4355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DBMS</a:t>
            </a:r>
          </a:p>
        </p:txBody>
      </p:sp>
      <p:cxnSp>
        <p:nvCxnSpPr>
          <p:cNvPr id="62" name="Shape 62"/>
          <p:cNvCxnSpPr>
            <a:stCxn id="61" idx="2"/>
            <a:endCxn id="59" idx="1"/>
          </p:cNvCxnSpPr>
          <p:nvPr/>
        </p:nvCxnSpPr>
        <p:spPr>
          <a:xfrm>
            <a:off x="7327050" y="4073582"/>
            <a:ext cx="0" cy="234300"/>
          </a:xfrm>
          <a:prstGeom prst="straightConnector1">
            <a:avLst/>
          </a:prstGeom>
          <a:noFill/>
          <a:ln cap="flat" w="381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/>
          <p:nvPr/>
        </p:nvSpPr>
        <p:spPr>
          <a:xfrm>
            <a:off x="6500400" y="2834998"/>
            <a:ext cx="1653300" cy="3191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JDBC</a:t>
            </a:r>
          </a:p>
        </p:txBody>
      </p:sp>
      <p:cxnSp>
        <p:nvCxnSpPr>
          <p:cNvPr id="64" name="Shape 64"/>
          <p:cNvCxnSpPr>
            <a:stCxn id="63" idx="2"/>
            <a:endCxn id="61" idx="0"/>
          </p:cNvCxnSpPr>
          <p:nvPr/>
        </p:nvCxnSpPr>
        <p:spPr>
          <a:xfrm>
            <a:off x="7327050" y="3154198"/>
            <a:ext cx="0" cy="483899"/>
          </a:xfrm>
          <a:prstGeom prst="straightConnector1">
            <a:avLst/>
          </a:prstGeom>
          <a:noFill/>
          <a:ln cap="flat" w="381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" name="Shape 65"/>
          <p:cNvCxnSpPr>
            <a:stCxn id="57" idx="2"/>
            <a:endCxn id="58" idx="0"/>
          </p:cNvCxnSpPr>
          <p:nvPr/>
        </p:nvCxnSpPr>
        <p:spPr>
          <a:xfrm>
            <a:off x="7327050" y="1955800"/>
            <a:ext cx="5700" cy="421200"/>
          </a:xfrm>
          <a:prstGeom prst="straightConnector1">
            <a:avLst/>
          </a:prstGeom>
          <a:noFill/>
          <a:ln cap="flat" w="381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Подключение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20124D"/>
          </a:solidFill>
          <a:ln cap="flat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Class.forName("org.h2.Driver");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Connection conn = DriverManager.getConnection("jdbc:h2:~/test", "sa", "");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if (!conn.isClosed())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System.out.println("Connected!");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conn.close();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Подключение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jdbc:&lt;subprotocol&gt;:&lt;subname&gt;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jdbc:odbc:dsn_name;UID=your_uid;PWD=your_pwd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jdbc:mysql://host_name:port/dbname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jdbc:oracle:thin:@machine_name:port:instance_name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Statement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Connection осуществляет соединение с БД и создает Statement’ы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Statement - the object used for executing a static SQL statement and returning the results it produces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Prepared Statement - an object that represents a precompiled SQL statement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Callable Statement - the interface used to execute SQL stored procedures.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Statement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PreparedStatement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ResultSet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ResultSetMetaData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Общие правила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На один Statement – один ResultSet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Открыл – закрой!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Statement можно (и даже нужно) использовать повторно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 серьезных проектах использовать только PreparedStatement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Помни про транзакцию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Object-relational mapping  - объектно-реляционное отображение.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Используется для представления объектной модели предметной области (домена)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